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1"/>
  </p:sldMasterIdLst>
  <p:notesMasterIdLst>
    <p:notesMasterId r:id="rId71"/>
  </p:notesMasterIdLst>
  <p:sldIdLst>
    <p:sldId id="256" r:id="rId2"/>
    <p:sldId id="363" r:id="rId3"/>
    <p:sldId id="396" r:id="rId4"/>
    <p:sldId id="397" r:id="rId5"/>
    <p:sldId id="398" r:id="rId6"/>
    <p:sldId id="417" r:id="rId7"/>
    <p:sldId id="418" r:id="rId8"/>
    <p:sldId id="364" r:id="rId9"/>
    <p:sldId id="365" r:id="rId10"/>
    <p:sldId id="392" r:id="rId11"/>
    <p:sldId id="420" r:id="rId12"/>
    <p:sldId id="394" r:id="rId13"/>
    <p:sldId id="395" r:id="rId14"/>
    <p:sldId id="416" r:id="rId15"/>
    <p:sldId id="399" r:id="rId16"/>
    <p:sldId id="400" r:id="rId17"/>
    <p:sldId id="404" r:id="rId18"/>
    <p:sldId id="402" r:id="rId19"/>
    <p:sldId id="367" r:id="rId20"/>
    <p:sldId id="368" r:id="rId21"/>
    <p:sldId id="369" r:id="rId22"/>
    <p:sldId id="370" r:id="rId23"/>
    <p:sldId id="371" r:id="rId24"/>
    <p:sldId id="372" r:id="rId25"/>
    <p:sldId id="360" r:id="rId26"/>
    <p:sldId id="269" r:id="rId27"/>
    <p:sldId id="272" r:id="rId28"/>
    <p:sldId id="331" r:id="rId29"/>
    <p:sldId id="304" r:id="rId30"/>
    <p:sldId id="306" r:id="rId31"/>
    <p:sldId id="373" r:id="rId32"/>
    <p:sldId id="271" r:id="rId33"/>
    <p:sldId id="391" r:id="rId34"/>
    <p:sldId id="347" r:id="rId35"/>
    <p:sldId id="301" r:id="rId36"/>
    <p:sldId id="287" r:id="rId37"/>
    <p:sldId id="327" r:id="rId38"/>
    <p:sldId id="302" r:id="rId39"/>
    <p:sldId id="349" r:id="rId40"/>
    <p:sldId id="348" r:id="rId41"/>
    <p:sldId id="345" r:id="rId42"/>
    <p:sldId id="390" r:id="rId43"/>
    <p:sldId id="273" r:id="rId44"/>
    <p:sldId id="274" r:id="rId45"/>
    <p:sldId id="352" r:id="rId46"/>
    <p:sldId id="328" r:id="rId47"/>
    <p:sldId id="309" r:id="rId48"/>
    <p:sldId id="337" r:id="rId49"/>
    <p:sldId id="336" r:id="rId50"/>
    <p:sldId id="314" r:id="rId51"/>
    <p:sldId id="329" r:id="rId52"/>
    <p:sldId id="333" r:id="rId53"/>
    <p:sldId id="315" r:id="rId54"/>
    <p:sldId id="320" r:id="rId55"/>
    <p:sldId id="413" r:id="rId56"/>
    <p:sldId id="275" r:id="rId57"/>
    <p:sldId id="279" r:id="rId58"/>
    <p:sldId id="278" r:id="rId59"/>
    <p:sldId id="323" r:id="rId60"/>
    <p:sldId id="353" r:id="rId61"/>
    <p:sldId id="322" r:id="rId62"/>
    <p:sldId id="406" r:id="rId63"/>
    <p:sldId id="415" r:id="rId64"/>
    <p:sldId id="407" r:id="rId65"/>
    <p:sldId id="408" r:id="rId66"/>
    <p:sldId id="409" r:id="rId67"/>
    <p:sldId id="419" r:id="rId68"/>
    <p:sldId id="282" r:id="rId69"/>
    <p:sldId id="414" r:id="rId70"/>
  </p:sldIdLst>
  <p:sldSz cx="9144000" cy="6858000" type="screen4x3"/>
  <p:notesSz cx="6858000" cy="9144000"/>
  <p:defaultTextStyle>
    <a:defPPr>
      <a:defRPr lang="fr-CH"/>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D6EF"/>
    <a:srgbClr val="C9CF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371" autoAdjust="0"/>
  </p:normalViewPr>
  <p:slideViewPr>
    <p:cSldViewPr>
      <p:cViewPr>
        <p:scale>
          <a:sx n="62" d="100"/>
          <a:sy n="62" d="100"/>
        </p:scale>
        <p:origin x="2050" y="3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0F0909-678B-42AD-B561-7512B16843C1}" type="datetimeFigureOut">
              <a:rPr lang="fr-CH" smtClean="0"/>
              <a:pPr/>
              <a:t>30.11.2023</a:t>
            </a:fld>
            <a:endParaRPr lang="fr-CH"/>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8C692A-BE3D-4391-B056-6726B5E3B28A}" type="slidenum">
              <a:rPr lang="fr-CH" smtClean="0"/>
              <a:pPr/>
              <a:t>‹#›</a:t>
            </a:fld>
            <a:endParaRPr lang="fr-CH"/>
          </a:p>
        </p:txBody>
      </p:sp>
    </p:spTree>
    <p:extLst>
      <p:ext uri="{BB962C8B-B14F-4D97-AF65-F5344CB8AC3E}">
        <p14:creationId xmlns:p14="http://schemas.microsoft.com/office/powerpoint/2010/main" val="2972010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fr.wikipedia.org/wiki/Microscopie" TargetMode="External"/><Relationship Id="rId3" Type="http://schemas.openxmlformats.org/officeDocument/2006/relationships/hyperlink" Target="https://fr.wikipedia.org/wiki/Rome_antique" TargetMode="External"/><Relationship Id="rId7" Type="http://schemas.openxmlformats.org/officeDocument/2006/relationships/hyperlink" Target="https://fr.wikipedia.org/wiki/San_Lorenzo_de_El_Escorial"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fr.wikipedia.org/wiki/Charles_Quint" TargetMode="External"/><Relationship Id="rId5" Type="http://schemas.openxmlformats.org/officeDocument/2006/relationships/hyperlink" Target="https://fr.wikipedia.org/wiki/Doigt" TargetMode="External"/><Relationship Id="rId4" Type="http://schemas.openxmlformats.org/officeDocument/2006/relationships/hyperlink" Target="https://fr.wikipedia.org/wiki/Tissu_biologique"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dirty="0" smtClean="0"/>
              <a:t>Il s'agit de la “maladie des rois”, décrite pour la première fois par les Egyptiens en 2640 av Christ.</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La goutte est une maladie ancienne, décrite dès la </a:t>
            </a:r>
            <a:r>
              <a:rPr lang="fr-FR" dirty="0" smtClean="0">
                <a:hlinkClick r:id="rId3" tooltip="Rome antique"/>
              </a:rPr>
              <a:t>Rome antique</a:t>
            </a:r>
            <a:r>
              <a:rPr lang="fr-FR" dirty="0" smtClean="0"/>
              <a:t>. La confirmation diagnostique n'est cependant faite que lorsqu'on retrouve des cristaux d'urates caractéristiques dans des </a:t>
            </a:r>
            <a:r>
              <a:rPr lang="fr-FR" dirty="0" smtClean="0">
                <a:hlinkClick r:id="rId4" tooltip="Tissu biologique"/>
              </a:rPr>
              <a:t>tissus biologiques</a:t>
            </a:r>
            <a:r>
              <a:rPr lang="fr-FR" dirty="0" smtClean="0"/>
              <a:t> conservés jusqu'à nos jours. C'est le cas en particulier sur un </a:t>
            </a:r>
            <a:r>
              <a:rPr lang="fr-FR" dirty="0" smtClean="0">
                <a:hlinkClick r:id="rId5" tooltip="Doigt"/>
              </a:rPr>
              <a:t>doigt</a:t>
            </a:r>
            <a:r>
              <a:rPr lang="fr-FR" dirty="0" smtClean="0"/>
              <a:t> momifié de </a:t>
            </a:r>
            <a:r>
              <a:rPr lang="fr-FR" dirty="0" smtClean="0">
                <a:hlinkClick r:id="rId6" tooltip="Charles Quint"/>
              </a:rPr>
              <a:t>Charles Quint</a:t>
            </a:r>
            <a:r>
              <a:rPr lang="fr-FR" dirty="0" smtClean="0"/>
              <a:t> conservé au monastère Royal </a:t>
            </a:r>
            <a:r>
              <a:rPr lang="fr-FR" dirty="0" smtClean="0">
                <a:hlinkClick r:id="rId7" tooltip="San Lorenzo de El Escorial"/>
              </a:rPr>
              <a:t>San Lorenzo de l'Escurial</a:t>
            </a:r>
            <a:r>
              <a:rPr lang="fr-FR" dirty="0" smtClean="0"/>
              <a:t> et examiné au </a:t>
            </a:r>
            <a:r>
              <a:rPr lang="fr-FR" dirty="0" smtClean="0">
                <a:hlinkClick r:id="rId8" tooltip="Microscopie"/>
              </a:rPr>
              <a:t>microscope</a:t>
            </a:r>
            <a:endParaRPr lang="fr-CH" dirty="0" smtClean="0"/>
          </a:p>
          <a:p>
            <a:endParaRPr lang="fr-CH" dirty="0"/>
          </a:p>
        </p:txBody>
      </p:sp>
      <p:sp>
        <p:nvSpPr>
          <p:cNvPr id="4" name="Espace réservé du numéro de diapositive 3"/>
          <p:cNvSpPr>
            <a:spLocks noGrp="1"/>
          </p:cNvSpPr>
          <p:nvPr>
            <p:ph type="sldNum" sz="quarter" idx="10"/>
          </p:nvPr>
        </p:nvSpPr>
        <p:spPr/>
        <p:txBody>
          <a:bodyPr/>
          <a:lstStyle/>
          <a:p>
            <a:fld id="{F98C692A-BE3D-4391-B056-6726B5E3B28A}" type="slidenum">
              <a:rPr lang="fr-CH" smtClean="0"/>
              <a:pPr/>
              <a:t>3</a:t>
            </a:fld>
            <a:endParaRPr lang="fr-CH"/>
          </a:p>
        </p:txBody>
      </p:sp>
    </p:spTree>
    <p:extLst>
      <p:ext uri="{BB962C8B-B14F-4D97-AF65-F5344CB8AC3E}">
        <p14:creationId xmlns:p14="http://schemas.microsoft.com/office/powerpoint/2010/main" val="742467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latin typeface="Arial Unicode MS" pitchFamily="34" charset="-128"/>
                <a:ea typeface="Arial Unicode MS" pitchFamily="34" charset="-128"/>
                <a:cs typeface="Arial Unicode MS" pitchFamily="34" charset="-128"/>
              </a:rPr>
              <a:t>Radiographie standard: </a:t>
            </a:r>
            <a:r>
              <a:rPr lang="fr-FR" dirty="0" err="1" smtClean="0">
                <a:latin typeface="Arial Unicode MS" pitchFamily="34" charset="-128"/>
                <a:ea typeface="Arial Unicode MS" pitchFamily="34" charset="-128"/>
                <a:cs typeface="Arial Unicode MS" pitchFamily="34" charset="-128"/>
              </a:rPr>
              <a:t>tophi</a:t>
            </a:r>
            <a:r>
              <a:rPr lang="fr-FR" dirty="0" smtClean="0">
                <a:latin typeface="Arial Unicode MS" pitchFamily="34" charset="-128"/>
                <a:ea typeface="Arial Unicode MS" pitchFamily="34" charset="-128"/>
                <a:cs typeface="Arial Unicode MS" pitchFamily="34" charset="-128"/>
              </a:rPr>
              <a:t>, érosions bien délimitées (« </a:t>
            </a:r>
            <a:r>
              <a:rPr lang="fr-FR" dirty="0" err="1" smtClean="0">
                <a:latin typeface="Arial Unicode MS" pitchFamily="34" charset="-128"/>
                <a:ea typeface="Arial Unicode MS" pitchFamily="34" charset="-128"/>
                <a:cs typeface="Arial Unicode MS" pitchFamily="34" charset="-128"/>
              </a:rPr>
              <a:t>overhanging</a:t>
            </a:r>
            <a:r>
              <a:rPr lang="fr-FR" dirty="0" smtClean="0">
                <a:latin typeface="Arial Unicode MS" pitchFamily="34" charset="-128"/>
                <a:ea typeface="Arial Unicode MS" pitchFamily="34" charset="-128"/>
                <a:cs typeface="Arial Unicode MS" pitchFamily="34" charset="-128"/>
              </a:rPr>
              <a:t> </a:t>
            </a:r>
            <a:r>
              <a:rPr lang="fr-FR" dirty="0" err="1" smtClean="0">
                <a:latin typeface="Arial Unicode MS" pitchFamily="34" charset="-128"/>
                <a:ea typeface="Arial Unicode MS" pitchFamily="34" charset="-128"/>
                <a:cs typeface="Arial Unicode MS" pitchFamily="34" charset="-128"/>
              </a:rPr>
              <a:t>hedges</a:t>
            </a:r>
            <a:r>
              <a:rPr lang="fr-FR" dirty="0" smtClean="0">
                <a:latin typeface="Arial Unicode MS" pitchFamily="34" charset="-128"/>
                <a:ea typeface="Arial Unicode MS" pitchFamily="34" charset="-128"/>
                <a:cs typeface="Arial Unicode MS" pitchFamily="34" charset="-128"/>
              </a:rPr>
              <a:t> »), à l’emporte-pièce en « morsures de rat », absence d’ostéopénie juxta-articulaire ou de pincement (stades très tardifs), malheureusement pas pour une première crise de goutte</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latin typeface="Arial Unicode MS" pitchFamily="34" charset="-128"/>
              <a:ea typeface="Arial Unicode MS" pitchFamily="34" charset="-128"/>
              <a:cs typeface="Arial Unicode MS" pitchFamily="34" charset="-128"/>
            </a:endParaRPr>
          </a:p>
          <a:p>
            <a:endParaRPr lang="en-GB" dirty="0" smtClean="0"/>
          </a:p>
          <a:p>
            <a:endParaRPr lang="fr-CH" dirty="0"/>
          </a:p>
        </p:txBody>
      </p:sp>
      <p:sp>
        <p:nvSpPr>
          <p:cNvPr id="4" name="Espace réservé du numéro de diapositive 3"/>
          <p:cNvSpPr>
            <a:spLocks noGrp="1"/>
          </p:cNvSpPr>
          <p:nvPr>
            <p:ph type="sldNum" sz="quarter" idx="10"/>
          </p:nvPr>
        </p:nvSpPr>
        <p:spPr/>
        <p:txBody>
          <a:bodyPr/>
          <a:lstStyle/>
          <a:p>
            <a:fld id="{F98C692A-BE3D-4391-B056-6726B5E3B28A}" type="slidenum">
              <a:rPr lang="fr-CH" smtClean="0"/>
              <a:pPr/>
              <a:t>29</a:t>
            </a:fld>
            <a:endParaRPr lang="fr-CH"/>
          </a:p>
        </p:txBody>
      </p:sp>
    </p:spTree>
    <p:extLst>
      <p:ext uri="{BB962C8B-B14F-4D97-AF65-F5344CB8AC3E}">
        <p14:creationId xmlns:p14="http://schemas.microsoft.com/office/powerpoint/2010/main" val="2912742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DECT is only</a:t>
            </a:r>
            <a:r>
              <a:rPr lang="en-GB" baseline="0" dirty="0" smtClean="0"/>
              <a:t> available in selected institutions, the study was performed in 2 centres with automated image analysis system</a:t>
            </a:r>
          </a:p>
          <a:p>
            <a:r>
              <a:rPr lang="en-US" sz="1200" kern="1200" baseline="0" dirty="0" smtClean="0">
                <a:solidFill>
                  <a:schemeClr val="tx1"/>
                </a:solidFill>
                <a:latin typeface="+mn-lt"/>
                <a:ea typeface="+mn-ea"/>
                <a:cs typeface="+mn-cs"/>
              </a:rPr>
              <a:t>DECT (Dual Energy Computer Tomography) </a:t>
            </a:r>
          </a:p>
          <a:p>
            <a:r>
              <a:rPr lang="fr-CH" sz="1200" kern="1200" baseline="0" dirty="0" smtClean="0">
                <a:solidFill>
                  <a:schemeClr val="tx1"/>
                </a:solidFill>
                <a:latin typeface="+mn-lt"/>
                <a:ea typeface="+mn-ea"/>
                <a:cs typeface="+mn-cs"/>
              </a:rPr>
              <a:t>–Rapide, non-invasif </a:t>
            </a:r>
          </a:p>
          <a:p>
            <a:r>
              <a:rPr lang="fr-CH" sz="1200" kern="1200" baseline="0" dirty="0" smtClean="0">
                <a:solidFill>
                  <a:schemeClr val="tx1"/>
                </a:solidFill>
                <a:latin typeface="+mn-lt"/>
                <a:ea typeface="+mn-ea"/>
                <a:cs typeface="+mn-cs"/>
              </a:rPr>
              <a:t>–Aussi pour les endroits difficiles d’accès (colonne vertébrale) </a:t>
            </a:r>
            <a:r>
              <a:rPr lang="fr-CH" sz="1200" kern="1200" baseline="0" dirty="0" err="1" smtClean="0">
                <a:solidFill>
                  <a:schemeClr val="tx1"/>
                </a:solidFill>
                <a:latin typeface="+mn-lt"/>
                <a:ea typeface="+mn-ea"/>
                <a:cs typeface="+mn-cs"/>
              </a:rPr>
              <a:t>spondylodiscite</a:t>
            </a:r>
            <a:endParaRPr lang="fr-CH" sz="1200" kern="1200" baseline="0" dirty="0" smtClean="0">
              <a:solidFill>
                <a:schemeClr val="tx1"/>
              </a:solidFill>
              <a:latin typeface="+mn-lt"/>
              <a:ea typeface="+mn-ea"/>
              <a:cs typeface="+mn-cs"/>
            </a:endParaRPr>
          </a:p>
          <a:p>
            <a:r>
              <a:rPr lang="fr-CH" sz="1200" kern="1200" baseline="0" dirty="0" smtClean="0">
                <a:solidFill>
                  <a:schemeClr val="tx1"/>
                </a:solidFill>
                <a:latin typeface="+mn-lt"/>
                <a:ea typeface="+mn-ea"/>
                <a:cs typeface="+mn-cs"/>
              </a:rPr>
              <a:t>–Fiable et sensitif </a:t>
            </a:r>
          </a:p>
          <a:p>
            <a:r>
              <a:rPr lang="fr-CH" sz="1200" kern="1200" baseline="0" dirty="0" smtClean="0">
                <a:solidFill>
                  <a:schemeClr val="tx1"/>
                </a:solidFill>
                <a:latin typeface="+mn-lt"/>
                <a:ea typeface="+mn-ea"/>
                <a:cs typeface="+mn-cs"/>
              </a:rPr>
              <a:t>-On peut quantifier la réponse au traitement</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smtClean="0"/>
          </a:p>
          <a:p>
            <a:endParaRPr lang="en-GB" dirty="0"/>
          </a:p>
        </p:txBody>
      </p:sp>
      <p:sp>
        <p:nvSpPr>
          <p:cNvPr id="4" name="Espace réservé du numéro de diapositive 3"/>
          <p:cNvSpPr>
            <a:spLocks noGrp="1"/>
          </p:cNvSpPr>
          <p:nvPr>
            <p:ph type="sldNum" sz="quarter" idx="10"/>
          </p:nvPr>
        </p:nvSpPr>
        <p:spPr/>
        <p:txBody>
          <a:bodyPr/>
          <a:lstStyle/>
          <a:p>
            <a:fld id="{05D2DF1D-6205-4A45-9401-BAFF879B9995}" type="slidenum">
              <a:rPr lang="en-GB" smtClean="0"/>
              <a:pPr/>
              <a:t>32</a:t>
            </a:fld>
            <a:endParaRPr lang="en-GB"/>
          </a:p>
        </p:txBody>
      </p:sp>
    </p:spTree>
    <p:extLst>
      <p:ext uri="{BB962C8B-B14F-4D97-AF65-F5344CB8AC3E}">
        <p14:creationId xmlns:p14="http://schemas.microsoft.com/office/powerpoint/2010/main" val="1071840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A0E1EF2D-B36B-48E0-90F3-0B4D279B390E}" type="slidenum">
              <a:rPr lang="en-US"/>
              <a:pPr/>
              <a:t>33</a:t>
            </a:fld>
            <a:endParaRPr lang="en-US"/>
          </a:p>
        </p:txBody>
      </p:sp>
      <p:sp>
        <p:nvSpPr>
          <p:cNvPr id="83971" name="Rectangle 1026"/>
          <p:cNvSpPr>
            <a:spLocks noGrp="1" noRot="1" noChangeAspect="1" noChangeArrowheads="1" noTextEdit="1"/>
          </p:cNvSpPr>
          <p:nvPr>
            <p:ph type="sldImg"/>
          </p:nvPr>
        </p:nvSpPr>
        <p:spPr>
          <a:ln/>
        </p:spPr>
      </p:sp>
      <p:sp>
        <p:nvSpPr>
          <p:cNvPr id="83972" name="Rectangle 1027"/>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latin typeface="+mn-lt"/>
                <a:ea typeface="+mn-ea"/>
                <a:cs typeface="+mn-cs"/>
              </a:rPr>
              <a:t>La goutte correspond à une arthrite microcristalline liées à la déposition de cristaux d'urate de sodium. Ils se forment en cas d’</a:t>
            </a:r>
            <a:r>
              <a:rPr lang="fr-FR" sz="1200" kern="1200" dirty="0" err="1" smtClean="0">
                <a:solidFill>
                  <a:schemeClr val="tx1"/>
                </a:solidFill>
                <a:latin typeface="+mn-lt"/>
                <a:ea typeface="+mn-ea"/>
                <a:cs typeface="+mn-cs"/>
              </a:rPr>
              <a:t>hyperuricémie</a:t>
            </a:r>
            <a:r>
              <a:rPr lang="fr-FR" sz="1200" kern="1200" dirty="0" smtClean="0">
                <a:solidFill>
                  <a:schemeClr val="tx1"/>
                </a:solidFill>
                <a:latin typeface="+mn-lt"/>
                <a:ea typeface="+mn-ea"/>
                <a:cs typeface="+mn-cs"/>
              </a:rPr>
              <a:t>, lorsque la concentration sanguine d’urate dépasse le seuil de solubilité de ce cristal correspondant à environ 408 µmol/L (6 mg/dl) à 37°C. En raison de l’évolution de ces différents facteurs de risque, la goutte est devenue la plus importante cause d'arthrite inflammatoire de nos jours, avec une prévalence dans la population occidentale évaluée à 2.5% [1].</a:t>
            </a:r>
          </a:p>
          <a:p>
            <a:r>
              <a:rPr lang="fr-CH" dirty="0" smtClean="0">
                <a:latin typeface="Arial Unicode MS" pitchFamily="34" charset="-128"/>
                <a:ea typeface="Arial Unicode MS" pitchFamily="34" charset="-128"/>
                <a:cs typeface="Arial Unicode MS" pitchFamily="34" charset="-128"/>
              </a:rPr>
              <a:t>Traumatisme local, exercice, Rayons , Consommation abusive d’alcool, excès diététique, ou jeûne, Maladie aiguë (infection), hémorragie,  chirurgie (3-5 jours post op)</a:t>
            </a:r>
          </a:p>
          <a:p>
            <a:r>
              <a:rPr lang="fr-CH" dirty="0" smtClean="0">
                <a:latin typeface="Arial Unicode MS" pitchFamily="34" charset="-128"/>
                <a:ea typeface="Arial Unicode MS" pitchFamily="34" charset="-128"/>
                <a:cs typeface="Arial Unicode MS" pitchFamily="34" charset="-128"/>
              </a:rPr>
              <a:t>Variation rapide du taux d’urates (vers le haut ou vers le bas)</a:t>
            </a:r>
          </a:p>
          <a:p>
            <a:pPr marL="0" marR="0" indent="0" algn="l" defTabSz="914400" rtl="0" eaLnBrk="1" fontAlgn="auto" latinLnBrk="0" hangingPunct="1">
              <a:lnSpc>
                <a:spcPct val="100000"/>
              </a:lnSpc>
              <a:spcBef>
                <a:spcPts val="0"/>
              </a:spcBef>
              <a:spcAft>
                <a:spcPts val="0"/>
              </a:spcAft>
              <a:buClrTx/>
              <a:buSzTx/>
              <a:buFontTx/>
              <a:buNone/>
              <a:tabLst/>
              <a:defRPr/>
            </a:pPr>
            <a:endParaRPr lang="fr-CH" sz="1200" kern="1200" dirty="0" smtClean="0">
              <a:solidFill>
                <a:schemeClr val="tx1"/>
              </a:solidFill>
              <a:latin typeface="+mn-lt"/>
              <a:ea typeface="+mn-ea"/>
              <a:cs typeface="+mn-cs"/>
            </a:endParaRPr>
          </a:p>
          <a:p>
            <a:pPr eaLnBrk="1" hangingPunct="1"/>
            <a:endParaRPr lang="fr-FR" dirty="0" smtClean="0"/>
          </a:p>
        </p:txBody>
      </p:sp>
    </p:spTree>
    <p:extLst>
      <p:ext uri="{BB962C8B-B14F-4D97-AF65-F5344CB8AC3E}">
        <p14:creationId xmlns:p14="http://schemas.microsoft.com/office/powerpoint/2010/main" val="1659883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Se forment très vite sur </a:t>
            </a:r>
            <a:r>
              <a:rPr lang="fr-FR" dirty="0" err="1" smtClean="0"/>
              <a:t>qq</a:t>
            </a:r>
            <a:r>
              <a:rPr lang="fr-FR" dirty="0" smtClean="0"/>
              <a:t> mois et partent très lentement</a:t>
            </a:r>
            <a:endParaRPr lang="fr-FR" dirty="0"/>
          </a:p>
        </p:txBody>
      </p:sp>
      <p:sp>
        <p:nvSpPr>
          <p:cNvPr id="4" name="Espace réservé du numéro de diapositive 3"/>
          <p:cNvSpPr>
            <a:spLocks noGrp="1"/>
          </p:cNvSpPr>
          <p:nvPr>
            <p:ph type="sldNum" sz="quarter" idx="10"/>
          </p:nvPr>
        </p:nvSpPr>
        <p:spPr/>
        <p:txBody>
          <a:bodyPr/>
          <a:lstStyle/>
          <a:p>
            <a:fld id="{F98C692A-BE3D-4391-B056-6726B5E3B28A}" type="slidenum">
              <a:rPr lang="fr-CH" smtClean="0"/>
              <a:pPr/>
              <a:t>38</a:t>
            </a:fld>
            <a:endParaRPr lang="fr-CH"/>
          </a:p>
        </p:txBody>
      </p:sp>
    </p:spTree>
    <p:extLst>
      <p:ext uri="{BB962C8B-B14F-4D97-AF65-F5344CB8AC3E}">
        <p14:creationId xmlns:p14="http://schemas.microsoft.com/office/powerpoint/2010/main" val="366183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8C692A-BE3D-4391-B056-6726B5E3B28A}" type="slidenum">
              <a:rPr lang="fr-CH" smtClean="0"/>
              <a:pPr/>
              <a:t>39</a:t>
            </a:fld>
            <a:endParaRPr lang="fr-CH"/>
          </a:p>
        </p:txBody>
      </p:sp>
    </p:spTree>
    <p:extLst>
      <p:ext uri="{BB962C8B-B14F-4D97-AF65-F5344CB8AC3E}">
        <p14:creationId xmlns:p14="http://schemas.microsoft.com/office/powerpoint/2010/main" val="799059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sz="1200" dirty="0" smtClean="0"/>
              <a:t>Les relations indépendantes et communes entre la goutte, l’acide urique et les études sur la mortalité dans la population aux Etats-Unis. </a:t>
            </a:r>
          </a:p>
          <a:p>
            <a:r>
              <a:rPr lang="fr-CH" sz="1200" dirty="0" smtClean="0"/>
              <a:t>Méthode: </a:t>
            </a:r>
          </a:p>
          <a:p>
            <a:r>
              <a:rPr lang="en-US" sz="1200" dirty="0" smtClean="0"/>
              <a:t>“The 3rd National Health And Nutrition Examination Survey (NHANES III)” </a:t>
            </a:r>
            <a:endParaRPr lang="fr-CH" sz="1200" dirty="0" smtClean="0"/>
          </a:p>
          <a:p>
            <a:r>
              <a:rPr lang="fr-CH" sz="1200" dirty="0" smtClean="0"/>
              <a:t>La condition de santé des Américains entre 1988 -1994 </a:t>
            </a:r>
          </a:p>
          <a:p>
            <a:r>
              <a:rPr lang="fr-CH" sz="1200" dirty="0" smtClean="0"/>
              <a:t>L’information Baseline a été liée aux données sur la mortalité jusqu’à 2006 </a:t>
            </a:r>
          </a:p>
          <a:p>
            <a:r>
              <a:rPr lang="fr-CH" sz="1200" dirty="0" smtClean="0"/>
              <a:t>Patients: 15.773 participants au: ‘National </a:t>
            </a:r>
            <a:r>
              <a:rPr lang="fr-CH" sz="1200" dirty="0" err="1" smtClean="0"/>
              <a:t>Health</a:t>
            </a:r>
            <a:r>
              <a:rPr lang="fr-CH" sz="1200" dirty="0" smtClean="0"/>
              <a:t> &amp; Nutrition </a:t>
            </a:r>
            <a:r>
              <a:rPr lang="fr-CH" sz="1200" dirty="0" err="1" smtClean="0"/>
              <a:t>examination</a:t>
            </a:r>
            <a:r>
              <a:rPr lang="fr-CH" sz="1200" dirty="0" smtClean="0"/>
              <a:t> </a:t>
            </a:r>
            <a:r>
              <a:rPr lang="fr-CH" sz="1200" dirty="0" err="1" smtClean="0"/>
              <a:t>survey</a:t>
            </a:r>
            <a:r>
              <a:rPr lang="fr-CH" sz="1200" dirty="0" smtClean="0"/>
              <a:t> 1988 -1994’ </a:t>
            </a:r>
          </a:p>
          <a:p>
            <a:r>
              <a:rPr lang="fr-CH" sz="1200" dirty="0" smtClean="0"/>
              <a:t>•≥ 20 ans </a:t>
            </a:r>
          </a:p>
          <a:p>
            <a:r>
              <a:rPr lang="fr-CH" sz="1200" dirty="0" smtClean="0"/>
              <a:t>•Mesures validées d’acide urique et de créatinine </a:t>
            </a:r>
          </a:p>
          <a:p>
            <a:r>
              <a:rPr lang="fr-CH" sz="1200" dirty="0" smtClean="0"/>
              <a:t>•Avec ou sans diagnostic de goutte </a:t>
            </a:r>
          </a:p>
          <a:p>
            <a:r>
              <a:rPr lang="fr-CH" sz="1200" dirty="0" smtClean="0"/>
              <a:t>•Etat de santé général </a:t>
            </a:r>
          </a:p>
          <a:p>
            <a:r>
              <a:rPr lang="fr-CH" sz="1200" dirty="0" smtClean="0"/>
              <a:t>•Indice de mortalité jusqu’au 31/12/2006 </a:t>
            </a:r>
          </a:p>
          <a:p>
            <a:r>
              <a:rPr lang="fr-CH" sz="1200" dirty="0" smtClean="0"/>
              <a:t>Décès ont été analysés: mortalité globale et mortalité cardio-vasc</a:t>
            </a:r>
            <a:r>
              <a:rPr lang="fr-CH" sz="1400" dirty="0" smtClean="0"/>
              <a:t>ulaire </a:t>
            </a:r>
          </a:p>
          <a:p>
            <a:endParaRPr lang="fr-FR" dirty="0"/>
          </a:p>
        </p:txBody>
      </p:sp>
      <p:sp>
        <p:nvSpPr>
          <p:cNvPr id="4" name="Espace réservé du numéro de diapositive 3"/>
          <p:cNvSpPr>
            <a:spLocks noGrp="1"/>
          </p:cNvSpPr>
          <p:nvPr>
            <p:ph type="sldNum" sz="quarter" idx="10"/>
          </p:nvPr>
        </p:nvSpPr>
        <p:spPr/>
        <p:txBody>
          <a:bodyPr/>
          <a:lstStyle/>
          <a:p>
            <a:fld id="{F98C692A-BE3D-4391-B056-6726B5E3B28A}" type="slidenum">
              <a:rPr lang="fr-CH" smtClean="0"/>
              <a:pPr/>
              <a:t>41</a:t>
            </a:fld>
            <a:endParaRPr lang="fr-CH"/>
          </a:p>
        </p:txBody>
      </p:sp>
    </p:spTree>
    <p:extLst>
      <p:ext uri="{BB962C8B-B14F-4D97-AF65-F5344CB8AC3E}">
        <p14:creationId xmlns:p14="http://schemas.microsoft.com/office/powerpoint/2010/main" val="928988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Banalisation de la pathologie</a:t>
            </a:r>
          </a:p>
          <a:p>
            <a:r>
              <a:rPr lang="fr-FR" dirty="0" smtClean="0"/>
              <a:t>Education du patient et des médecins</a:t>
            </a:r>
          </a:p>
          <a:p>
            <a:r>
              <a:rPr lang="fr-FR" dirty="0" smtClean="0"/>
              <a:t>On a assez de traitement et assez bons</a:t>
            </a:r>
          </a:p>
          <a:p>
            <a:r>
              <a:rPr lang="en-US" sz="1200" kern="1200" baseline="0" dirty="0" smtClean="0">
                <a:solidFill>
                  <a:schemeClr val="tx1"/>
                </a:solidFill>
                <a:latin typeface="+mn-lt"/>
                <a:ea typeface="+mn-ea"/>
                <a:cs typeface="+mn-cs"/>
              </a:rPr>
              <a:t>Gout not a priority during training</a:t>
            </a:r>
          </a:p>
          <a:p>
            <a:r>
              <a:rPr lang="en-US" sz="1200" kern="1200" baseline="0" dirty="0" smtClean="0">
                <a:solidFill>
                  <a:schemeClr val="tx1"/>
                </a:solidFill>
                <a:latin typeface="+mn-lt"/>
                <a:ea typeface="+mn-ea"/>
                <a:cs typeface="+mn-cs"/>
              </a:rPr>
              <a:t>These new drug developments are serving to focus attention</a:t>
            </a:r>
          </a:p>
          <a:p>
            <a:r>
              <a:rPr lang="en-US" sz="1200" kern="1200" baseline="0" dirty="0" smtClean="0">
                <a:solidFill>
                  <a:schemeClr val="tx1"/>
                </a:solidFill>
                <a:latin typeface="+mn-lt"/>
                <a:ea typeface="+mn-ea"/>
                <a:cs typeface="+mn-cs"/>
              </a:rPr>
              <a:t>on gout and to raise the profile of the disease –like a marketing for the disease</a:t>
            </a:r>
            <a:endParaRPr lang="fr-FR" dirty="0"/>
          </a:p>
        </p:txBody>
      </p:sp>
      <p:sp>
        <p:nvSpPr>
          <p:cNvPr id="4" name="Espace réservé du numéro de diapositive 3"/>
          <p:cNvSpPr>
            <a:spLocks noGrp="1"/>
          </p:cNvSpPr>
          <p:nvPr>
            <p:ph type="sldNum" sz="quarter" idx="10"/>
          </p:nvPr>
        </p:nvSpPr>
        <p:spPr/>
        <p:txBody>
          <a:bodyPr/>
          <a:lstStyle/>
          <a:p>
            <a:fld id="{F98C692A-BE3D-4391-B056-6726B5E3B28A}" type="slidenum">
              <a:rPr lang="fr-CH" smtClean="0"/>
              <a:pPr/>
              <a:t>43</a:t>
            </a:fld>
            <a:endParaRPr lang="fr-CH"/>
          </a:p>
        </p:txBody>
      </p:sp>
    </p:spTree>
    <p:extLst>
      <p:ext uri="{BB962C8B-B14F-4D97-AF65-F5344CB8AC3E}">
        <p14:creationId xmlns:p14="http://schemas.microsoft.com/office/powerpoint/2010/main" val="1933015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20% à 2 ans avec une moyenne de 40%</a:t>
            </a:r>
            <a:endParaRPr lang="fr-FR" dirty="0"/>
          </a:p>
        </p:txBody>
      </p:sp>
      <p:sp>
        <p:nvSpPr>
          <p:cNvPr id="4" name="Espace réservé du numéro de diapositive 3"/>
          <p:cNvSpPr>
            <a:spLocks noGrp="1"/>
          </p:cNvSpPr>
          <p:nvPr>
            <p:ph type="sldNum" sz="quarter" idx="10"/>
          </p:nvPr>
        </p:nvSpPr>
        <p:spPr/>
        <p:txBody>
          <a:bodyPr/>
          <a:lstStyle/>
          <a:p>
            <a:fld id="{F98C692A-BE3D-4391-B056-6726B5E3B28A}" type="slidenum">
              <a:rPr lang="fr-CH" smtClean="0"/>
              <a:pPr/>
              <a:t>44</a:t>
            </a:fld>
            <a:endParaRPr lang="fr-CH"/>
          </a:p>
        </p:txBody>
      </p:sp>
    </p:spTree>
    <p:extLst>
      <p:ext uri="{BB962C8B-B14F-4D97-AF65-F5344CB8AC3E}">
        <p14:creationId xmlns:p14="http://schemas.microsoft.com/office/powerpoint/2010/main" val="41308431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F98C692A-BE3D-4391-B056-6726B5E3B28A}" type="slidenum">
              <a:rPr lang="fr-CH" smtClean="0"/>
              <a:pPr/>
              <a:t>45</a:t>
            </a:fld>
            <a:endParaRPr lang="fr-CH"/>
          </a:p>
        </p:txBody>
      </p:sp>
    </p:spTree>
    <p:extLst>
      <p:ext uri="{BB962C8B-B14F-4D97-AF65-F5344CB8AC3E}">
        <p14:creationId xmlns:p14="http://schemas.microsoft.com/office/powerpoint/2010/main" val="11810738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latin typeface="+mn-lt"/>
                <a:ea typeface="+mn-ea"/>
                <a:cs typeface="+mn-cs"/>
              </a:rPr>
              <a:t>Les données actuelles de la littérature parlent en faveur d’une efficacité clinique comparable. Le choix des traitements doit tenir compte des contre-indications au traitement et des </a:t>
            </a:r>
            <a:r>
              <a:rPr lang="fr-FR" sz="1200" kern="1200" dirty="0" err="1" smtClean="0">
                <a:solidFill>
                  <a:schemeClr val="tx1"/>
                </a:solidFill>
                <a:latin typeface="+mn-lt"/>
                <a:ea typeface="+mn-ea"/>
                <a:cs typeface="+mn-cs"/>
              </a:rPr>
              <a:t>co</a:t>
            </a:r>
            <a:r>
              <a:rPr lang="fr-FR" sz="1200" kern="1200" dirty="0" smtClean="0">
                <a:solidFill>
                  <a:schemeClr val="tx1"/>
                </a:solidFill>
                <a:latin typeface="+mn-lt"/>
                <a:ea typeface="+mn-ea"/>
                <a:cs typeface="+mn-cs"/>
              </a:rPr>
              <a:t>-morbidités des patients, surtout dans une population vieillissante. En cas de contre-indication ou de non-réponse thérapeutique, de nouveaux traitements biologiques inhibant l’IL-1 sont disponibles. Elles comprennent l’</a:t>
            </a:r>
            <a:r>
              <a:rPr lang="fr-FR" sz="1200" kern="1200" dirty="0" err="1" smtClean="0">
                <a:solidFill>
                  <a:schemeClr val="tx1"/>
                </a:solidFill>
                <a:latin typeface="+mn-lt"/>
                <a:ea typeface="+mn-ea"/>
                <a:cs typeface="+mn-cs"/>
              </a:rPr>
              <a:t>Anakinra</a:t>
            </a:r>
            <a:r>
              <a:rPr lang="fr-FR" sz="1200" kern="1200" dirty="0" smtClean="0">
                <a:solidFill>
                  <a:schemeClr val="tx1"/>
                </a:solidFill>
                <a:latin typeface="+mn-lt"/>
                <a:ea typeface="+mn-ea"/>
                <a:cs typeface="+mn-cs"/>
              </a:rPr>
              <a:t> (100mg/jour pendant 3 jours) et  le </a:t>
            </a:r>
            <a:r>
              <a:rPr lang="fr-FR" sz="1200" kern="1200" dirty="0" err="1" smtClean="0">
                <a:solidFill>
                  <a:schemeClr val="tx1"/>
                </a:solidFill>
                <a:latin typeface="+mn-lt"/>
                <a:ea typeface="+mn-ea"/>
                <a:cs typeface="+mn-cs"/>
              </a:rPr>
              <a:t>Canakinumab</a:t>
            </a:r>
            <a:r>
              <a:rPr lang="fr-FR" sz="1200" kern="1200" dirty="0" smtClean="0">
                <a:solidFill>
                  <a:schemeClr val="tx1"/>
                </a:solidFill>
                <a:latin typeface="+mn-lt"/>
                <a:ea typeface="+mn-ea"/>
                <a:cs typeface="+mn-cs"/>
              </a:rPr>
              <a:t> (150 mg en dose unique). Ces médicaments ne sont pas enregistrés en Suisse pour la goutte. Leur utilisation doit faire l’objet d’une demande à la Caisse Maladie.</a:t>
            </a:r>
            <a:r>
              <a:rPr lang="fr-CH" sz="1200" dirty="0" smtClean="0"/>
              <a:t> Une crise de goutte aigue peut  des couts assez importants vu l’arrêt de travail engendré par une crise. Il est donc important d’avoir des moyens </a:t>
            </a:r>
            <a:r>
              <a:rPr lang="fr-CH" sz="1200" dirty="0" err="1" smtClean="0"/>
              <a:t>spécifiaques</a:t>
            </a:r>
            <a:r>
              <a:rPr lang="fr-CH" sz="1200" dirty="0" smtClean="0"/>
              <a:t> et </a:t>
            </a:r>
            <a:r>
              <a:rPr lang="fr-CH" sz="1200" dirty="0" err="1" smtClean="0"/>
              <a:t>éfficaces</a:t>
            </a:r>
            <a:r>
              <a:rPr lang="fr-CH" sz="1200" dirty="0" smtClean="0"/>
              <a:t> afin de diminuer les douleurs, la durée de la crise et la fréquence des rechutes </a:t>
            </a:r>
            <a:endParaRPr lang="fr-FR" sz="1200" kern="1200" dirty="0" smtClean="0">
              <a:solidFill>
                <a:schemeClr val="tx1"/>
              </a:solidFill>
              <a:latin typeface="+mn-lt"/>
              <a:ea typeface="+mn-ea"/>
              <a:cs typeface="+mn-cs"/>
            </a:endParaRPr>
          </a:p>
          <a:p>
            <a:r>
              <a:rPr lang="fr-CH" sz="1200" kern="1200" baseline="0" dirty="0" smtClean="0">
                <a:solidFill>
                  <a:schemeClr val="tx1"/>
                </a:solidFill>
                <a:latin typeface="+mn-lt"/>
                <a:ea typeface="+mn-ea"/>
                <a:cs typeface="+mn-cs"/>
              </a:rPr>
              <a:t>Traitement aigu (crises) : –Soulager rapidement la douleur et réduire l’inflammation  •Traitement chronique –Prévenir les crises de goutte </a:t>
            </a:r>
          </a:p>
          <a:p>
            <a:r>
              <a:rPr lang="fr-CH" sz="1200" kern="1200" baseline="0" dirty="0" smtClean="0">
                <a:solidFill>
                  <a:schemeClr val="tx1"/>
                </a:solidFill>
                <a:latin typeface="+mn-lt"/>
                <a:ea typeface="+mn-ea"/>
                <a:cs typeface="+mn-cs"/>
              </a:rPr>
              <a:t>–Prévenir les dommages articulaires –Éliminer les </a:t>
            </a:r>
            <a:r>
              <a:rPr lang="fr-CH" sz="1200" kern="1200" baseline="0" dirty="0" err="1" smtClean="0">
                <a:solidFill>
                  <a:schemeClr val="tx1"/>
                </a:solidFill>
                <a:latin typeface="+mn-lt"/>
                <a:ea typeface="+mn-ea"/>
                <a:cs typeface="+mn-cs"/>
              </a:rPr>
              <a:t>tophi</a:t>
            </a:r>
            <a:r>
              <a:rPr lang="fr-CH" sz="1200" kern="1200" baseline="0" dirty="0" smtClean="0">
                <a:solidFill>
                  <a:schemeClr val="tx1"/>
                </a:solidFill>
                <a:latin typeface="+mn-lt"/>
                <a:ea typeface="+mn-ea"/>
                <a:cs typeface="+mn-cs"/>
              </a:rPr>
              <a:t> </a:t>
            </a:r>
          </a:p>
          <a:p>
            <a:endParaRPr lang="fr-CH" dirty="0"/>
          </a:p>
        </p:txBody>
      </p:sp>
      <p:sp>
        <p:nvSpPr>
          <p:cNvPr id="4" name="Espace réservé du numéro de diapositive 3"/>
          <p:cNvSpPr>
            <a:spLocks noGrp="1"/>
          </p:cNvSpPr>
          <p:nvPr>
            <p:ph type="sldNum" sz="quarter" idx="10"/>
          </p:nvPr>
        </p:nvSpPr>
        <p:spPr/>
        <p:txBody>
          <a:bodyPr/>
          <a:lstStyle/>
          <a:p>
            <a:fld id="{F98C692A-BE3D-4391-B056-6726B5E3B28A}" type="slidenum">
              <a:rPr lang="fr-CH" smtClean="0"/>
              <a:pPr/>
              <a:t>46</a:t>
            </a:fld>
            <a:endParaRPr lang="fr-CH"/>
          </a:p>
        </p:txBody>
      </p:sp>
    </p:spTree>
    <p:extLst>
      <p:ext uri="{BB962C8B-B14F-4D97-AF65-F5344CB8AC3E}">
        <p14:creationId xmlns:p14="http://schemas.microsoft.com/office/powerpoint/2010/main" val="3859405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A30A3715-40DE-4768-8200-45AAA30A6630}" type="slidenum">
              <a:rPr lang="en-US"/>
              <a:pPr/>
              <a:t>4</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fr-FR" sz="1200" kern="1200" dirty="0" smtClean="0">
                <a:solidFill>
                  <a:schemeClr val="tx1"/>
                </a:solidFill>
                <a:latin typeface="+mn-lt"/>
                <a:ea typeface="+mn-ea"/>
                <a:cs typeface="+mn-cs"/>
              </a:rPr>
              <a:t>La goutte est devenue la plus importante cause d'arthrite inflammatoire de nos jours</a:t>
            </a:r>
          </a:p>
          <a:p>
            <a:r>
              <a:rPr lang="en-US" sz="1200" kern="1200" baseline="0" dirty="0" smtClean="0">
                <a:solidFill>
                  <a:schemeClr val="tx1"/>
                </a:solidFill>
                <a:latin typeface="+mn-lt"/>
                <a:ea typeface="+mn-ea"/>
                <a:cs typeface="+mn-cs"/>
              </a:rPr>
              <a:t>Overall, 1–2% of European adults1–3 and 3.9% of US adults4 5 are affected, but this rises</a:t>
            </a:r>
          </a:p>
          <a:p>
            <a:r>
              <a:rPr lang="en-US" sz="1200" kern="1200" baseline="0" dirty="0" smtClean="0">
                <a:solidFill>
                  <a:schemeClr val="tx1"/>
                </a:solidFill>
                <a:latin typeface="+mn-lt"/>
                <a:ea typeface="+mn-ea"/>
                <a:cs typeface="+mn-cs"/>
              </a:rPr>
              <a:t>with age to 7% of men over the age of 65 and to</a:t>
            </a:r>
          </a:p>
          <a:p>
            <a:r>
              <a:rPr lang="en-US" sz="1200" kern="1200" baseline="0" dirty="0" smtClean="0">
                <a:solidFill>
                  <a:schemeClr val="tx1"/>
                </a:solidFill>
                <a:latin typeface="+mn-lt"/>
                <a:ea typeface="+mn-ea"/>
                <a:cs typeface="+mn-cs"/>
              </a:rPr>
              <a:t>3% of women aged over 85 years.</a:t>
            </a:r>
            <a:endParaRPr lang="fr-FR" sz="1200" kern="1200" dirty="0" smtClean="0">
              <a:solidFill>
                <a:schemeClr val="tx1"/>
              </a:solidFill>
              <a:latin typeface="+mn-lt"/>
              <a:ea typeface="+mn-ea"/>
              <a:cs typeface="+mn-cs"/>
            </a:endParaRPr>
          </a:p>
        </p:txBody>
      </p:sp>
    </p:spTree>
    <p:extLst>
      <p:ext uri="{BB962C8B-B14F-4D97-AF65-F5344CB8AC3E}">
        <p14:creationId xmlns:p14="http://schemas.microsoft.com/office/powerpoint/2010/main" val="28029275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All recommendations agree on the importance of prompt pharmacological treatment of an acute</a:t>
            </a:r>
          </a:p>
          <a:p>
            <a:r>
              <a:rPr lang="en-US" sz="1200" kern="1200" baseline="0" dirty="0" smtClean="0">
                <a:solidFill>
                  <a:schemeClr val="tx1"/>
                </a:solidFill>
                <a:latin typeface="+mn-lt"/>
                <a:ea typeface="+mn-ea"/>
                <a:cs typeface="+mn-cs"/>
              </a:rPr>
              <a:t>11 gout attack and treatment should be started upon the first signs and symptoms of an acute attack</a:t>
            </a:r>
          </a:p>
          <a:p>
            <a:r>
              <a:rPr lang="en-US" sz="1200" kern="1200" baseline="0" dirty="0" smtClean="0">
                <a:solidFill>
                  <a:schemeClr val="tx1"/>
                </a:solidFill>
                <a:latin typeface="+mn-lt"/>
                <a:ea typeface="+mn-ea"/>
                <a:cs typeface="+mn-cs"/>
              </a:rPr>
              <a:t>12 (ideally within the first 24 hours). Non</a:t>
            </a:r>
            <a:endParaRPr lang="fr-CH" dirty="0"/>
          </a:p>
        </p:txBody>
      </p:sp>
      <p:sp>
        <p:nvSpPr>
          <p:cNvPr id="4" name="Espace réservé du numéro de diapositive 3"/>
          <p:cNvSpPr>
            <a:spLocks noGrp="1"/>
          </p:cNvSpPr>
          <p:nvPr>
            <p:ph type="sldNum" sz="quarter" idx="10"/>
          </p:nvPr>
        </p:nvSpPr>
        <p:spPr/>
        <p:txBody>
          <a:bodyPr/>
          <a:lstStyle/>
          <a:p>
            <a:fld id="{F98C692A-BE3D-4391-B056-6726B5E3B28A}" type="slidenum">
              <a:rPr lang="fr-CH" smtClean="0"/>
              <a:pPr/>
              <a:t>47</a:t>
            </a:fld>
            <a:endParaRPr lang="fr-CH"/>
          </a:p>
        </p:txBody>
      </p:sp>
    </p:spTree>
    <p:extLst>
      <p:ext uri="{BB962C8B-B14F-4D97-AF65-F5344CB8AC3E}">
        <p14:creationId xmlns:p14="http://schemas.microsoft.com/office/powerpoint/2010/main" val="33214798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Attention car pas d’antidote et pas </a:t>
            </a:r>
            <a:r>
              <a:rPr lang="fr-FR" dirty="0" err="1" smtClean="0"/>
              <a:t>dialysable</a:t>
            </a:r>
            <a:endParaRPr lang="fr-FR" dirty="0"/>
          </a:p>
        </p:txBody>
      </p:sp>
      <p:sp>
        <p:nvSpPr>
          <p:cNvPr id="4" name="Espace réservé du numéro de diapositive 3"/>
          <p:cNvSpPr>
            <a:spLocks noGrp="1"/>
          </p:cNvSpPr>
          <p:nvPr>
            <p:ph type="sldNum" sz="quarter" idx="10"/>
          </p:nvPr>
        </p:nvSpPr>
        <p:spPr/>
        <p:txBody>
          <a:bodyPr/>
          <a:lstStyle/>
          <a:p>
            <a:fld id="{F98C692A-BE3D-4391-B056-6726B5E3B28A}" type="slidenum">
              <a:rPr lang="fr-CH" smtClean="0"/>
              <a:pPr/>
              <a:t>49</a:t>
            </a:fld>
            <a:endParaRPr lang="fr-CH"/>
          </a:p>
        </p:txBody>
      </p:sp>
    </p:spTree>
    <p:extLst>
      <p:ext uri="{BB962C8B-B14F-4D97-AF65-F5344CB8AC3E}">
        <p14:creationId xmlns:p14="http://schemas.microsoft.com/office/powerpoint/2010/main" val="19257132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fld id="{F98C692A-BE3D-4391-B056-6726B5E3B28A}" type="slidenum">
              <a:rPr lang="fr-CH" smtClean="0"/>
              <a:pPr/>
              <a:t>50</a:t>
            </a:fld>
            <a:endParaRPr lang="fr-CH"/>
          </a:p>
        </p:txBody>
      </p:sp>
    </p:spTree>
    <p:extLst>
      <p:ext uri="{BB962C8B-B14F-4D97-AF65-F5344CB8AC3E}">
        <p14:creationId xmlns:p14="http://schemas.microsoft.com/office/powerpoint/2010/main" val="3447520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latin typeface="+mn-lt"/>
                <a:ea typeface="+mn-ea"/>
                <a:cs typeface="+mn-cs"/>
              </a:rPr>
              <a:t>Les nouveaux traitements biologiques qui ciblent l’IL-1 semblent prometteurs chez les patients avec une contre-indication ou une non-réponse aux traitements conventionnels</a:t>
            </a:r>
            <a:endParaRPr lang="fr-CH" dirty="0"/>
          </a:p>
        </p:txBody>
      </p:sp>
      <p:sp>
        <p:nvSpPr>
          <p:cNvPr id="4" name="Espace réservé du numéro de diapositive 3"/>
          <p:cNvSpPr>
            <a:spLocks noGrp="1"/>
          </p:cNvSpPr>
          <p:nvPr>
            <p:ph type="sldNum" sz="quarter" idx="10"/>
          </p:nvPr>
        </p:nvSpPr>
        <p:spPr/>
        <p:txBody>
          <a:bodyPr/>
          <a:lstStyle/>
          <a:p>
            <a:fld id="{F98C692A-BE3D-4391-B056-6726B5E3B28A}" type="slidenum">
              <a:rPr lang="fr-CH" smtClean="0"/>
              <a:pPr/>
              <a:t>51</a:t>
            </a:fld>
            <a:endParaRPr lang="fr-CH"/>
          </a:p>
        </p:txBody>
      </p:sp>
    </p:spTree>
    <p:extLst>
      <p:ext uri="{BB962C8B-B14F-4D97-AF65-F5344CB8AC3E}">
        <p14:creationId xmlns:p14="http://schemas.microsoft.com/office/powerpoint/2010/main" val="3625266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H" dirty="0" smtClean="0"/>
              <a:t>Mesurant SF 36</a:t>
            </a:r>
            <a:endParaRPr lang="fr-CH" dirty="0"/>
          </a:p>
        </p:txBody>
      </p:sp>
      <p:sp>
        <p:nvSpPr>
          <p:cNvPr id="4" name="Espace réservé du numéro de diapositive 3"/>
          <p:cNvSpPr>
            <a:spLocks noGrp="1"/>
          </p:cNvSpPr>
          <p:nvPr>
            <p:ph type="sldNum" sz="quarter" idx="10"/>
          </p:nvPr>
        </p:nvSpPr>
        <p:spPr/>
        <p:txBody>
          <a:bodyPr/>
          <a:lstStyle/>
          <a:p>
            <a:fld id="{F98C692A-BE3D-4391-B056-6726B5E3B28A}" type="slidenum">
              <a:rPr lang="fr-CH" smtClean="0"/>
              <a:pPr/>
              <a:t>52</a:t>
            </a:fld>
            <a:endParaRPr lang="fr-CH"/>
          </a:p>
        </p:txBody>
      </p:sp>
    </p:spTree>
    <p:extLst>
      <p:ext uri="{BB962C8B-B14F-4D97-AF65-F5344CB8AC3E}">
        <p14:creationId xmlns:p14="http://schemas.microsoft.com/office/powerpoint/2010/main" val="37975181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H" dirty="0" smtClean="0"/>
              <a:t>3-4 semaines avant de mettre en route des </a:t>
            </a:r>
            <a:r>
              <a:rPr lang="fr-CH" dirty="0" err="1" smtClean="0"/>
              <a:t>hypouricemiants</a:t>
            </a:r>
            <a:endParaRPr lang="fr-CH" dirty="0" smtClean="0"/>
          </a:p>
          <a:p>
            <a:r>
              <a:rPr lang="fr-CH" sz="1200" kern="1200" baseline="0" dirty="0" smtClean="0">
                <a:solidFill>
                  <a:schemeClr val="tx1"/>
                </a:solidFill>
                <a:latin typeface="+mn-lt"/>
                <a:ea typeface="+mn-ea"/>
                <a:cs typeface="+mn-cs"/>
              </a:rPr>
              <a:t>Lorsque l’uricémie est maintenue sous 360 </a:t>
            </a:r>
            <a:r>
              <a:rPr lang="fr-CH" sz="1200" kern="1200" baseline="0" dirty="0" err="1" smtClean="0">
                <a:solidFill>
                  <a:schemeClr val="tx1"/>
                </a:solidFill>
                <a:latin typeface="+mn-lt"/>
                <a:ea typeface="+mn-ea"/>
                <a:cs typeface="+mn-cs"/>
              </a:rPr>
              <a:t>umol</a:t>
            </a:r>
            <a:r>
              <a:rPr lang="fr-CH" sz="1200" kern="1200" baseline="0" dirty="0" smtClean="0">
                <a:solidFill>
                  <a:schemeClr val="tx1"/>
                </a:solidFill>
                <a:latin typeface="+mn-lt"/>
                <a:ea typeface="+mn-ea"/>
                <a:cs typeface="+mn-cs"/>
              </a:rPr>
              <a:t>/l </a:t>
            </a:r>
          </a:p>
          <a:p>
            <a:r>
              <a:rPr lang="fr-CH" sz="1200" kern="1200" baseline="0" dirty="0" smtClean="0">
                <a:solidFill>
                  <a:schemeClr val="tx1"/>
                </a:solidFill>
                <a:latin typeface="+mn-lt"/>
                <a:ea typeface="+mn-ea"/>
                <a:cs typeface="+mn-cs"/>
              </a:rPr>
              <a:t>–La progression des </a:t>
            </a:r>
            <a:r>
              <a:rPr lang="fr-CH" sz="1200" kern="1200" baseline="0" dirty="0" err="1" smtClean="0">
                <a:solidFill>
                  <a:schemeClr val="tx1"/>
                </a:solidFill>
                <a:latin typeface="+mn-lt"/>
                <a:ea typeface="+mn-ea"/>
                <a:cs typeface="+mn-cs"/>
              </a:rPr>
              <a:t>tophi</a:t>
            </a:r>
            <a:r>
              <a:rPr lang="fr-CH" sz="1200" kern="1200" baseline="0" dirty="0" smtClean="0">
                <a:solidFill>
                  <a:schemeClr val="tx1"/>
                </a:solidFill>
                <a:latin typeface="+mn-lt"/>
                <a:ea typeface="+mn-ea"/>
                <a:cs typeface="+mn-cs"/>
              </a:rPr>
              <a:t> est stoppée voire diminuée </a:t>
            </a:r>
          </a:p>
          <a:p>
            <a:r>
              <a:rPr lang="fr-CH" sz="1200" kern="1200" baseline="0" dirty="0" smtClean="0">
                <a:solidFill>
                  <a:schemeClr val="tx1"/>
                </a:solidFill>
                <a:latin typeface="+mn-lt"/>
                <a:ea typeface="+mn-ea"/>
                <a:cs typeface="+mn-cs"/>
              </a:rPr>
              <a:t>–Les raideurs articulaires sont atténuées </a:t>
            </a:r>
          </a:p>
          <a:p>
            <a:r>
              <a:rPr lang="fr-CH" sz="1200" kern="1200" baseline="0" dirty="0" smtClean="0">
                <a:solidFill>
                  <a:schemeClr val="tx1"/>
                </a:solidFill>
                <a:latin typeface="+mn-lt"/>
                <a:ea typeface="+mn-ea"/>
                <a:cs typeface="+mn-cs"/>
              </a:rPr>
              <a:t>–Les crises de goutte sont espacées </a:t>
            </a:r>
          </a:p>
          <a:p>
            <a:endParaRPr lang="fr-CH" dirty="0" smtClean="0"/>
          </a:p>
        </p:txBody>
      </p:sp>
      <p:sp>
        <p:nvSpPr>
          <p:cNvPr id="4" name="Espace réservé du numéro de diapositive 3"/>
          <p:cNvSpPr>
            <a:spLocks noGrp="1"/>
          </p:cNvSpPr>
          <p:nvPr>
            <p:ph type="sldNum" sz="quarter" idx="10"/>
          </p:nvPr>
        </p:nvSpPr>
        <p:spPr/>
        <p:txBody>
          <a:bodyPr/>
          <a:lstStyle/>
          <a:p>
            <a:fld id="{F98C692A-BE3D-4391-B056-6726B5E3B28A}" type="slidenum">
              <a:rPr lang="fr-CH" smtClean="0"/>
              <a:pPr/>
              <a:t>53</a:t>
            </a:fld>
            <a:endParaRPr lang="fr-CH"/>
          </a:p>
        </p:txBody>
      </p:sp>
    </p:spTree>
    <p:extLst>
      <p:ext uri="{BB962C8B-B14F-4D97-AF65-F5344CB8AC3E}">
        <p14:creationId xmlns:p14="http://schemas.microsoft.com/office/powerpoint/2010/main" val="31702269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1AF3F3A1-8A10-400F-A502-D24215EBA081}" type="slidenum">
              <a:rPr lang="en-US"/>
              <a:pPr/>
              <a:t>54</a:t>
            </a:fld>
            <a:endParaRPr 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xfrm>
            <a:off x="914400" y="4343400"/>
            <a:ext cx="5029200" cy="4114800"/>
          </a:xfrm>
          <a:noFill/>
          <a:ln/>
        </p:spPr>
        <p:txBody>
          <a:bodyPr/>
          <a:lstStyle/>
          <a:p>
            <a:pPr eaLnBrk="1" hangingPunct="1"/>
            <a:endParaRPr lang="fr-FR" smtClean="0"/>
          </a:p>
        </p:txBody>
      </p:sp>
    </p:spTree>
    <p:extLst>
      <p:ext uri="{BB962C8B-B14F-4D97-AF65-F5344CB8AC3E}">
        <p14:creationId xmlns:p14="http://schemas.microsoft.com/office/powerpoint/2010/main" val="2073646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sz="1200" kern="1200" baseline="0" dirty="0" smtClean="0">
              <a:solidFill>
                <a:schemeClr val="tx1"/>
              </a:solidFill>
              <a:latin typeface="+mn-lt"/>
              <a:ea typeface="+mn-ea"/>
              <a:cs typeface="+mn-cs"/>
            </a:endParaRPr>
          </a:p>
          <a:p>
            <a:r>
              <a:rPr lang="fr-CH" sz="1200" kern="1200" baseline="0" dirty="0" smtClean="0">
                <a:solidFill>
                  <a:schemeClr val="tx1"/>
                </a:solidFill>
                <a:latin typeface="+mn-lt"/>
                <a:ea typeface="+mn-ea"/>
                <a:cs typeface="+mn-cs"/>
              </a:rPr>
              <a:t>Pharmacocinétique : métabolisation </a:t>
            </a:r>
          </a:p>
          <a:p>
            <a:r>
              <a:rPr lang="fr-CH" sz="1200" kern="1200" baseline="0" dirty="0" smtClean="0">
                <a:solidFill>
                  <a:schemeClr val="tx1"/>
                </a:solidFill>
                <a:latin typeface="+mn-lt"/>
                <a:ea typeface="+mn-ea"/>
                <a:cs typeface="+mn-cs"/>
              </a:rPr>
              <a:t>•T1/2 : 2-3h </a:t>
            </a:r>
            <a:r>
              <a:rPr lang="fr-CH" sz="1200" kern="1200" baseline="0" dirty="0" err="1" smtClean="0">
                <a:solidFill>
                  <a:schemeClr val="tx1"/>
                </a:solidFill>
                <a:latin typeface="+mn-lt"/>
                <a:ea typeface="+mn-ea"/>
                <a:cs typeface="+mn-cs"/>
              </a:rPr>
              <a:t>Oxypurinol</a:t>
            </a:r>
            <a:r>
              <a:rPr lang="fr-CH" sz="1200" kern="1200" baseline="0" dirty="0" smtClean="0">
                <a:solidFill>
                  <a:schemeClr val="tx1"/>
                </a:solidFill>
                <a:latin typeface="+mn-lt"/>
                <a:ea typeface="+mn-ea"/>
                <a:cs typeface="+mn-cs"/>
              </a:rPr>
              <a:t>: 18-30h </a:t>
            </a:r>
          </a:p>
          <a:p>
            <a:r>
              <a:rPr lang="fr-CH" sz="1200" kern="1200" baseline="0" dirty="0" smtClean="0">
                <a:solidFill>
                  <a:schemeClr val="tx1"/>
                </a:solidFill>
                <a:latin typeface="+mn-lt"/>
                <a:ea typeface="+mn-ea"/>
                <a:cs typeface="+mn-cs"/>
              </a:rPr>
              <a:t>•Excrétion : 10-30% rénale 20% hépatique 80% rénale si on tient compte du métabolite </a:t>
            </a:r>
            <a:r>
              <a:rPr lang="fr-CH" sz="1200" kern="1200" baseline="0" dirty="0" err="1" smtClean="0">
                <a:solidFill>
                  <a:schemeClr val="tx1"/>
                </a:solidFill>
                <a:latin typeface="+mn-lt"/>
                <a:ea typeface="+mn-ea"/>
                <a:cs typeface="+mn-cs"/>
              </a:rPr>
              <a:t>oxypurinol</a:t>
            </a:r>
            <a:r>
              <a:rPr lang="fr-CH" sz="1200" kern="1200" baseline="0" dirty="0" smtClean="0">
                <a:solidFill>
                  <a:schemeClr val="tx1"/>
                </a:solidFill>
                <a:latin typeface="+mn-lt"/>
                <a:ea typeface="+mn-ea"/>
                <a:cs typeface="+mn-cs"/>
              </a:rPr>
              <a:t> </a:t>
            </a:r>
          </a:p>
          <a:p>
            <a:r>
              <a:rPr lang="fr-CH" sz="1200" kern="1200" baseline="0" dirty="0" smtClean="0">
                <a:solidFill>
                  <a:schemeClr val="tx1"/>
                </a:solidFill>
                <a:latin typeface="+mn-lt"/>
                <a:ea typeface="+mn-ea"/>
                <a:cs typeface="+mn-cs"/>
              </a:rPr>
              <a:t>–Contre-indications </a:t>
            </a:r>
          </a:p>
          <a:p>
            <a:r>
              <a:rPr lang="fr-CH" sz="1200" kern="1200" baseline="0" dirty="0" smtClean="0">
                <a:solidFill>
                  <a:schemeClr val="tx1"/>
                </a:solidFill>
                <a:latin typeface="+mn-lt"/>
                <a:ea typeface="+mn-ea"/>
                <a:cs typeface="+mn-cs"/>
              </a:rPr>
              <a:t>•Intolérance avérée à l'allopurinol et aux excipients de </a:t>
            </a:r>
            <a:r>
              <a:rPr lang="fr-CH" sz="1200" kern="1200" baseline="0" dirty="0" err="1" smtClean="0">
                <a:solidFill>
                  <a:schemeClr val="tx1"/>
                </a:solidFill>
                <a:latin typeface="+mn-lt"/>
                <a:ea typeface="+mn-ea"/>
                <a:cs typeface="+mn-cs"/>
              </a:rPr>
              <a:t>Zyloric</a:t>
            </a:r>
            <a:r>
              <a:rPr lang="fr-CH" sz="1200" kern="1200" baseline="0" dirty="0" smtClean="0">
                <a:solidFill>
                  <a:schemeClr val="tx1"/>
                </a:solidFill>
                <a:latin typeface="+mn-lt"/>
                <a:ea typeface="+mn-ea"/>
                <a:cs typeface="+mn-cs"/>
              </a:rPr>
              <a:t> </a:t>
            </a:r>
          </a:p>
          <a:p>
            <a:r>
              <a:rPr lang="fr-CH" sz="1200" kern="1200" baseline="0" dirty="0" smtClean="0">
                <a:solidFill>
                  <a:schemeClr val="tx1"/>
                </a:solidFill>
                <a:latin typeface="+mn-lt"/>
                <a:ea typeface="+mn-ea"/>
                <a:cs typeface="+mn-cs"/>
              </a:rPr>
              <a:t>–Effets indésirables </a:t>
            </a:r>
          </a:p>
          <a:p>
            <a:r>
              <a:rPr lang="fr-CH" sz="1200" kern="1200" baseline="0" dirty="0" smtClean="0">
                <a:solidFill>
                  <a:schemeClr val="tx1"/>
                </a:solidFill>
                <a:latin typeface="+mn-lt"/>
                <a:ea typeface="+mn-ea"/>
                <a:cs typeface="+mn-cs"/>
              </a:rPr>
              <a:t>•Crises aiguës de goutte </a:t>
            </a:r>
          </a:p>
          <a:p>
            <a:r>
              <a:rPr lang="fr-CH" sz="1200" kern="1200" baseline="0" dirty="0" smtClean="0">
                <a:solidFill>
                  <a:schemeClr val="tx1"/>
                </a:solidFill>
                <a:latin typeface="+mn-lt"/>
                <a:ea typeface="+mn-ea"/>
                <a:cs typeface="+mn-cs"/>
              </a:rPr>
              <a:t>•Manifestations digestives (diarrhée, nausée,…) </a:t>
            </a:r>
          </a:p>
          <a:p>
            <a:r>
              <a:rPr lang="fr-CH" sz="1200" kern="1200" baseline="0" dirty="0" smtClean="0">
                <a:solidFill>
                  <a:schemeClr val="tx1"/>
                </a:solidFill>
                <a:latin typeface="+mn-lt"/>
                <a:ea typeface="+mn-ea"/>
                <a:cs typeface="+mn-cs"/>
              </a:rPr>
              <a:t>•Éruptions banales, simples rash, avec prurit JAMAIS BANALES! signe capital parfois oublié </a:t>
            </a:r>
          </a:p>
          <a:p>
            <a:r>
              <a:rPr lang="fr-CH" sz="1200" kern="1200" baseline="0" dirty="0" smtClean="0">
                <a:solidFill>
                  <a:schemeClr val="tx1"/>
                </a:solidFill>
                <a:latin typeface="+mn-lt"/>
                <a:ea typeface="+mn-ea"/>
                <a:cs typeface="+mn-cs"/>
              </a:rPr>
              <a:t>•Syndrome de Stevens Johnson (SJS) </a:t>
            </a:r>
            <a:r>
              <a:rPr lang="fr-CH" sz="1400" kern="1200" baseline="0" dirty="0" smtClean="0">
                <a:solidFill>
                  <a:schemeClr val="tx1"/>
                </a:solidFill>
                <a:latin typeface="+mn-lt"/>
                <a:ea typeface="+mn-ea"/>
                <a:cs typeface="+mn-cs"/>
              </a:rPr>
              <a:t>– </a:t>
            </a:r>
            <a:r>
              <a:rPr lang="fr-CH" sz="1200" kern="1200" baseline="0" dirty="0" smtClean="0">
                <a:solidFill>
                  <a:schemeClr val="tx1"/>
                </a:solidFill>
                <a:latin typeface="+mn-lt"/>
                <a:ea typeface="+mn-ea"/>
                <a:cs typeface="+mn-cs"/>
              </a:rPr>
              <a:t>Lyell (jusqu’à 30% risques de décès) </a:t>
            </a:r>
            <a:r>
              <a:rPr lang="fr-CH" sz="1400" kern="1200" baseline="0" dirty="0" smtClean="0">
                <a:solidFill>
                  <a:schemeClr val="tx1"/>
                </a:solidFill>
                <a:latin typeface="+mn-lt"/>
                <a:ea typeface="+mn-ea"/>
                <a:cs typeface="+mn-cs"/>
              </a:rPr>
              <a:t>!!! (</a:t>
            </a:r>
            <a:r>
              <a:rPr lang="fr-CH" sz="1400" kern="1200" baseline="0" dirty="0" err="1" smtClean="0">
                <a:solidFill>
                  <a:schemeClr val="tx1"/>
                </a:solidFill>
                <a:latin typeface="+mn-lt"/>
                <a:ea typeface="+mn-ea"/>
                <a:cs typeface="+mn-cs"/>
              </a:rPr>
              <a:t>cfr</a:t>
            </a:r>
            <a:r>
              <a:rPr lang="fr-CH" sz="1400" kern="1200" baseline="0" dirty="0" smtClean="0">
                <a:solidFill>
                  <a:schemeClr val="tx1"/>
                </a:solidFill>
                <a:latin typeface="+mn-lt"/>
                <a:ea typeface="+mn-ea"/>
                <a:cs typeface="+mn-cs"/>
              </a:rPr>
              <a:t> </a:t>
            </a:r>
            <a:r>
              <a:rPr lang="fr-CH" sz="1400" kern="1200" baseline="0" dirty="0" err="1" smtClean="0">
                <a:solidFill>
                  <a:schemeClr val="tx1"/>
                </a:solidFill>
                <a:latin typeface="+mn-lt"/>
                <a:ea typeface="+mn-ea"/>
                <a:cs typeface="+mn-cs"/>
              </a:rPr>
              <a:t>back-up</a:t>
            </a:r>
            <a:r>
              <a:rPr lang="fr-CH" sz="1400" kern="1200" baseline="0" dirty="0" smtClean="0">
                <a:solidFill>
                  <a:schemeClr val="tx1"/>
                </a:solidFill>
                <a:latin typeface="+mn-lt"/>
                <a:ea typeface="+mn-ea"/>
                <a:cs typeface="+mn-cs"/>
              </a:rPr>
              <a:t>) → notice </a:t>
            </a:r>
            <a:r>
              <a:rPr lang="fr-CH" sz="1400" kern="1200" baseline="0" dirty="0" err="1" smtClean="0">
                <a:solidFill>
                  <a:schemeClr val="tx1"/>
                </a:solidFill>
                <a:latin typeface="+mn-lt"/>
                <a:ea typeface="+mn-ea"/>
                <a:cs typeface="+mn-cs"/>
              </a:rPr>
              <a:t>Zyloric</a:t>
            </a:r>
            <a:r>
              <a:rPr lang="fr-CH" sz="900" kern="1200" baseline="0" dirty="0" smtClean="0">
                <a:solidFill>
                  <a:schemeClr val="tx1"/>
                </a:solidFill>
                <a:latin typeface="+mn-lt"/>
                <a:ea typeface="+mn-ea"/>
                <a:cs typeface="+mn-cs"/>
              </a:rPr>
              <a:t>®</a:t>
            </a:r>
            <a:r>
              <a:rPr lang="fr-CH" sz="1400" kern="1200" baseline="0" dirty="0" smtClean="0">
                <a:solidFill>
                  <a:schemeClr val="tx1"/>
                </a:solidFill>
                <a:latin typeface="+mn-lt"/>
                <a:ea typeface="+mn-ea"/>
                <a:cs typeface="+mn-cs"/>
              </a:rPr>
              <a:t>: 1 – 10 % réactions cutanées </a:t>
            </a:r>
          </a:p>
          <a:p>
            <a:r>
              <a:rPr lang="fr-CH" sz="2800" kern="1200" baseline="0" dirty="0" smtClean="0">
                <a:solidFill>
                  <a:schemeClr val="tx1"/>
                </a:solidFill>
                <a:latin typeface="+mn-lt"/>
                <a:ea typeface="+mn-ea"/>
                <a:cs typeface="+mn-cs"/>
              </a:rPr>
              <a:t>Zoom sur l’allopurinol </a:t>
            </a:r>
            <a:r>
              <a:rPr lang="fr-CH" sz="1200" b="1" kern="1200" baseline="0" dirty="0" smtClean="0">
                <a:solidFill>
                  <a:schemeClr val="tx1"/>
                </a:solidFill>
                <a:latin typeface="+mn-lt"/>
                <a:ea typeface="+mn-ea"/>
                <a:cs typeface="+mn-cs"/>
              </a:rPr>
              <a:t>Ne jamais réintroduire l’allopurinol </a:t>
            </a:r>
            <a:endParaRPr lang="fr-FR" dirty="0" smtClean="0">
              <a:latin typeface="Arial Unicode MS" pitchFamily="34" charset="-128"/>
              <a:ea typeface="Arial Unicode MS" pitchFamily="34" charset="-128"/>
              <a:cs typeface="Arial Unicode MS" pitchFamily="34" charset="-128"/>
            </a:endParaRPr>
          </a:p>
          <a:p>
            <a:endParaRPr lang="fr-CH" dirty="0"/>
          </a:p>
        </p:txBody>
      </p:sp>
      <p:sp>
        <p:nvSpPr>
          <p:cNvPr id="4" name="Espace réservé du numéro de diapositive 3"/>
          <p:cNvSpPr>
            <a:spLocks noGrp="1"/>
          </p:cNvSpPr>
          <p:nvPr>
            <p:ph type="sldNum" sz="quarter" idx="10"/>
          </p:nvPr>
        </p:nvSpPr>
        <p:spPr/>
        <p:txBody>
          <a:bodyPr/>
          <a:lstStyle/>
          <a:p>
            <a:fld id="{F98C692A-BE3D-4391-B056-6726B5E3B28A}" type="slidenum">
              <a:rPr lang="fr-CH" smtClean="0"/>
              <a:pPr/>
              <a:t>56</a:t>
            </a:fld>
            <a:endParaRPr lang="fr-CH"/>
          </a:p>
        </p:txBody>
      </p:sp>
    </p:spTree>
    <p:extLst>
      <p:ext uri="{BB962C8B-B14F-4D97-AF65-F5344CB8AC3E}">
        <p14:creationId xmlns:p14="http://schemas.microsoft.com/office/powerpoint/2010/main" val="8300165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nSpc>
                <a:spcPct val="120000"/>
              </a:lnSpc>
            </a:pPr>
            <a:r>
              <a:rPr lang="en-GB" sz="1200" dirty="0" smtClean="0"/>
              <a:t>50x plus </a:t>
            </a:r>
            <a:r>
              <a:rPr lang="en-GB" sz="1200" dirty="0" err="1" smtClean="0"/>
              <a:t>cher</a:t>
            </a:r>
            <a:r>
              <a:rPr lang="en-GB" sz="1200" dirty="0" smtClean="0"/>
              <a:t> </a:t>
            </a:r>
            <a:r>
              <a:rPr lang="en-GB" sz="1200" dirty="0" err="1" smtClean="0"/>
              <a:t>que</a:t>
            </a:r>
            <a:r>
              <a:rPr lang="en-GB" sz="1200" dirty="0" smtClean="0"/>
              <a:t> </a:t>
            </a:r>
            <a:r>
              <a:rPr lang="en-GB" sz="1200" dirty="0" err="1" smtClean="0"/>
              <a:t>l’Allopurinol</a:t>
            </a:r>
            <a:endParaRPr lang="en-GB" sz="1200" dirty="0" smtClean="0"/>
          </a:p>
          <a:p>
            <a:pPr>
              <a:lnSpc>
                <a:spcPct val="120000"/>
              </a:lnSpc>
            </a:pPr>
            <a:r>
              <a:rPr lang="en-GB" sz="1200" dirty="0" smtClean="0"/>
              <a:t>Moderately increased risk of skin intolerance in French patients who were previously intolerant to </a:t>
            </a:r>
            <a:r>
              <a:rPr lang="en-GB" sz="1200" dirty="0" err="1" smtClean="0"/>
              <a:t>allopurinol</a:t>
            </a:r>
            <a:endParaRPr lang="en-GB" sz="1200" dirty="0" smtClean="0"/>
          </a:p>
          <a:p>
            <a:pPr>
              <a:lnSpc>
                <a:spcPct val="120000"/>
              </a:lnSpc>
            </a:pPr>
            <a:r>
              <a:rPr lang="en-GB" sz="1200" dirty="0" smtClean="0"/>
              <a:t>1 case of DRESS after taking </a:t>
            </a:r>
            <a:r>
              <a:rPr lang="en-GB" sz="1200" dirty="0" err="1" smtClean="0"/>
              <a:t>febuxostat</a:t>
            </a:r>
            <a:r>
              <a:rPr lang="en-GB" sz="1200" dirty="0" smtClean="0"/>
              <a:t> in a Taiwanese case</a:t>
            </a:r>
          </a:p>
          <a:p>
            <a:r>
              <a:rPr lang="fr-CH" sz="1200" kern="1200" baseline="0" dirty="0" smtClean="0">
                <a:solidFill>
                  <a:schemeClr val="tx1"/>
                </a:solidFill>
                <a:latin typeface="+mn-lt"/>
                <a:ea typeface="+mn-ea"/>
                <a:cs typeface="+mn-cs"/>
              </a:rPr>
              <a:t>Comparativement au groupe allopurinol, il a été observé une incidence plus élevée des évènements cardiovasculaires dans le groupe </a:t>
            </a:r>
            <a:r>
              <a:rPr lang="fr-CH" sz="1200" kern="1200" baseline="0" dirty="0" err="1" smtClean="0">
                <a:solidFill>
                  <a:schemeClr val="tx1"/>
                </a:solidFill>
                <a:latin typeface="+mn-lt"/>
                <a:ea typeface="+mn-ea"/>
                <a:cs typeface="+mn-cs"/>
              </a:rPr>
              <a:t>febuxostat</a:t>
            </a:r>
            <a:r>
              <a:rPr lang="fr-CH" sz="1200" kern="1200" baseline="0" dirty="0" smtClean="0">
                <a:solidFill>
                  <a:schemeClr val="tx1"/>
                </a:solidFill>
                <a:latin typeface="+mn-lt"/>
                <a:ea typeface="+mn-ea"/>
                <a:cs typeface="+mn-cs"/>
              </a:rPr>
              <a:t>. Chez ces patients, les facteurs de risque identifiés ont été des antécédents d’athérosclérose, d’IDM ou d’insuffisance cardiaque congestive études APEX et FACT (1.3% versus 0.3% groupe Allopurinol) non confirmé par CONFIRMS </a:t>
            </a:r>
            <a:endParaRPr lang="fr-CH" dirty="0" smtClean="0"/>
          </a:p>
          <a:p>
            <a:pPr>
              <a:lnSpc>
                <a:spcPct val="120000"/>
              </a:lnSpc>
            </a:pPr>
            <a:endParaRPr lang="en-GB" sz="1200" dirty="0" smtClean="0"/>
          </a:p>
          <a:p>
            <a:pPr>
              <a:lnSpc>
                <a:spcPct val="120000"/>
              </a:lnSpc>
            </a:pPr>
            <a:r>
              <a:rPr lang="en-GB" sz="1200" dirty="0" smtClean="0"/>
              <a:t>EU safety warning issued in 2015</a:t>
            </a:r>
          </a:p>
          <a:p>
            <a:r>
              <a:rPr lang="fr-CH" sz="2000" dirty="0" smtClean="0"/>
              <a:t>Double élimination : hépatique (45%) et rénale (49%) </a:t>
            </a:r>
          </a:p>
          <a:p>
            <a:r>
              <a:rPr lang="fr-CH" sz="2000" dirty="0" smtClean="0"/>
              <a:t>Biodisponibilité non modifiée par l’alimentation </a:t>
            </a:r>
          </a:p>
          <a:p>
            <a:pPr lvl="1"/>
            <a:r>
              <a:rPr lang="fr-CH" sz="1600" dirty="0" smtClean="0"/>
              <a:t>Prise pendant ou en dehors des repas </a:t>
            </a:r>
          </a:p>
          <a:p>
            <a:r>
              <a:rPr lang="fr-CH" sz="2000" dirty="0" err="1" smtClean="0"/>
              <a:t>Tmax</a:t>
            </a:r>
            <a:r>
              <a:rPr lang="fr-CH" sz="2000" dirty="0" smtClean="0"/>
              <a:t> = entre 1 et 1,5h </a:t>
            </a:r>
          </a:p>
          <a:p>
            <a:endParaRPr lang="fr-CH" dirty="0"/>
          </a:p>
        </p:txBody>
      </p:sp>
      <p:sp>
        <p:nvSpPr>
          <p:cNvPr id="4" name="Espace réservé du numéro de diapositive 3"/>
          <p:cNvSpPr>
            <a:spLocks noGrp="1"/>
          </p:cNvSpPr>
          <p:nvPr>
            <p:ph type="sldNum" sz="quarter" idx="10"/>
          </p:nvPr>
        </p:nvSpPr>
        <p:spPr/>
        <p:txBody>
          <a:bodyPr/>
          <a:lstStyle/>
          <a:p>
            <a:fld id="{F98C692A-BE3D-4391-B056-6726B5E3B28A}" type="slidenum">
              <a:rPr lang="fr-CH" smtClean="0"/>
              <a:pPr/>
              <a:t>57</a:t>
            </a:fld>
            <a:endParaRPr lang="fr-CH"/>
          </a:p>
        </p:txBody>
      </p:sp>
    </p:spTree>
    <p:extLst>
      <p:ext uri="{BB962C8B-B14F-4D97-AF65-F5344CB8AC3E}">
        <p14:creationId xmlns:p14="http://schemas.microsoft.com/office/powerpoint/2010/main" val="8744925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r>
              <a:rPr lang="en-GB" dirty="0" smtClean="0"/>
              <a:t>Small numbers, short (6 </a:t>
            </a:r>
            <a:r>
              <a:rPr lang="en-GB" baseline="0" dirty="0" smtClean="0"/>
              <a:t>to 12 months duration)</a:t>
            </a:r>
            <a:endParaRPr lang="en-GB" dirty="0"/>
          </a:p>
        </p:txBody>
      </p:sp>
      <p:sp>
        <p:nvSpPr>
          <p:cNvPr id="4" name="Espace réservé du numéro de diapositive 3"/>
          <p:cNvSpPr>
            <a:spLocks noGrp="1"/>
          </p:cNvSpPr>
          <p:nvPr>
            <p:ph type="sldNum" sz="quarter" idx="10"/>
          </p:nvPr>
        </p:nvSpPr>
        <p:spPr/>
        <p:txBody>
          <a:bodyPr/>
          <a:lstStyle/>
          <a:p>
            <a:fld id="{05D2DF1D-6205-4A45-9401-BAFF879B9995}" type="slidenum">
              <a:rPr lang="en-GB" smtClean="0"/>
              <a:pPr/>
              <a:t>58</a:t>
            </a:fld>
            <a:endParaRPr lang="en-GB"/>
          </a:p>
        </p:txBody>
      </p:sp>
    </p:spTree>
    <p:extLst>
      <p:ext uri="{BB962C8B-B14F-4D97-AF65-F5344CB8AC3E}">
        <p14:creationId xmlns:p14="http://schemas.microsoft.com/office/powerpoint/2010/main" val="3472106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A8E7C54A-A976-4805-8080-C208DAC931AA}" type="slidenum">
              <a:rPr lang="en-US"/>
              <a:pPr/>
              <a:t>5</a:t>
            </a:fld>
            <a:endParaRPr lang="en-US"/>
          </a:p>
        </p:txBody>
      </p:sp>
      <p:sp>
        <p:nvSpPr>
          <p:cNvPr id="78851" name="Rectangle 1026"/>
          <p:cNvSpPr>
            <a:spLocks noGrp="1" noRot="1" noChangeAspect="1" noChangeArrowheads="1" noTextEdit="1"/>
          </p:cNvSpPr>
          <p:nvPr>
            <p:ph type="sldImg"/>
          </p:nvPr>
        </p:nvSpPr>
        <p:spPr>
          <a:ln/>
        </p:spPr>
      </p:sp>
      <p:sp>
        <p:nvSpPr>
          <p:cNvPr id="78852" name="Rectangle 1027"/>
          <p:cNvSpPr>
            <a:spLocks noGrp="1" noChangeArrowheads="1"/>
          </p:cNvSpPr>
          <p:nvPr>
            <p:ph type="body" idx="1"/>
          </p:nvPr>
        </p:nvSpPr>
        <p:spPr>
          <a:noFill/>
          <a:ln/>
        </p:spPr>
        <p:txBody>
          <a:bodyPr/>
          <a:lstStyle/>
          <a:p>
            <a:pPr eaLnBrk="1" hangingPunct="1"/>
            <a:r>
              <a:rPr lang="fr-FR" sz="1200" dirty="0" smtClean="0">
                <a:latin typeface="Arial Unicode MS" pitchFamily="34" charset="-128"/>
                <a:ea typeface="Arial Unicode MS" pitchFamily="34" charset="-128"/>
                <a:cs typeface="Arial Unicode MS" pitchFamily="34" charset="-128"/>
              </a:rPr>
              <a:t>Médicaments: </a:t>
            </a:r>
            <a:r>
              <a:rPr lang="fr-FR" sz="1200" dirty="0" err="1" smtClean="0">
                <a:latin typeface="Arial Unicode MS" pitchFamily="34" charset="-128"/>
                <a:ea typeface="Arial Unicode MS" pitchFamily="34" charset="-128"/>
                <a:cs typeface="Arial Unicode MS" pitchFamily="34" charset="-128"/>
              </a:rPr>
              <a:t>thiazides</a:t>
            </a:r>
            <a:r>
              <a:rPr lang="fr-FR" sz="1200" dirty="0" smtClean="0">
                <a:latin typeface="Arial Unicode MS" pitchFamily="34" charset="-128"/>
                <a:ea typeface="Arial Unicode MS" pitchFamily="34" charset="-128"/>
                <a:cs typeface="Arial Unicode MS" pitchFamily="34" charset="-128"/>
              </a:rPr>
              <a:t>, diurétiques de l’anse, salicylates, ciclosporine, </a:t>
            </a:r>
            <a:r>
              <a:rPr lang="fr-FR" dirty="0" smtClean="0">
                <a:latin typeface="Arial Unicode MS" pitchFamily="34" charset="-128"/>
                <a:ea typeface="Arial Unicode MS" pitchFamily="34" charset="-128"/>
                <a:cs typeface="Arial Unicode MS" pitchFamily="34" charset="-128"/>
              </a:rPr>
              <a:t>niacine, </a:t>
            </a:r>
            <a:r>
              <a:rPr lang="fr-FR" dirty="0" err="1" smtClean="0">
                <a:latin typeface="Arial Unicode MS" pitchFamily="34" charset="-128"/>
                <a:ea typeface="Arial Unicode MS" pitchFamily="34" charset="-128"/>
                <a:cs typeface="Arial Unicode MS" pitchFamily="34" charset="-128"/>
              </a:rPr>
              <a:t>pyrazinamide</a:t>
            </a:r>
            <a:r>
              <a:rPr lang="fr-FR" dirty="0" smtClean="0">
                <a:latin typeface="Arial Unicode MS" pitchFamily="34" charset="-128"/>
                <a:ea typeface="Arial Unicode MS" pitchFamily="34" charset="-128"/>
                <a:cs typeface="Arial Unicode MS" pitchFamily="34" charset="-128"/>
              </a:rPr>
              <a:t>, 	</a:t>
            </a:r>
            <a:r>
              <a:rPr lang="fr-FR" dirty="0" err="1" smtClean="0">
                <a:latin typeface="Arial Unicode MS" pitchFamily="34" charset="-128"/>
                <a:ea typeface="Arial Unicode MS" pitchFamily="34" charset="-128"/>
                <a:cs typeface="Arial Unicode MS" pitchFamily="34" charset="-128"/>
              </a:rPr>
              <a:t>ethambutol</a:t>
            </a:r>
            <a:r>
              <a:rPr lang="fr-FR" dirty="0" smtClean="0">
                <a:latin typeface="Arial Unicode MS" pitchFamily="34" charset="-128"/>
                <a:ea typeface="Arial Unicode MS" pitchFamily="34" charset="-128"/>
                <a:cs typeface="Arial Unicode MS" pitchFamily="34" charset="-128"/>
              </a:rPr>
              <a:t>, didanosine</a:t>
            </a:r>
            <a:endParaRPr lang="fr-FR" dirty="0" smtClean="0"/>
          </a:p>
        </p:txBody>
      </p:sp>
    </p:spTree>
    <p:extLst>
      <p:ext uri="{BB962C8B-B14F-4D97-AF65-F5344CB8AC3E}">
        <p14:creationId xmlns:p14="http://schemas.microsoft.com/office/powerpoint/2010/main" val="30497826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H" dirty="0" err="1" smtClean="0"/>
              <a:t>Ac</a:t>
            </a:r>
            <a:r>
              <a:rPr lang="fr-CH" baseline="0" dirty="0" smtClean="0"/>
              <a:t> urique élimine 66% rénal </a:t>
            </a:r>
            <a:r>
              <a:rPr lang="fr-CH" baseline="0" dirty="0" err="1" smtClean="0"/>
              <a:t>eet</a:t>
            </a:r>
            <a:r>
              <a:rPr lang="fr-CH" baseline="0" dirty="0" smtClean="0"/>
              <a:t> 33% GI</a:t>
            </a:r>
          </a:p>
          <a:p>
            <a:r>
              <a:rPr lang="fr-CH" baseline="0" dirty="0" smtClean="0"/>
              <a:t>Alcalinisation des urines Ph &gt;6</a:t>
            </a:r>
          </a:p>
          <a:p>
            <a:pPr marL="0" marR="0" indent="0" algn="l" defTabSz="914400" rtl="0" eaLnBrk="1" fontAlgn="auto" latinLnBrk="0" hangingPunct="1">
              <a:lnSpc>
                <a:spcPct val="100000"/>
              </a:lnSpc>
              <a:spcBef>
                <a:spcPts val="0"/>
              </a:spcBef>
              <a:spcAft>
                <a:spcPts val="0"/>
              </a:spcAft>
              <a:buClrTx/>
              <a:buSzTx/>
              <a:buFontTx/>
              <a:buNone/>
              <a:tabLst/>
              <a:defRPr/>
            </a:pPr>
            <a:r>
              <a:rPr lang="fr-CH" sz="1200" dirty="0" smtClean="0"/>
              <a:t>T1/2 6-12 h </a:t>
            </a:r>
          </a:p>
          <a:p>
            <a:endParaRPr lang="fr-CH" baseline="0" dirty="0" smtClean="0"/>
          </a:p>
          <a:p>
            <a:r>
              <a:rPr lang="fr-CH" baseline="0" dirty="0" smtClean="0"/>
              <a:t>Diminue l’</a:t>
            </a:r>
            <a:r>
              <a:rPr lang="fr-CH" baseline="0" dirty="0" err="1" smtClean="0"/>
              <a:t>excretion</a:t>
            </a:r>
            <a:r>
              <a:rPr lang="fr-CH" baseline="0" dirty="0" smtClean="0"/>
              <a:t> de ces drogues et pour héparine prolonge le métabolisme.</a:t>
            </a:r>
            <a:endParaRPr lang="fr-CH" dirty="0"/>
          </a:p>
        </p:txBody>
      </p:sp>
      <p:sp>
        <p:nvSpPr>
          <p:cNvPr id="4" name="Espace réservé du numéro de diapositive 3"/>
          <p:cNvSpPr>
            <a:spLocks noGrp="1"/>
          </p:cNvSpPr>
          <p:nvPr>
            <p:ph type="sldNum" sz="quarter" idx="10"/>
          </p:nvPr>
        </p:nvSpPr>
        <p:spPr/>
        <p:txBody>
          <a:bodyPr/>
          <a:lstStyle/>
          <a:p>
            <a:fld id="{F98C692A-BE3D-4391-B056-6726B5E3B28A}" type="slidenum">
              <a:rPr lang="fr-CH" smtClean="0"/>
              <a:pPr/>
              <a:t>59</a:t>
            </a:fld>
            <a:endParaRPr lang="fr-CH"/>
          </a:p>
        </p:txBody>
      </p:sp>
    </p:spTree>
    <p:extLst>
      <p:ext uri="{BB962C8B-B14F-4D97-AF65-F5344CB8AC3E}">
        <p14:creationId xmlns:p14="http://schemas.microsoft.com/office/powerpoint/2010/main" val="39905391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H" sz="1200" kern="1200" baseline="0" dirty="0" err="1" smtClean="0">
                <a:solidFill>
                  <a:schemeClr val="tx1"/>
                </a:solidFill>
                <a:latin typeface="+mn-lt"/>
                <a:ea typeface="+mn-ea"/>
                <a:cs typeface="+mn-cs"/>
              </a:rPr>
              <a:t>Benzbromaron</a:t>
            </a:r>
            <a:r>
              <a:rPr lang="fr-CH" sz="1200" kern="1200" baseline="0" dirty="0" smtClean="0">
                <a:solidFill>
                  <a:schemeClr val="tx1"/>
                </a:solidFill>
                <a:latin typeface="+mn-lt"/>
                <a:ea typeface="+mn-ea"/>
                <a:cs typeface="+mn-cs"/>
              </a:rPr>
              <a:t> </a:t>
            </a:r>
          </a:p>
          <a:p>
            <a:r>
              <a:rPr lang="fr-CH" sz="1200" kern="1200" baseline="0" dirty="0" smtClean="0">
                <a:solidFill>
                  <a:schemeClr val="tx1"/>
                </a:solidFill>
                <a:latin typeface="+mn-lt"/>
                <a:ea typeface="+mn-ea"/>
                <a:cs typeface="+mn-cs"/>
              </a:rPr>
              <a:t>•Non-disponible sur le marché suisse </a:t>
            </a:r>
          </a:p>
          <a:p>
            <a:r>
              <a:rPr lang="fr-CH" sz="1200" kern="1200" baseline="0" dirty="0" smtClean="0">
                <a:solidFill>
                  <a:schemeClr val="tx1"/>
                </a:solidFill>
                <a:latin typeface="+mn-lt"/>
                <a:ea typeface="+mn-ea"/>
                <a:cs typeface="+mn-cs"/>
              </a:rPr>
              <a:t>•hépato-toxicité </a:t>
            </a:r>
          </a:p>
          <a:p>
            <a:endParaRPr lang="fr-CH" dirty="0"/>
          </a:p>
        </p:txBody>
      </p:sp>
      <p:sp>
        <p:nvSpPr>
          <p:cNvPr id="4" name="Espace réservé du numéro de diapositive 3"/>
          <p:cNvSpPr>
            <a:spLocks noGrp="1"/>
          </p:cNvSpPr>
          <p:nvPr>
            <p:ph type="sldNum" sz="quarter" idx="10"/>
          </p:nvPr>
        </p:nvSpPr>
        <p:spPr/>
        <p:txBody>
          <a:bodyPr/>
          <a:lstStyle/>
          <a:p>
            <a:fld id="{F98C692A-BE3D-4391-B056-6726B5E3B28A}" type="slidenum">
              <a:rPr lang="fr-CH" smtClean="0"/>
              <a:pPr/>
              <a:t>60</a:t>
            </a:fld>
            <a:endParaRPr lang="fr-CH"/>
          </a:p>
        </p:txBody>
      </p:sp>
    </p:spTree>
    <p:extLst>
      <p:ext uri="{BB962C8B-B14F-4D97-AF65-F5344CB8AC3E}">
        <p14:creationId xmlns:p14="http://schemas.microsoft.com/office/powerpoint/2010/main" val="8561179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3406E028-AA91-4F7C-B966-7EEFA3A7EB94}" type="slidenum">
              <a:rPr lang="en-US"/>
              <a:pPr/>
              <a:t>61</a:t>
            </a:fld>
            <a:endParaRPr 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xfrm>
            <a:off x="914400" y="4343400"/>
            <a:ext cx="5029200" cy="4114800"/>
          </a:xfrm>
          <a:noFill/>
          <a:ln/>
        </p:spPr>
        <p:txBody>
          <a:bodyPr/>
          <a:lstStyle/>
          <a:p>
            <a:r>
              <a:rPr lang="fr-CH" sz="1200" kern="1200" baseline="0" dirty="0" smtClean="0">
                <a:solidFill>
                  <a:schemeClr val="tx1"/>
                </a:solidFill>
                <a:latin typeface="+mn-lt"/>
                <a:ea typeface="+mn-ea"/>
                <a:cs typeface="+mn-cs"/>
              </a:rPr>
              <a:t>–•ë </a:t>
            </a:r>
          </a:p>
          <a:p>
            <a:r>
              <a:rPr lang="fr-CH" sz="1200" kern="1200" baseline="0" dirty="0" smtClean="0">
                <a:solidFill>
                  <a:schemeClr val="tx1"/>
                </a:solidFill>
                <a:latin typeface="+mn-lt"/>
                <a:ea typeface="+mn-ea"/>
                <a:cs typeface="+mn-cs"/>
              </a:rPr>
              <a:t>•Effets indésirables: réactions allergiques </a:t>
            </a:r>
          </a:p>
          <a:p>
            <a:endParaRPr lang="fr-FR" dirty="0" smtClean="0"/>
          </a:p>
        </p:txBody>
      </p:sp>
    </p:spTree>
    <p:extLst>
      <p:ext uri="{BB962C8B-B14F-4D97-AF65-F5344CB8AC3E}">
        <p14:creationId xmlns:p14="http://schemas.microsoft.com/office/powerpoint/2010/main" val="16478401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 l‘exception de la vitamine D). </a:t>
            </a:r>
            <a:endParaRPr lang="fr-CH" dirty="0"/>
          </a:p>
        </p:txBody>
      </p:sp>
      <p:sp>
        <p:nvSpPr>
          <p:cNvPr id="4" name="Espace réservé du numéro de diapositive 3"/>
          <p:cNvSpPr>
            <a:spLocks noGrp="1"/>
          </p:cNvSpPr>
          <p:nvPr>
            <p:ph type="sldNum" sz="quarter" idx="5"/>
          </p:nvPr>
        </p:nvSpPr>
        <p:spPr/>
        <p:txBody>
          <a:bodyPr/>
          <a:lstStyle/>
          <a:p>
            <a:fld id="{B4A91953-D84A-4B55-833D-5C74D0D38B13}" type="slidenum">
              <a:rPr lang="fr-CH" smtClean="0"/>
              <a:t>64</a:t>
            </a:fld>
            <a:endParaRPr lang="fr-CH"/>
          </a:p>
        </p:txBody>
      </p:sp>
    </p:spTree>
    <p:extLst>
      <p:ext uri="{BB962C8B-B14F-4D97-AF65-F5344CB8AC3E}">
        <p14:creationId xmlns:p14="http://schemas.microsoft.com/office/powerpoint/2010/main" val="33302936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Gout not a priority during training. On a des </a:t>
            </a:r>
            <a:r>
              <a:rPr lang="en-US" sz="1200" dirty="0" err="1" smtClean="0"/>
              <a:t>bons</a:t>
            </a:r>
            <a:r>
              <a:rPr lang="en-US" sz="1200" dirty="0" smtClean="0"/>
              <a:t> </a:t>
            </a:r>
            <a:r>
              <a:rPr lang="en-US" sz="1200" dirty="0" err="1" smtClean="0"/>
              <a:t>traitement</a:t>
            </a:r>
            <a:r>
              <a:rPr lang="en-US" sz="1200" dirty="0" smtClean="0"/>
              <a:t> , </a:t>
            </a:r>
            <a:r>
              <a:rPr lang="en-US" sz="1200" dirty="0" err="1" smtClean="0"/>
              <a:t>mieux</a:t>
            </a:r>
            <a:r>
              <a:rPr lang="en-US" sz="1200" dirty="0" smtClean="0"/>
              <a:t> </a:t>
            </a:r>
            <a:r>
              <a:rPr lang="en-US" sz="1200" dirty="0" err="1" smtClean="0"/>
              <a:t>cibler</a:t>
            </a:r>
            <a:r>
              <a:rPr lang="en-US" sz="1200" dirty="0" smtClean="0"/>
              <a:t> les </a:t>
            </a:r>
            <a:r>
              <a:rPr lang="en-US" sz="1200" dirty="0" err="1" smtClean="0"/>
              <a:t>taux</a:t>
            </a:r>
            <a:r>
              <a:rPr lang="en-US" sz="1200" dirty="0" smtClean="0"/>
              <a:t> </a:t>
            </a:r>
            <a:r>
              <a:rPr lang="en-US" sz="1200" dirty="0" err="1" smtClean="0"/>
              <a:t>d’ac</a:t>
            </a:r>
            <a:r>
              <a:rPr lang="en-US" sz="1200" dirty="0" smtClean="0"/>
              <a:t> </a:t>
            </a:r>
            <a:r>
              <a:rPr lang="en-US" sz="1200" dirty="0" err="1" smtClean="0"/>
              <a:t>urique</a:t>
            </a:r>
            <a:r>
              <a:rPr lang="en-US" sz="1200" dirty="0" smtClean="0"/>
              <a:t>, </a:t>
            </a:r>
            <a:r>
              <a:rPr lang="en-US" sz="1200" dirty="0" err="1" smtClean="0"/>
              <a:t>m’eme</a:t>
            </a:r>
            <a:r>
              <a:rPr lang="en-US" sz="1200" dirty="0" smtClean="0"/>
              <a:t> </a:t>
            </a:r>
            <a:r>
              <a:rPr lang="en-US" sz="1200" dirty="0" err="1" smtClean="0"/>
              <a:t>si</a:t>
            </a:r>
            <a:r>
              <a:rPr lang="en-US" sz="1200" dirty="0" smtClean="0"/>
              <a:t> on </a:t>
            </a:r>
            <a:r>
              <a:rPr lang="en-US" sz="1200" dirty="0" err="1" smtClean="0"/>
              <a:t>n’arrive</a:t>
            </a:r>
            <a:r>
              <a:rPr lang="en-US" sz="1200" dirty="0" smtClean="0"/>
              <a:t> pas </a:t>
            </a:r>
            <a:r>
              <a:rPr lang="en-US" sz="1200" dirty="0" err="1" smtClean="0"/>
              <a:t>toujours</a:t>
            </a:r>
            <a:r>
              <a:rPr lang="en-US" sz="1200" dirty="0" smtClean="0"/>
              <a:t> </a:t>
            </a:r>
            <a:r>
              <a:rPr lang="en-US" sz="1200" dirty="0" err="1" smtClean="0"/>
              <a:t>ni</a:t>
            </a:r>
            <a:r>
              <a:rPr lang="en-US" sz="1200" dirty="0" smtClean="0"/>
              <a:t> avec les </a:t>
            </a:r>
            <a:r>
              <a:rPr lang="en-US" sz="1200" dirty="0" err="1" smtClean="0"/>
              <a:t>cibles</a:t>
            </a:r>
            <a:r>
              <a:rPr lang="en-US" sz="1200" dirty="0" smtClean="0"/>
              <a:t> de </a:t>
            </a:r>
            <a:r>
              <a:rPr lang="en-US" sz="1200" dirty="0" err="1" smtClean="0"/>
              <a:t>cholésterol</a:t>
            </a:r>
            <a:endParaRPr lang="fr-FR" sz="1200" dirty="0" smtClean="0">
              <a:latin typeface="Arial Unicode MS" pitchFamily="34" charset="-128"/>
              <a:ea typeface="Arial Unicode MS" pitchFamily="34" charset="-128"/>
              <a:cs typeface="Arial Unicode MS" pitchFamily="34" charset="-128"/>
            </a:endParaRPr>
          </a:p>
          <a:p>
            <a:endParaRPr lang="fr-CH" dirty="0" smtClean="0"/>
          </a:p>
          <a:p>
            <a:r>
              <a:rPr lang="fr-CH" dirty="0" smtClean="0"/>
              <a:t>Exception, le Japon</a:t>
            </a:r>
          </a:p>
          <a:p>
            <a:r>
              <a:rPr lang="en-US" sz="1200" kern="1200" baseline="0" dirty="0" smtClean="0">
                <a:solidFill>
                  <a:schemeClr val="tx1"/>
                </a:solidFill>
                <a:latin typeface="+mn-lt"/>
                <a:ea typeface="+mn-ea"/>
                <a:cs typeface="+mn-cs"/>
              </a:rPr>
              <a:t>All recommendations agree on the importance of prompt pharmacological treatment of an acute</a:t>
            </a:r>
          </a:p>
          <a:p>
            <a:r>
              <a:rPr lang="en-US" sz="1200" kern="1200" baseline="0" dirty="0" smtClean="0">
                <a:solidFill>
                  <a:schemeClr val="tx1"/>
                </a:solidFill>
                <a:latin typeface="+mn-lt"/>
                <a:ea typeface="+mn-ea"/>
                <a:cs typeface="+mn-cs"/>
              </a:rPr>
              <a:t>11 gout attack and treatment should be started upon the first signs and symptoms of an acute attack</a:t>
            </a:r>
          </a:p>
          <a:p>
            <a:r>
              <a:rPr lang="en-US" sz="1200" kern="1200" baseline="0" dirty="0" smtClean="0">
                <a:solidFill>
                  <a:schemeClr val="tx1"/>
                </a:solidFill>
                <a:latin typeface="+mn-lt"/>
                <a:ea typeface="+mn-ea"/>
                <a:cs typeface="+mn-cs"/>
              </a:rPr>
              <a:t>12 (ideally within the first 24 hours). Non</a:t>
            </a:r>
            <a:endParaRPr lang="fr-CH" dirty="0"/>
          </a:p>
        </p:txBody>
      </p:sp>
      <p:sp>
        <p:nvSpPr>
          <p:cNvPr id="4" name="Espace réservé du numéro de diapositive 3"/>
          <p:cNvSpPr>
            <a:spLocks noGrp="1"/>
          </p:cNvSpPr>
          <p:nvPr>
            <p:ph type="sldNum" sz="quarter" idx="10"/>
          </p:nvPr>
        </p:nvSpPr>
        <p:spPr/>
        <p:txBody>
          <a:bodyPr/>
          <a:lstStyle/>
          <a:p>
            <a:fld id="{F98C692A-BE3D-4391-B056-6726B5E3B28A}" type="slidenum">
              <a:rPr lang="fr-CH" smtClean="0"/>
              <a:pPr/>
              <a:t>68</a:t>
            </a:fld>
            <a:endParaRPr lang="fr-CH"/>
          </a:p>
        </p:txBody>
      </p:sp>
    </p:spTree>
    <p:extLst>
      <p:ext uri="{BB962C8B-B14F-4D97-AF65-F5344CB8AC3E}">
        <p14:creationId xmlns:p14="http://schemas.microsoft.com/office/powerpoint/2010/main" val="3004736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r>
              <a:rPr lang="fr-FR" dirty="0" err="1" smtClean="0"/>
              <a:t>Multistep</a:t>
            </a:r>
            <a:r>
              <a:rPr lang="fr-FR" baseline="0" dirty="0" smtClean="0"/>
              <a:t> cascade, </a:t>
            </a:r>
            <a:r>
              <a:rPr lang="fr-FR" baseline="0" dirty="0" err="1" smtClean="0"/>
              <a:t>takes</a:t>
            </a:r>
            <a:r>
              <a:rPr lang="fr-FR" baseline="0" dirty="0" smtClean="0"/>
              <a:t> place </a:t>
            </a:r>
            <a:r>
              <a:rPr lang="fr-FR" baseline="0" dirty="0" err="1" smtClean="0"/>
              <a:t>rapidly</a:t>
            </a:r>
            <a:r>
              <a:rPr lang="fr-FR" baseline="0" dirty="0" smtClean="0"/>
              <a:t> NLRP3 inflammasome</a:t>
            </a:r>
          </a:p>
          <a:p>
            <a:r>
              <a:rPr lang="fr-FR" baseline="0" dirty="0" smtClean="0"/>
              <a:t>Important </a:t>
            </a:r>
            <a:r>
              <a:rPr lang="fr-FR" baseline="0" dirty="0" err="1" smtClean="0"/>
              <a:t>role</a:t>
            </a:r>
            <a:r>
              <a:rPr lang="fr-FR" baseline="0" dirty="0" smtClean="0"/>
              <a:t> of </a:t>
            </a:r>
            <a:r>
              <a:rPr lang="fr-FR" baseline="0" dirty="0" err="1" smtClean="0"/>
              <a:t>neutrophils</a:t>
            </a:r>
            <a:r>
              <a:rPr lang="fr-FR" baseline="0" dirty="0" smtClean="0"/>
              <a:t>, </a:t>
            </a:r>
            <a:r>
              <a:rPr lang="fr-FR" baseline="0" dirty="0" err="1" smtClean="0"/>
              <a:t>mast</a:t>
            </a:r>
            <a:r>
              <a:rPr lang="fr-FR" baseline="0" dirty="0" smtClean="0"/>
              <a:t> </a:t>
            </a:r>
            <a:r>
              <a:rPr lang="fr-FR" baseline="0" dirty="0" err="1" smtClean="0"/>
              <a:t>cells</a:t>
            </a:r>
            <a:r>
              <a:rPr lang="fr-FR" baseline="0" dirty="0" smtClean="0"/>
              <a:t> </a:t>
            </a:r>
            <a:r>
              <a:rPr lang="fr-FR" baseline="0" dirty="0" err="1" smtClean="0"/>
              <a:t>Other</a:t>
            </a:r>
            <a:r>
              <a:rPr lang="fr-FR" baseline="0" dirty="0" smtClean="0"/>
              <a:t> cytokines IL18, </a:t>
            </a:r>
          </a:p>
          <a:p>
            <a:r>
              <a:rPr lang="fr-FR" baseline="0" dirty="0" smtClean="0"/>
              <a:t>Martin Hermann </a:t>
            </a:r>
            <a:r>
              <a:rPr lang="fr-FR" baseline="0" dirty="0" err="1" smtClean="0"/>
              <a:t>will</a:t>
            </a:r>
            <a:r>
              <a:rPr lang="fr-FR" baseline="0" dirty="0" smtClean="0"/>
              <a:t> </a:t>
            </a:r>
            <a:r>
              <a:rPr lang="fr-FR" baseline="0" dirty="0" err="1" smtClean="0"/>
              <a:t>expand</a:t>
            </a:r>
            <a:r>
              <a:rPr lang="fr-FR" baseline="0" dirty="0" smtClean="0"/>
              <a:t> on the </a:t>
            </a:r>
            <a:r>
              <a:rPr lang="fr-FR" baseline="0" dirty="0" err="1" smtClean="0"/>
              <a:t>exciting</a:t>
            </a:r>
            <a:r>
              <a:rPr lang="fr-FR" baseline="0" dirty="0" smtClean="0"/>
              <a:t> data on how NEUTROPHILS PARTICIPATE IN THE REGULATION OF GOUT</a:t>
            </a:r>
          </a:p>
          <a:p>
            <a:r>
              <a:rPr lang="fr-FR" sz="1200" b="1" kern="1200" dirty="0" smtClean="0">
                <a:solidFill>
                  <a:schemeClr val="tx1"/>
                </a:solidFill>
                <a:latin typeface="+mn-lt"/>
                <a:ea typeface="+mn-ea"/>
                <a:cs typeface="+mn-cs"/>
              </a:rPr>
              <a:t>Les inhibiteurs de l’IL-1.</a:t>
            </a:r>
            <a:r>
              <a:rPr lang="fr-FR" sz="1200" kern="1200" dirty="0" smtClean="0">
                <a:solidFill>
                  <a:schemeClr val="tx1"/>
                </a:solidFill>
                <a:latin typeface="+mn-lt"/>
                <a:ea typeface="+mn-ea"/>
                <a:cs typeface="+mn-cs"/>
              </a:rPr>
              <a:t> Les études récentes se sont focalisées sur le rôle de l’IL-1 dans le processus inflammatoire dans la crise de goutte aigue. Les macrophages et les monocytes qui entrent en contact avec les cristaux d'urates vont les phagocyter. Ces cristaux vont alors activer des cascades moléculaires complexes induisant l’activation de l’</a:t>
            </a:r>
            <a:r>
              <a:rPr lang="fr-FR" sz="1200" kern="1200" dirty="0" err="1" smtClean="0">
                <a:solidFill>
                  <a:schemeClr val="tx1"/>
                </a:solidFill>
                <a:latin typeface="+mn-lt"/>
                <a:ea typeface="+mn-ea"/>
                <a:cs typeface="+mn-cs"/>
              </a:rPr>
              <a:t>inflammasome</a:t>
            </a:r>
            <a:r>
              <a:rPr lang="fr-FR" sz="1200" kern="1200" dirty="0" smtClean="0">
                <a:solidFill>
                  <a:schemeClr val="tx1"/>
                </a:solidFill>
                <a:latin typeface="+mn-lt"/>
                <a:ea typeface="+mn-ea"/>
                <a:cs typeface="+mn-cs"/>
              </a:rPr>
              <a:t> NLRP3 et induisant la sécrétion de l’IL- 1 β. L’IL-1 β participe à la réaction inflammatoire tissulaire avec d’autres cytokines comme l’IL-6, le TNF α, l’IL -8, qui peuvent être mesurés dans le liquide synovial. Les molécules et les différentes cellules impliquées dans la réaction inflammatoire goutteuse n’ont pas encore toutes été identifiées à ce jour </a:t>
            </a:r>
            <a:endParaRPr lang="fr-FR" dirty="0"/>
          </a:p>
        </p:txBody>
      </p:sp>
    </p:spTree>
    <p:extLst>
      <p:ext uri="{BB962C8B-B14F-4D97-AF65-F5344CB8AC3E}">
        <p14:creationId xmlns:p14="http://schemas.microsoft.com/office/powerpoint/2010/main" val="1836680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fld id="{F98C692A-BE3D-4391-B056-6726B5E3B28A}" type="slidenum">
              <a:rPr lang="fr-CH" smtClean="0"/>
              <a:pPr/>
              <a:t>13</a:t>
            </a:fld>
            <a:endParaRPr lang="fr-CH"/>
          </a:p>
        </p:txBody>
      </p:sp>
    </p:spTree>
    <p:extLst>
      <p:ext uri="{BB962C8B-B14F-4D97-AF65-F5344CB8AC3E}">
        <p14:creationId xmlns:p14="http://schemas.microsoft.com/office/powerpoint/2010/main" val="2650363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64AFF0D2-DBD8-4FAE-93C8-C545A4EBDABE}" type="slidenum">
              <a:rPr lang="en-US"/>
              <a:pPr/>
              <a:t>15</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latin typeface="+mn-lt"/>
                <a:ea typeface="+mn-ea"/>
                <a:cs typeface="+mn-cs"/>
              </a:rPr>
              <a:t>mise en évidence de cristaux d’urates de sodium, se présentant comme de longues aiguilles avec une forte biréfringence, extra et intracellulaires.</a:t>
            </a:r>
            <a:endParaRPr lang="fr-CH" sz="1200" kern="1200" dirty="0" smtClean="0">
              <a:solidFill>
                <a:schemeClr val="tx1"/>
              </a:solidFill>
              <a:latin typeface="+mn-lt"/>
              <a:ea typeface="+mn-ea"/>
              <a:cs typeface="+mn-cs"/>
            </a:endParaRPr>
          </a:p>
          <a:p>
            <a:pPr eaLnBrk="1" hangingPunct="1"/>
            <a:endParaRPr lang="fr-FR" dirty="0" smtClean="0"/>
          </a:p>
        </p:txBody>
      </p:sp>
    </p:spTree>
    <p:extLst>
      <p:ext uri="{BB962C8B-B14F-4D97-AF65-F5344CB8AC3E}">
        <p14:creationId xmlns:p14="http://schemas.microsoft.com/office/powerpoint/2010/main" val="3975633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En 30-60 minutes on a le résultat dans notre hôpital.</a:t>
            </a:r>
            <a:endParaRPr lang="fr-CH" dirty="0"/>
          </a:p>
        </p:txBody>
      </p:sp>
      <p:sp>
        <p:nvSpPr>
          <p:cNvPr id="4" name="Espace réservé du numéro de diapositive 3"/>
          <p:cNvSpPr>
            <a:spLocks noGrp="1"/>
          </p:cNvSpPr>
          <p:nvPr>
            <p:ph type="sldNum" sz="quarter" idx="10"/>
          </p:nvPr>
        </p:nvSpPr>
        <p:spPr/>
        <p:txBody>
          <a:bodyPr/>
          <a:lstStyle/>
          <a:p>
            <a:fld id="{F98C692A-BE3D-4391-B056-6726B5E3B28A}" type="slidenum">
              <a:rPr lang="fr-CH" smtClean="0"/>
              <a:pPr/>
              <a:t>16</a:t>
            </a:fld>
            <a:endParaRPr lang="fr-CH"/>
          </a:p>
        </p:txBody>
      </p:sp>
    </p:spTree>
    <p:extLst>
      <p:ext uri="{BB962C8B-B14F-4D97-AF65-F5344CB8AC3E}">
        <p14:creationId xmlns:p14="http://schemas.microsoft.com/office/powerpoint/2010/main" val="4028123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05D2DF1D-6205-4A45-9401-BAFF879B9995}" type="slidenum">
              <a:rPr lang="en-GB" smtClean="0"/>
              <a:pPr/>
              <a:t>27</a:t>
            </a:fld>
            <a:endParaRPr lang="en-GB"/>
          </a:p>
        </p:txBody>
      </p:sp>
    </p:spTree>
    <p:extLst>
      <p:ext uri="{BB962C8B-B14F-4D97-AF65-F5344CB8AC3E}">
        <p14:creationId xmlns:p14="http://schemas.microsoft.com/office/powerpoint/2010/main" val="2138939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Image US en double contour pathognomonique pour la goutte</a:t>
            </a:r>
          </a:p>
          <a:p>
            <a:r>
              <a:rPr lang="fr-FR" dirty="0" smtClean="0"/>
              <a:t>Tophus en US</a:t>
            </a:r>
            <a:endParaRPr lang="fr-FR" dirty="0"/>
          </a:p>
        </p:txBody>
      </p:sp>
      <p:sp>
        <p:nvSpPr>
          <p:cNvPr id="4" name="Espace réservé du numéro de diapositive 3"/>
          <p:cNvSpPr>
            <a:spLocks noGrp="1"/>
          </p:cNvSpPr>
          <p:nvPr>
            <p:ph type="sldNum" sz="quarter" idx="10"/>
          </p:nvPr>
        </p:nvSpPr>
        <p:spPr/>
        <p:txBody>
          <a:bodyPr/>
          <a:lstStyle/>
          <a:p>
            <a:fld id="{F98C692A-BE3D-4391-B056-6726B5E3B28A}" type="slidenum">
              <a:rPr lang="fr-CH" smtClean="0"/>
              <a:pPr/>
              <a:t>28</a:t>
            </a:fld>
            <a:endParaRPr lang="fr-CH"/>
          </a:p>
        </p:txBody>
      </p:sp>
    </p:spTree>
    <p:extLst>
      <p:ext uri="{BB962C8B-B14F-4D97-AF65-F5344CB8AC3E}">
        <p14:creationId xmlns:p14="http://schemas.microsoft.com/office/powerpoint/2010/main" val="295305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Modifiez le style du titre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30" name="Date Placeholder 29"/>
          <p:cNvSpPr>
            <a:spLocks noGrp="1"/>
          </p:cNvSpPr>
          <p:nvPr>
            <p:ph type="dt" sz="half" idx="10"/>
          </p:nvPr>
        </p:nvSpPr>
        <p:spPr/>
        <p:txBody>
          <a:bodyPr/>
          <a:lstStyle/>
          <a:p>
            <a:fld id="{7D0065BE-0657-4A47-90AD-C21C55E16B19}" type="datetime4">
              <a:rPr lang="en-US" smtClean="0"/>
              <a:pPr/>
              <a:t>November 30, 2023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2754ED01-E2A0-4C1E-8E21-014B9904157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smtClean="0"/>
              <a:t>Modifiez le style du titre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A9C39BF2-9725-478B-B7F2-3D34F3693FB1}" type="slidenum">
              <a:rPr lang="fr-CH" smtClean="0"/>
              <a:pPr/>
              <a:t>‹#›</a:t>
            </a:fld>
            <a:endParaRPr lang="fr-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fr-FR" smtClean="0"/>
              <a:t>Modifiez le style du titre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A9C39BF2-9725-478B-B7F2-3D34F3693FB1}" type="slidenum">
              <a:rPr lang="fr-CH" smtClean="0"/>
              <a:pPr/>
              <a:t>‹#›</a:t>
            </a:fld>
            <a:endParaRPr lang="fr-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smtClean="0"/>
              <a:t>Modifiez le style du titre</a:t>
            </a:r>
            <a:endParaRPr kumimoji="0" lang="en-US"/>
          </a:p>
        </p:txBody>
      </p:sp>
      <p:sp>
        <p:nvSpPr>
          <p:cNvPr id="3" name="Content Placeholder 2"/>
          <p:cNvSpPr>
            <a:spLocks noGrp="1"/>
          </p:cNvSpPr>
          <p:nvPr>
            <p:ph idx="1"/>
          </p:nvPr>
        </p:nvSpPr>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FCADDD03-6994-4269-9CA9-1F1849E7B57E}" type="slidenum">
              <a:rPr lang="fr-CH" smtClean="0"/>
              <a:pPr/>
              <a:t>‹#›</a:t>
            </a:fld>
            <a:endParaRPr lang="fr-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Modifiez le style du titre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Date Placeholder 3"/>
          <p:cNvSpPr>
            <a:spLocks noGrp="1"/>
          </p:cNvSpPr>
          <p:nvPr>
            <p:ph type="dt" sz="half" idx="10"/>
          </p:nvPr>
        </p:nvSpPr>
        <p:spPr/>
        <p:txBody>
          <a:bodyPr/>
          <a:lstStyle/>
          <a:p>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0EBBF75-A23F-49E9-A715-18C7FEAAB692}" type="slidenum">
              <a:rPr lang="fr-CH" smtClean="0"/>
              <a:pPr/>
              <a:t>‹#›</a:t>
            </a:fld>
            <a:endParaRPr lang="fr-CH"/>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fr-FR" smtClean="0"/>
              <a:t>Modifiez le style du titre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Date Placeholder 4"/>
          <p:cNvSpPr>
            <a:spLocks noGrp="1"/>
          </p:cNvSpPr>
          <p:nvPr>
            <p:ph type="dt" sz="half" idx="10"/>
          </p:nvPr>
        </p:nvSpPr>
        <p:spPr/>
        <p:txBody>
          <a:bodyPr/>
          <a:lstStyle/>
          <a:p>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644A8E0C-A3FF-4A27-A8F2-247CAB06CA4B}" type="slidenum">
              <a:rPr lang="fr-CH" smtClean="0"/>
              <a:pPr/>
              <a:t>‹#›</a:t>
            </a:fld>
            <a:endParaRPr lang="fr-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fr-FR" smtClean="0"/>
              <a:t>Modifiez le style du titre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Date Placeholder 6"/>
          <p:cNvSpPr>
            <a:spLocks noGrp="1"/>
          </p:cNvSpPr>
          <p:nvPr>
            <p:ph type="dt" sz="half" idx="10"/>
          </p:nvPr>
        </p:nvSpPr>
        <p:spPr/>
        <p:txBody>
          <a:bodyPr/>
          <a:lstStyle/>
          <a:p>
            <a:endParaRPr lang="fr-CH"/>
          </a:p>
        </p:txBody>
      </p:sp>
      <p:sp>
        <p:nvSpPr>
          <p:cNvPr id="8" name="Footer Placeholder 7"/>
          <p:cNvSpPr>
            <a:spLocks noGrp="1"/>
          </p:cNvSpPr>
          <p:nvPr>
            <p:ph type="ftr" sz="quarter" idx="11"/>
          </p:nvPr>
        </p:nvSpPr>
        <p:spPr/>
        <p:txBody>
          <a:bodyPr/>
          <a:lstStyle/>
          <a:p>
            <a:endParaRPr lang="fr-CH"/>
          </a:p>
        </p:txBody>
      </p:sp>
      <p:sp>
        <p:nvSpPr>
          <p:cNvPr id="9" name="Slide Number Placeholder 8"/>
          <p:cNvSpPr>
            <a:spLocks noGrp="1"/>
          </p:cNvSpPr>
          <p:nvPr>
            <p:ph type="sldNum" sz="quarter" idx="12"/>
          </p:nvPr>
        </p:nvSpPr>
        <p:spPr/>
        <p:txBody>
          <a:bodyPr/>
          <a:lstStyle/>
          <a:p>
            <a:fld id="{21366EDC-0B53-40C7-B345-89F72A9375BF}" type="slidenum">
              <a:rPr lang="fr-CH" smtClean="0"/>
              <a:pPr/>
              <a:t>‹#›</a:t>
            </a:fld>
            <a:endParaRPr lang="fr-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Modifiez le style du titre</a:t>
            </a:r>
            <a:endParaRPr kumimoji="0" lang="en-US"/>
          </a:p>
        </p:txBody>
      </p:sp>
      <p:sp>
        <p:nvSpPr>
          <p:cNvPr id="3" name="Date Placeholder 2"/>
          <p:cNvSpPr>
            <a:spLocks noGrp="1"/>
          </p:cNvSpPr>
          <p:nvPr>
            <p:ph type="dt" sz="half" idx="10"/>
          </p:nvPr>
        </p:nvSpPr>
        <p:spPr/>
        <p:txBody>
          <a:bodyPr/>
          <a:lstStyle/>
          <a:p>
            <a:endParaRPr lang="fr-CH"/>
          </a:p>
        </p:txBody>
      </p:sp>
      <p:sp>
        <p:nvSpPr>
          <p:cNvPr id="4" name="Footer Placeholder 3"/>
          <p:cNvSpPr>
            <a:spLocks noGrp="1"/>
          </p:cNvSpPr>
          <p:nvPr>
            <p:ph type="ftr" sz="quarter" idx="11"/>
          </p:nvPr>
        </p:nvSpPr>
        <p:spPr/>
        <p:txBody>
          <a:bodyPr/>
          <a:lstStyle/>
          <a:p>
            <a:endParaRPr lang="fr-CH"/>
          </a:p>
        </p:txBody>
      </p:sp>
      <p:sp>
        <p:nvSpPr>
          <p:cNvPr id="5" name="Slide Number Placeholder 4"/>
          <p:cNvSpPr>
            <a:spLocks noGrp="1"/>
          </p:cNvSpPr>
          <p:nvPr>
            <p:ph type="sldNum" sz="quarter" idx="12"/>
          </p:nvPr>
        </p:nvSpPr>
        <p:spPr/>
        <p:txBody>
          <a:bodyPr/>
          <a:lstStyle/>
          <a:p>
            <a:fld id="{14475E7E-4D22-4B0C-AB95-1D7D2254BF09}" type="slidenum">
              <a:rPr lang="fr-CH" smtClean="0"/>
              <a:pPr/>
              <a:t>‹#›</a:t>
            </a:fld>
            <a:endParaRPr lang="fr-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r-CH"/>
          </a:p>
        </p:txBody>
      </p:sp>
      <p:sp>
        <p:nvSpPr>
          <p:cNvPr id="3" name="Footer Placeholder 2"/>
          <p:cNvSpPr>
            <a:spLocks noGrp="1"/>
          </p:cNvSpPr>
          <p:nvPr>
            <p:ph type="ftr" sz="quarter" idx="11"/>
          </p:nvPr>
        </p:nvSpPr>
        <p:spPr/>
        <p:txBody>
          <a:bodyPr/>
          <a:lstStyle/>
          <a:p>
            <a:endParaRPr lang="fr-CH"/>
          </a:p>
        </p:txBody>
      </p:sp>
      <p:sp>
        <p:nvSpPr>
          <p:cNvPr id="4" name="Slide Number Placeholder 3"/>
          <p:cNvSpPr>
            <a:spLocks noGrp="1"/>
          </p:cNvSpPr>
          <p:nvPr>
            <p:ph type="sldNum" sz="quarter" idx="12"/>
          </p:nvPr>
        </p:nvSpPr>
        <p:spPr/>
        <p:txBody>
          <a:bodyPr/>
          <a:lstStyle/>
          <a:p>
            <a:fld id="{957A5B3A-ADB5-4E86-B103-F3139DAACE3B}" type="slidenum">
              <a:rPr lang="fr-CH" smtClean="0"/>
              <a:pPr/>
              <a:t>‹#›</a:t>
            </a:fld>
            <a:endParaRPr lang="fr-C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Modifiez le style du titre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Modifiez les styles du texte du masque</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Date Placeholder 4"/>
          <p:cNvSpPr>
            <a:spLocks noGrp="1"/>
          </p:cNvSpPr>
          <p:nvPr>
            <p:ph type="dt" sz="half" idx="10"/>
          </p:nvPr>
        </p:nvSpPr>
        <p:spPr/>
        <p:txBody>
          <a:bodyPr/>
          <a:lstStyle/>
          <a:p>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9D51D59D-583F-4944-BD20-9EE8196B1DA9}" type="slidenum">
              <a:rPr lang="fr-CH" smtClean="0"/>
              <a:pPr/>
              <a:t>‹#›</a:t>
            </a:fld>
            <a:endParaRPr lang="fr-C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Modifiez le style du titre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5" name="Date Placeholder 4"/>
          <p:cNvSpPr>
            <a:spLocks noGrp="1"/>
          </p:cNvSpPr>
          <p:nvPr>
            <p:ph type="dt" sz="half" idx="10"/>
          </p:nvPr>
        </p:nvSpPr>
        <p:spPr/>
        <p:txBody>
          <a:bodyPr/>
          <a:lstStyle/>
          <a:p>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a:xfrm>
            <a:off x="8077200" y="6356350"/>
            <a:ext cx="609600" cy="365125"/>
          </a:xfrm>
        </p:spPr>
        <p:txBody>
          <a:bodyPr/>
          <a:lstStyle/>
          <a:p>
            <a:fld id="{B940894A-CC61-4464-A75C-FD30C16A9907}" type="slidenum">
              <a:rPr lang="fr-CH" smtClean="0"/>
              <a:pPr/>
              <a:t>‹#›</a:t>
            </a:fld>
            <a:endParaRPr lang="fr-CH"/>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Modifiez le style du titre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CH"/>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CH"/>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9C39BF2-9725-478B-B7F2-3D34F3693FB1}" type="slidenum">
              <a:rPr lang="fr-CH" smtClean="0"/>
              <a:pPr/>
              <a:t>‹#›</a:t>
            </a:fld>
            <a:endParaRPr lang="fr-CH"/>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h/url?sa=i&amp;rct=j&amp;q=&amp;esrc=s&amp;source=images&amp;cd=&amp;cad=rja&amp;uact=8&amp;ved=0ahUKEwi38PO6iqvPAhXC6RQKHW0dAo8QjRwIBw&amp;url=http://traitement-articulations.eu/la-podagre-les-symptomes-les-causes-le-traitement-lalimentation-pour-la-podagre/&amp;psig=AFQjCNGcT4dIj9Nj5ewav9dCbKO_qOszBw&amp;ust=1474912251057815"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11560" y="2420888"/>
            <a:ext cx="7851648" cy="1828800"/>
          </a:xfrm>
        </p:spPr>
        <p:txBody>
          <a:bodyPr>
            <a:normAutofit fontScale="90000"/>
          </a:bodyPr>
          <a:lstStyle/>
          <a:p>
            <a:pPr algn="ctr"/>
            <a:r>
              <a:rPr lang="fr-FR" sz="6600" dirty="0"/>
              <a:t>La </a:t>
            </a:r>
            <a:r>
              <a:rPr lang="fr-FR" sz="7200" dirty="0"/>
              <a:t>goutte</a:t>
            </a:r>
            <a:r>
              <a:rPr lang="fr-FR" sz="6600" dirty="0"/>
              <a:t> </a:t>
            </a:r>
            <a:r>
              <a:rPr lang="fr-FR" sz="6600" dirty="0" smtClean="0"/>
              <a:t>connue depuis la Rome Antique, toujours d’actualité</a:t>
            </a:r>
            <a:endParaRPr lang="fr-CH" sz="6600" dirty="0"/>
          </a:p>
        </p:txBody>
      </p:sp>
      <p:sp>
        <p:nvSpPr>
          <p:cNvPr id="2051" name="Rectangle 3"/>
          <p:cNvSpPr>
            <a:spLocks noGrp="1" noChangeArrowheads="1"/>
          </p:cNvSpPr>
          <p:nvPr>
            <p:ph type="subTitle" idx="1"/>
          </p:nvPr>
        </p:nvSpPr>
        <p:spPr>
          <a:xfrm>
            <a:off x="3248236" y="5157192"/>
            <a:ext cx="4636132" cy="1008112"/>
          </a:xfrm>
        </p:spPr>
        <p:txBody>
          <a:bodyPr>
            <a:noAutofit/>
          </a:bodyPr>
          <a:lstStyle/>
          <a:p>
            <a:r>
              <a:rPr lang="fr-FR" sz="2000" dirty="0" smtClean="0"/>
              <a:t>Dresse  </a:t>
            </a:r>
            <a:r>
              <a:rPr lang="fr-FR" sz="2000" dirty="0" err="1" smtClean="0"/>
              <a:t>Roxana</a:t>
            </a:r>
            <a:r>
              <a:rPr lang="fr-FR" sz="2000" dirty="0" smtClean="0"/>
              <a:t> </a:t>
            </a:r>
            <a:r>
              <a:rPr lang="fr-FR" sz="2000" dirty="0" err="1" smtClean="0"/>
              <a:t>Valcov</a:t>
            </a:r>
            <a:endParaRPr lang="fr-FR" sz="2000" dirty="0" smtClean="0"/>
          </a:p>
          <a:p>
            <a:r>
              <a:rPr lang="fr-FR" sz="2000" dirty="0" smtClean="0"/>
              <a:t>Delémont 30.11.2023</a:t>
            </a:r>
            <a:endParaRPr lang="fr-FR" sz="20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632870" y="2961611"/>
            <a:ext cx="2072625" cy="1323439"/>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r>
              <a:rPr lang="fr-CH" sz="1600" b="1" dirty="0"/>
              <a:t>P</a:t>
            </a:r>
            <a:r>
              <a:rPr sz="1600" b="1" noProof="1"/>
              <a:t>ro-inflammatory mediators</a:t>
            </a:r>
            <a:r>
              <a:rPr lang="fr-CH" sz="1600" b="1" dirty="0"/>
              <a:t> </a:t>
            </a:r>
            <a:r>
              <a:rPr lang="fr-CH" sz="1600" b="1" dirty="0" smtClean="0"/>
              <a:t>release</a:t>
            </a:r>
          </a:p>
          <a:p>
            <a:pPr marL="171450" indent="-171450">
              <a:buFont typeface="Arial"/>
              <a:buChar char="•"/>
            </a:pPr>
            <a:r>
              <a:rPr lang="en-GB" sz="1600" dirty="0"/>
              <a:t>MIF</a:t>
            </a:r>
          </a:p>
          <a:p>
            <a:pPr marL="171450" indent="-171450">
              <a:buFont typeface="Arial"/>
              <a:buChar char="•"/>
            </a:pPr>
            <a:r>
              <a:rPr lang="en-GB" sz="1600" dirty="0"/>
              <a:t>IL-8 </a:t>
            </a:r>
          </a:p>
          <a:p>
            <a:pPr marL="171450" indent="-171450">
              <a:buFont typeface="Arial"/>
              <a:buChar char="•"/>
            </a:pPr>
            <a:r>
              <a:rPr lang="en-GB" sz="1600" dirty="0"/>
              <a:t>MRP8/</a:t>
            </a:r>
            <a:r>
              <a:rPr lang="en-GB" sz="1600" dirty="0" smtClean="0"/>
              <a:t>14</a:t>
            </a:r>
            <a:endParaRPr lang="en-GB" sz="1600" dirty="0"/>
          </a:p>
        </p:txBody>
      </p:sp>
      <p:grpSp>
        <p:nvGrpSpPr>
          <p:cNvPr id="3" name="Grouper 2"/>
          <p:cNvGrpSpPr/>
          <p:nvPr/>
        </p:nvGrpSpPr>
        <p:grpSpPr>
          <a:xfrm>
            <a:off x="1241895" y="1205168"/>
            <a:ext cx="4468291" cy="4034339"/>
            <a:chOff x="1143000" y="409575"/>
            <a:chExt cx="7289800" cy="6521583"/>
          </a:xfrm>
        </p:grpSpPr>
        <p:pic>
          <p:nvPicPr>
            <p:cNvPr id="2053" name="Picture 5" descr="NORA014-PA-HD-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409575"/>
              <a:ext cx="5000625" cy="3771900"/>
            </a:xfrm>
            <a:prstGeom prst="rect">
              <a:avLst/>
            </a:prstGeom>
            <a:noFill/>
            <a:extLst>
              <a:ext uri="{909E8E84-426E-40DD-AFC4-6F175D3DCCD1}">
                <a14:hiddenFill xmlns:a14="http://schemas.microsoft.com/office/drawing/2010/main">
                  <a:solidFill>
                    <a:srgbClr val="FFFFFF"/>
                  </a:solidFill>
                </a14:hiddenFill>
              </a:ext>
            </a:extLst>
          </p:spPr>
        </p:pic>
        <p:sp>
          <p:nvSpPr>
            <p:cNvPr id="2054" name="Line 6"/>
            <p:cNvSpPr>
              <a:spLocks noChangeShapeType="1"/>
            </p:cNvSpPr>
            <p:nvPr/>
          </p:nvSpPr>
          <p:spPr bwMode="auto">
            <a:xfrm flipH="1">
              <a:off x="4098925" y="4056063"/>
              <a:ext cx="1398588" cy="61277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sz="1600"/>
            </a:p>
          </p:txBody>
        </p:sp>
        <p:sp>
          <p:nvSpPr>
            <p:cNvPr id="2055" name="AutoShape 7"/>
            <p:cNvSpPr>
              <a:spLocks noChangeArrowheads="1"/>
            </p:cNvSpPr>
            <p:nvPr/>
          </p:nvSpPr>
          <p:spPr bwMode="auto">
            <a:xfrm rot="-5483730">
              <a:off x="2209800" y="3878263"/>
              <a:ext cx="1258887" cy="3392488"/>
            </a:xfrm>
            <a:prstGeom prst="can">
              <a:avLst>
                <a:gd name="adj" fmla="val 67371"/>
              </a:avLst>
            </a:prstGeom>
            <a:solidFill>
              <a:srgbClr val="CCFFFF"/>
            </a:solidFill>
            <a:ln w="38100">
              <a:solidFill>
                <a:schemeClr val="folHlink"/>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sz="1600"/>
            </a:p>
          </p:txBody>
        </p:sp>
        <p:grpSp>
          <p:nvGrpSpPr>
            <p:cNvPr id="5" name="Group 8"/>
            <p:cNvGrpSpPr>
              <a:grpSpLocks/>
            </p:cNvGrpSpPr>
            <p:nvPr/>
          </p:nvGrpSpPr>
          <p:grpSpPr bwMode="auto">
            <a:xfrm>
              <a:off x="6537325" y="4975223"/>
              <a:ext cx="1895475" cy="1505702"/>
              <a:chOff x="4128" y="2640"/>
              <a:chExt cx="1192" cy="944"/>
            </a:xfrm>
          </p:grpSpPr>
          <p:grpSp>
            <p:nvGrpSpPr>
              <p:cNvPr id="6" name="Group 9"/>
              <p:cNvGrpSpPr>
                <a:grpSpLocks/>
              </p:cNvGrpSpPr>
              <p:nvPr/>
            </p:nvGrpSpPr>
            <p:grpSpPr bwMode="auto">
              <a:xfrm>
                <a:off x="4368" y="2640"/>
                <a:ext cx="554" cy="505"/>
                <a:chOff x="4382" y="2016"/>
                <a:chExt cx="827" cy="765"/>
              </a:xfrm>
            </p:grpSpPr>
            <p:pic>
              <p:nvPicPr>
                <p:cNvPr id="2058"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4" y="2016"/>
                  <a:ext cx="291" cy="291"/>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2" y="2162"/>
                  <a:ext cx="291" cy="29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90" y="2490"/>
                  <a:ext cx="291" cy="291"/>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8" y="2258"/>
                  <a:ext cx="291" cy="291"/>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2" y="2474"/>
                  <a:ext cx="291" cy="291"/>
                </a:xfrm>
                <a:prstGeom prst="rect">
                  <a:avLst/>
                </a:prstGeom>
                <a:noFill/>
                <a:extLst>
                  <a:ext uri="{909E8E84-426E-40DD-AFC4-6F175D3DCCD1}">
                    <a14:hiddenFill xmlns:a14="http://schemas.microsoft.com/office/drawing/2010/main">
                      <a:solidFill>
                        <a:srgbClr val="FFFFFF"/>
                      </a:solidFill>
                    </a14:hiddenFill>
                  </a:ext>
                </a:extLst>
              </p:spPr>
            </p:pic>
          </p:grpSp>
          <p:sp>
            <p:nvSpPr>
              <p:cNvPr id="2063" name="Rectangle 15"/>
              <p:cNvSpPr>
                <a:spLocks noChangeArrowheads="1"/>
              </p:cNvSpPr>
              <p:nvPr/>
            </p:nvSpPr>
            <p:spPr bwMode="auto">
              <a:xfrm>
                <a:off x="4128" y="3210"/>
                <a:ext cx="1192" cy="374"/>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r>
                  <a:rPr lang="fr-CH" sz="900" b="1"/>
                  <a:t>N</a:t>
                </a:r>
                <a:r>
                  <a:rPr sz="900" b="1" noProof="1"/>
                  <a:t>eutrophil recruitment</a:t>
                </a:r>
                <a:endParaRPr lang="fr-CH" sz="900" b="1"/>
              </a:p>
            </p:txBody>
          </p:sp>
        </p:grpSp>
        <p:pic>
          <p:nvPicPr>
            <p:cNvPr id="2064" name="Picture 16" descr="NORA013-PA-HD-Fig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09800" y="4343400"/>
              <a:ext cx="1984375" cy="1589088"/>
            </a:xfrm>
            <a:prstGeom prst="rect">
              <a:avLst/>
            </a:prstGeom>
            <a:noFill/>
            <a:extLst>
              <a:ext uri="{909E8E84-426E-40DD-AFC4-6F175D3DCCD1}">
                <a14:hiddenFill xmlns:a14="http://schemas.microsoft.com/office/drawing/2010/main">
                  <a:solidFill>
                    <a:srgbClr val="FFFFFF"/>
                  </a:solidFill>
                </a14:hiddenFill>
              </a:ext>
            </a:extLst>
          </p:spPr>
        </p:pic>
        <p:sp>
          <p:nvSpPr>
            <p:cNvPr id="2065" name="Text Box 17"/>
            <p:cNvSpPr txBox="1">
              <a:spLocks noChangeArrowheads="1"/>
            </p:cNvSpPr>
            <p:nvPr/>
          </p:nvSpPr>
          <p:spPr bwMode="auto">
            <a:xfrm>
              <a:off x="3616630" y="4405408"/>
              <a:ext cx="287573" cy="298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hangingPunct="1">
                <a:spcBef>
                  <a:spcPct val="50000"/>
                </a:spcBef>
              </a:pPr>
              <a:r>
                <a:rPr lang="fr-FR" sz="600" b="1" dirty="0">
                  <a:solidFill>
                    <a:srgbClr val="FF0000"/>
                  </a:solidFill>
                  <a:latin typeface="Verdana" charset="0"/>
                </a:rPr>
                <a:t>5</a:t>
              </a:r>
            </a:p>
          </p:txBody>
        </p:sp>
        <p:sp>
          <p:nvSpPr>
            <p:cNvPr id="2066" name="Oval 18"/>
            <p:cNvSpPr>
              <a:spLocks noChangeArrowheads="1"/>
            </p:cNvSpPr>
            <p:nvPr/>
          </p:nvSpPr>
          <p:spPr bwMode="auto">
            <a:xfrm flipH="1" flipV="1">
              <a:off x="3684663" y="4449762"/>
              <a:ext cx="171608" cy="28401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sz="1600"/>
            </a:p>
          </p:txBody>
        </p:sp>
        <p:sp>
          <p:nvSpPr>
            <p:cNvPr id="2067" name="Text Box 19"/>
            <p:cNvSpPr txBox="1">
              <a:spLocks noChangeArrowheads="1"/>
            </p:cNvSpPr>
            <p:nvPr/>
          </p:nvSpPr>
          <p:spPr bwMode="auto">
            <a:xfrm>
              <a:off x="5489573" y="5510215"/>
              <a:ext cx="381001" cy="298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fr-FR" sz="600" b="1" dirty="0">
                  <a:solidFill>
                    <a:srgbClr val="FF0000"/>
                  </a:solidFill>
                  <a:latin typeface="Verdana" charset="0"/>
                </a:rPr>
                <a:t>6</a:t>
              </a:r>
            </a:p>
          </p:txBody>
        </p:sp>
        <p:sp>
          <p:nvSpPr>
            <p:cNvPr id="2068" name="Oval 20"/>
            <p:cNvSpPr>
              <a:spLocks noChangeArrowheads="1"/>
            </p:cNvSpPr>
            <p:nvPr/>
          </p:nvSpPr>
          <p:spPr bwMode="auto">
            <a:xfrm>
              <a:off x="5554248" y="5602195"/>
              <a:ext cx="230188"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sz="1400"/>
            </a:p>
          </p:txBody>
        </p:sp>
        <p:sp>
          <p:nvSpPr>
            <p:cNvPr id="2069" name="AutoShape 21"/>
            <p:cNvSpPr>
              <a:spLocks noChangeArrowheads="1"/>
            </p:cNvSpPr>
            <p:nvPr/>
          </p:nvSpPr>
          <p:spPr bwMode="auto">
            <a:xfrm>
              <a:off x="4616450" y="5510213"/>
              <a:ext cx="2135188" cy="536575"/>
            </a:xfrm>
            <a:prstGeom prst="curvedUpArrow">
              <a:avLst>
                <a:gd name="adj1" fmla="val 79586"/>
                <a:gd name="adj2" fmla="val 159172"/>
                <a:gd name="adj3" fmla="val 33333"/>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sz="1600"/>
            </a:p>
          </p:txBody>
        </p:sp>
        <p:sp>
          <p:nvSpPr>
            <p:cNvPr id="2070" name="Text Box 22"/>
            <p:cNvSpPr txBox="1">
              <a:spLocks noChangeArrowheads="1"/>
            </p:cNvSpPr>
            <p:nvPr/>
          </p:nvSpPr>
          <p:spPr bwMode="auto">
            <a:xfrm>
              <a:off x="2209801" y="6334126"/>
              <a:ext cx="1295400" cy="597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fr-CH" sz="900" b="1"/>
                <a:t>Endothelium</a:t>
              </a:r>
              <a:endParaRPr lang="fr-FR" sz="900" b="1"/>
            </a:p>
          </p:txBody>
        </p:sp>
        <p:sp>
          <p:nvSpPr>
            <p:cNvPr id="2071" name="Text Box 23"/>
            <p:cNvSpPr txBox="1">
              <a:spLocks noChangeArrowheads="1"/>
            </p:cNvSpPr>
            <p:nvPr/>
          </p:nvSpPr>
          <p:spPr bwMode="auto">
            <a:xfrm>
              <a:off x="7237413" y="5152619"/>
              <a:ext cx="382587" cy="298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fr-FR" sz="600" b="1" dirty="0">
                  <a:solidFill>
                    <a:srgbClr val="FF0000"/>
                  </a:solidFill>
                  <a:latin typeface="Verdana" charset="0"/>
                </a:rPr>
                <a:t>7</a:t>
              </a:r>
            </a:p>
          </p:txBody>
        </p:sp>
        <p:sp>
          <p:nvSpPr>
            <p:cNvPr id="2072" name="Oval 24"/>
            <p:cNvSpPr>
              <a:spLocks noChangeArrowheads="1"/>
            </p:cNvSpPr>
            <p:nvPr/>
          </p:nvSpPr>
          <p:spPr bwMode="auto">
            <a:xfrm>
              <a:off x="7310993" y="5211763"/>
              <a:ext cx="230188"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sz="1600"/>
            </a:p>
          </p:txBody>
        </p:sp>
        <p:sp>
          <p:nvSpPr>
            <p:cNvPr id="2073" name="AutoShape 25"/>
            <p:cNvSpPr>
              <a:spLocks noChangeArrowheads="1"/>
            </p:cNvSpPr>
            <p:nvPr/>
          </p:nvSpPr>
          <p:spPr bwMode="auto">
            <a:xfrm rot="10800000">
              <a:off x="4468813" y="4899025"/>
              <a:ext cx="2135187" cy="534988"/>
            </a:xfrm>
            <a:prstGeom prst="curvedUpArrow">
              <a:avLst>
                <a:gd name="adj1" fmla="val 79822"/>
                <a:gd name="adj2" fmla="val 159644"/>
                <a:gd name="adj3" fmla="val 33333"/>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sz="1600"/>
            </a:p>
          </p:txBody>
        </p:sp>
        <p:sp>
          <p:nvSpPr>
            <p:cNvPr id="2074" name="AutoShape 26"/>
            <p:cNvSpPr>
              <a:spLocks noChangeArrowheads="1"/>
            </p:cNvSpPr>
            <p:nvPr/>
          </p:nvSpPr>
          <p:spPr bwMode="auto">
            <a:xfrm rot="-5400000">
              <a:off x="5845969" y="4375944"/>
              <a:ext cx="1454150" cy="661988"/>
            </a:xfrm>
            <a:prstGeom prst="curvedUpArrow">
              <a:avLst>
                <a:gd name="adj1" fmla="val 43933"/>
                <a:gd name="adj2" fmla="val 87866"/>
                <a:gd name="adj3" fmla="val 33333"/>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sz="1600"/>
            </a:p>
          </p:txBody>
        </p:sp>
        <p:sp>
          <p:nvSpPr>
            <p:cNvPr id="2075" name="Line 27"/>
            <p:cNvSpPr>
              <a:spLocks noChangeShapeType="1"/>
            </p:cNvSpPr>
            <p:nvPr/>
          </p:nvSpPr>
          <p:spPr bwMode="auto">
            <a:xfrm flipH="1">
              <a:off x="3886200" y="4953000"/>
              <a:ext cx="304800" cy="0"/>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sz="1600"/>
            </a:p>
          </p:txBody>
        </p:sp>
        <p:sp>
          <p:nvSpPr>
            <p:cNvPr id="2077" name="Text Box 29"/>
            <p:cNvSpPr txBox="1">
              <a:spLocks noChangeArrowheads="1"/>
            </p:cNvSpPr>
            <p:nvPr/>
          </p:nvSpPr>
          <p:spPr bwMode="auto">
            <a:xfrm>
              <a:off x="6296592" y="4685895"/>
              <a:ext cx="382587" cy="298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fr-FR" sz="600" b="1" dirty="0">
                  <a:solidFill>
                    <a:srgbClr val="FF0000"/>
                  </a:solidFill>
                  <a:latin typeface="Verdana" charset="0"/>
                </a:rPr>
                <a:t>8</a:t>
              </a:r>
            </a:p>
          </p:txBody>
        </p:sp>
        <p:sp>
          <p:nvSpPr>
            <p:cNvPr id="2078" name="Oval 30"/>
            <p:cNvSpPr>
              <a:spLocks noChangeArrowheads="1"/>
            </p:cNvSpPr>
            <p:nvPr/>
          </p:nvSpPr>
          <p:spPr bwMode="auto">
            <a:xfrm>
              <a:off x="6372528" y="4745038"/>
              <a:ext cx="230188"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r-FR" sz="1400"/>
            </a:p>
          </p:txBody>
        </p:sp>
      </p:grpSp>
      <p:sp>
        <p:nvSpPr>
          <p:cNvPr id="2" name="ZoneTexte 1"/>
          <p:cNvSpPr txBox="1"/>
          <p:nvPr/>
        </p:nvSpPr>
        <p:spPr>
          <a:xfrm>
            <a:off x="755576" y="5900007"/>
            <a:ext cx="7416824" cy="830997"/>
          </a:xfrm>
          <a:prstGeom prst="rect">
            <a:avLst/>
          </a:prstGeom>
          <a:noFill/>
        </p:spPr>
        <p:txBody>
          <a:bodyPr wrap="square" rtlCol="0">
            <a:spAutoFit/>
          </a:bodyPr>
          <a:lstStyle/>
          <a:p>
            <a:r>
              <a:rPr lang="fr-FR" sz="1200" dirty="0"/>
              <a:t>Busso, N., and So, A. 2010. </a:t>
            </a:r>
            <a:r>
              <a:rPr lang="fr-FR" sz="1200" dirty="0" err="1"/>
              <a:t>Mechanisms</a:t>
            </a:r>
            <a:r>
              <a:rPr lang="fr-FR" sz="1200" dirty="0"/>
              <a:t> of inflammation in gout. </a:t>
            </a:r>
            <a:r>
              <a:rPr lang="fr-FR" sz="1200" dirty="0" err="1"/>
              <a:t>Arthritis</a:t>
            </a:r>
            <a:r>
              <a:rPr lang="fr-FR" sz="1200" dirty="0"/>
              <a:t> </a:t>
            </a:r>
            <a:r>
              <a:rPr lang="fr-FR" sz="1200" dirty="0" err="1"/>
              <a:t>Res</a:t>
            </a:r>
            <a:r>
              <a:rPr lang="fr-FR" sz="1200" dirty="0"/>
              <a:t> </a:t>
            </a:r>
            <a:r>
              <a:rPr lang="fr-FR" sz="1200" dirty="0" err="1"/>
              <a:t>Ther</a:t>
            </a:r>
            <a:r>
              <a:rPr lang="fr-FR" sz="1200" dirty="0"/>
              <a:t> 12:206</a:t>
            </a:r>
            <a:r>
              <a:rPr lang="fr-FR" sz="1200" dirty="0" smtClean="0"/>
              <a:t>.</a:t>
            </a:r>
          </a:p>
          <a:p>
            <a:r>
              <a:rPr lang="fr-FR" sz="1200" dirty="0" err="1" smtClean="0"/>
              <a:t>Galvao</a:t>
            </a:r>
            <a:r>
              <a:rPr lang="fr-FR" sz="1200" dirty="0" smtClean="0"/>
              <a:t> I et l. </a:t>
            </a:r>
            <a:r>
              <a:rPr lang="fi-FI" sz="1200" dirty="0"/>
              <a:t>J </a:t>
            </a:r>
            <a:r>
              <a:rPr lang="fi-FI" sz="1200" dirty="0" err="1"/>
              <a:t>Leukoc</a:t>
            </a:r>
            <a:r>
              <a:rPr lang="fi-FI" sz="1200" dirty="0"/>
              <a:t> Biol. 2016 </a:t>
            </a:r>
            <a:r>
              <a:rPr lang="fi-FI" sz="1200" dirty="0" err="1"/>
              <a:t>Feb</a:t>
            </a:r>
            <a:r>
              <a:rPr lang="fi-FI" sz="1200" dirty="0"/>
              <a:t> 11. pii: jlb.3MA0915-418R</a:t>
            </a:r>
            <a:r>
              <a:rPr lang="fi-FI" sz="1200" dirty="0" smtClean="0"/>
              <a:t>.</a:t>
            </a:r>
          </a:p>
          <a:p>
            <a:r>
              <a:rPr lang="fi-FI" sz="1200" dirty="0" err="1" smtClean="0"/>
              <a:t>Kienhorst</a:t>
            </a:r>
            <a:r>
              <a:rPr lang="fi-FI" sz="1200" dirty="0" smtClean="0"/>
              <a:t> L et al. </a:t>
            </a:r>
            <a:r>
              <a:rPr lang="de-DE" sz="1200" dirty="0"/>
              <a:t>Arthritis </a:t>
            </a:r>
            <a:r>
              <a:rPr lang="de-DE" sz="1200" dirty="0" err="1"/>
              <a:t>Rheumatol</a:t>
            </a:r>
            <a:r>
              <a:rPr lang="de-DE" sz="1200" dirty="0"/>
              <a:t>. 2015 Dec;67(12):3303-13. </a:t>
            </a:r>
            <a:r>
              <a:rPr lang="de-DE" sz="1200" dirty="0" err="1"/>
              <a:t>doi</a:t>
            </a:r>
            <a:r>
              <a:rPr lang="de-DE" sz="1200" dirty="0"/>
              <a:t>: 10.1002/art.39318.</a:t>
            </a:r>
            <a:endParaRPr lang="fi-FI" sz="1200" dirty="0" smtClean="0"/>
          </a:p>
          <a:p>
            <a:endParaRPr lang="fr-FR" sz="1200" dirty="0"/>
          </a:p>
        </p:txBody>
      </p:sp>
      <p:sp>
        <p:nvSpPr>
          <p:cNvPr id="4" name="ZoneTexte 3"/>
          <p:cNvSpPr txBox="1"/>
          <p:nvPr/>
        </p:nvSpPr>
        <p:spPr>
          <a:xfrm>
            <a:off x="1315439" y="535633"/>
            <a:ext cx="6405217" cy="461665"/>
          </a:xfrm>
          <a:prstGeom prst="rect">
            <a:avLst/>
          </a:prstGeom>
          <a:noFill/>
        </p:spPr>
        <p:txBody>
          <a:bodyPr wrap="square" rtlCol="0">
            <a:spAutoFit/>
          </a:bodyPr>
          <a:lstStyle/>
          <a:p>
            <a:r>
              <a:rPr lang="fr-FR" sz="2400" b="1" dirty="0" smtClean="0">
                <a:solidFill>
                  <a:srgbClr val="000000"/>
                </a:solidFill>
              </a:rPr>
              <a:t>Cascade of inflammation triggered by IL-1</a:t>
            </a:r>
            <a:endParaRPr lang="fr-FR" sz="2400" b="1" dirty="0">
              <a:solidFill>
                <a:srgbClr val="000000"/>
              </a:solidFill>
            </a:endParaRPr>
          </a:p>
        </p:txBody>
      </p:sp>
    </p:spTree>
    <p:extLst>
      <p:ext uri="{BB962C8B-B14F-4D97-AF65-F5344CB8AC3E}">
        <p14:creationId xmlns:p14="http://schemas.microsoft.com/office/powerpoint/2010/main" val="17753566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260648"/>
            <a:ext cx="6552727" cy="6552727"/>
          </a:xfrm>
          <a:prstGeom prst="rect">
            <a:avLst/>
          </a:prstGeom>
        </p:spPr>
      </p:pic>
    </p:spTree>
    <p:extLst>
      <p:ext uri="{BB962C8B-B14F-4D97-AF65-F5344CB8AC3E}">
        <p14:creationId xmlns:p14="http://schemas.microsoft.com/office/powerpoint/2010/main" val="4219675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ésultat de recherche d'images pour &quot;crise de goutte tendon&quot;">
            <a:hlinkClick r:id="rId2"/>
          </p:cNvPr>
          <p:cNvPicPr>
            <a:picLocks noChangeAspect="1" noChangeArrowheads="1"/>
          </p:cNvPicPr>
          <p:nvPr/>
        </p:nvPicPr>
        <p:blipFill>
          <a:blip r:embed="rId3" cstate="print"/>
          <a:srcRect/>
          <a:stretch>
            <a:fillRect/>
          </a:stretch>
        </p:blipFill>
        <p:spPr bwMode="auto">
          <a:xfrm>
            <a:off x="539553" y="188640"/>
            <a:ext cx="8280920" cy="6045075"/>
          </a:xfrm>
          <a:prstGeom prst="rect">
            <a:avLst/>
          </a:prstGeom>
          <a:noFill/>
        </p:spPr>
      </p:pic>
    </p:spTree>
    <p:extLst>
      <p:ext uri="{BB962C8B-B14F-4D97-AF65-F5344CB8AC3E}">
        <p14:creationId xmlns:p14="http://schemas.microsoft.com/office/powerpoint/2010/main" val="1035895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P1010341.JPG"/>
          <p:cNvPicPr>
            <a:picLocks noChangeAspect="1" noChangeArrowheads="1"/>
          </p:cNvPicPr>
          <p:nvPr/>
        </p:nvPicPr>
        <p:blipFill>
          <a:blip r:embed="rId3" cstate="print"/>
          <a:srcRect/>
          <a:stretch>
            <a:fillRect/>
          </a:stretch>
        </p:blipFill>
        <p:spPr bwMode="auto">
          <a:xfrm>
            <a:off x="395536" y="0"/>
            <a:ext cx="8124395" cy="6093296"/>
          </a:xfrm>
          <a:prstGeom prst="rect">
            <a:avLst/>
          </a:prstGeom>
          <a:noFill/>
        </p:spPr>
      </p:pic>
    </p:spTree>
    <p:extLst>
      <p:ext uri="{BB962C8B-B14F-4D97-AF65-F5344CB8AC3E}">
        <p14:creationId xmlns:p14="http://schemas.microsoft.com/office/powerpoint/2010/main" val="2820074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068" y="0"/>
            <a:ext cx="8383863" cy="6858000"/>
          </a:xfrm>
          <a:prstGeom prst="rect">
            <a:avLst/>
          </a:prstGeom>
        </p:spPr>
      </p:pic>
    </p:spTree>
    <p:extLst>
      <p:ext uri="{BB962C8B-B14F-4D97-AF65-F5344CB8AC3E}">
        <p14:creationId xmlns:p14="http://schemas.microsoft.com/office/powerpoint/2010/main" val="3400557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Rot="1" noChangeArrowheads="1"/>
          </p:cNvSpPr>
          <p:nvPr>
            <p:ph type="title"/>
          </p:nvPr>
        </p:nvSpPr>
        <p:spPr>
          <a:xfrm>
            <a:off x="467544" y="836712"/>
            <a:ext cx="8229600" cy="780696"/>
          </a:xfrm>
          <a:solidFill>
            <a:schemeClr val="bg1"/>
          </a:solidFill>
        </p:spPr>
        <p:txBody>
          <a:bodyPr rtlCol="0">
            <a:normAutofit fontScale="90000"/>
          </a:bodyPr>
          <a:lstStyle/>
          <a:p>
            <a:pPr fontAlgn="auto">
              <a:spcAft>
                <a:spcPts val="0"/>
              </a:spcAft>
              <a:defRPr/>
            </a:pPr>
            <a:r>
              <a:rPr lang="fr-FR" dirty="0" smtClean="0">
                <a:ea typeface="Arial Unicode MS" pitchFamily="34" charset="-128"/>
              </a:rPr>
              <a:t>Diagnostic</a:t>
            </a:r>
          </a:p>
        </p:txBody>
      </p:sp>
      <p:sp>
        <p:nvSpPr>
          <p:cNvPr id="21507" name="Rectangle 3"/>
          <p:cNvSpPr>
            <a:spLocks noGrp="1" noRot="1" noChangeArrowheads="1"/>
          </p:cNvSpPr>
          <p:nvPr>
            <p:ph idx="1"/>
          </p:nvPr>
        </p:nvSpPr>
        <p:spPr>
          <a:xfrm>
            <a:off x="457200" y="1600200"/>
            <a:ext cx="8229600" cy="4876800"/>
          </a:xfrm>
        </p:spPr>
        <p:txBody>
          <a:bodyPr>
            <a:normAutofit/>
          </a:bodyPr>
          <a:lstStyle/>
          <a:p>
            <a:r>
              <a:rPr lang="fr-FR" dirty="0" smtClean="0">
                <a:ea typeface="Arial Unicode MS" pitchFamily="34" charset="-128"/>
              </a:rPr>
              <a:t>Gold standard: analyse du liquide synovial</a:t>
            </a:r>
          </a:p>
          <a:p>
            <a:pPr lvl="2"/>
            <a:r>
              <a:rPr lang="fr-FR" sz="2800" dirty="0" smtClean="0">
                <a:ea typeface="Arial Unicode MS" pitchFamily="34" charset="-128"/>
              </a:rPr>
              <a:t>Microscopique en lumière polarisée </a:t>
            </a:r>
          </a:p>
          <a:p>
            <a:pPr lvl="2"/>
            <a:r>
              <a:rPr lang="fr-FR" sz="2800" dirty="0" smtClean="0">
                <a:ea typeface="Arial Unicode MS" pitchFamily="34" charset="-128"/>
              </a:rPr>
              <a:t>Cristaux d’urate de sodium IC et EC: biréfringence négative, aspect en aiguille</a:t>
            </a:r>
          </a:p>
          <a:p>
            <a:r>
              <a:rPr lang="fr-FR" dirty="0" smtClean="0">
                <a:ea typeface="Arial Unicode MS" pitchFamily="34" charset="-128"/>
              </a:rPr>
              <a:t>Bactériologie (DD: arthrite septique!)</a:t>
            </a:r>
          </a:p>
          <a:p>
            <a:r>
              <a:rPr lang="fr-FR" dirty="0" smtClean="0">
                <a:ea typeface="Arial Unicode MS" pitchFamily="34" charset="-128"/>
              </a:rPr>
              <a:t>Taux d’urate: peut être normal durant les crises (30 % des patients)</a:t>
            </a:r>
            <a:r>
              <a:rPr lang="fr-FR" sz="2800" dirty="0" smtClean="0"/>
              <a:t>; l’absence d’augmentation </a:t>
            </a:r>
            <a:r>
              <a:rPr lang="fr-FR" sz="2800" dirty="0"/>
              <a:t>le rend moins probable mais il y a une augmentation de l’excrétion au moment d’une crise (sensibilité 90%) </a:t>
            </a:r>
          </a:p>
          <a:p>
            <a:endParaRPr lang="fr-FR" dirty="0" smtClean="0">
              <a:ea typeface="Arial Unicode MS" pitchFamily="34" charset="-128"/>
            </a:endParaRPr>
          </a:p>
        </p:txBody>
      </p:sp>
    </p:spTree>
    <p:extLst>
      <p:ext uri="{BB962C8B-B14F-4D97-AF65-F5344CB8AC3E}">
        <p14:creationId xmlns:p14="http://schemas.microsoft.com/office/powerpoint/2010/main" val="1735256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611560" y="1052736"/>
            <a:ext cx="7915067" cy="711892"/>
          </a:xfrm>
          <a:solidFill>
            <a:srgbClr val="00B0F0"/>
          </a:solidFill>
        </p:spPr>
        <p:txBody>
          <a:bodyPr anchor="ctr">
            <a:normAutofit/>
          </a:bodyPr>
          <a:lstStyle/>
          <a:p>
            <a:r>
              <a:rPr lang="fr-CH" sz="4000" dirty="0" smtClean="0"/>
              <a:t>Microscopie au lit de malade</a:t>
            </a:r>
            <a:endParaRPr lang="en-GB" sz="4000" dirty="0"/>
          </a:p>
        </p:txBody>
      </p:sp>
      <p:pic>
        <p:nvPicPr>
          <p:cNvPr id="10" name="Espace réservé du contenu 9" descr="liquide synoviale.JPG"/>
          <p:cNvPicPr>
            <a:picLocks noGrp="1" noChangeAspect="1"/>
          </p:cNvPicPr>
          <p:nvPr>
            <p:ph sz="half" idx="1"/>
          </p:nvPr>
        </p:nvPicPr>
        <p:blipFill>
          <a:blip r:embed="rId3" cstate="print"/>
          <a:srcRect t="-32667" b="-32667"/>
          <a:stretch>
            <a:fillRect/>
          </a:stretch>
        </p:blipFill>
        <p:spPr>
          <a:xfrm>
            <a:off x="304800" y="1891470"/>
            <a:ext cx="3810000" cy="4724400"/>
          </a:xfrm>
        </p:spPr>
      </p:pic>
      <p:pic>
        <p:nvPicPr>
          <p:cNvPr id="8" name="Espace réservé du contenu 7" descr="IMG_0291.jpg"/>
          <p:cNvPicPr>
            <a:picLocks noGrp="1" noChangeAspect="1"/>
          </p:cNvPicPr>
          <p:nvPr>
            <p:ph sz="half" idx="2"/>
          </p:nvPr>
        </p:nvPicPr>
        <p:blipFill>
          <a:blip r:embed="rId4" cstate="print"/>
          <a:stretch>
            <a:fillRect/>
          </a:stretch>
        </p:blipFill>
        <p:spPr>
          <a:xfrm>
            <a:off x="5012104" y="1920875"/>
            <a:ext cx="3310792" cy="4433888"/>
          </a:xfrm>
        </p:spPr>
      </p:pic>
    </p:spTree>
    <p:extLst>
      <p:ext uri="{BB962C8B-B14F-4D97-AF65-F5344CB8AC3E}">
        <p14:creationId xmlns:p14="http://schemas.microsoft.com/office/powerpoint/2010/main" val="19549225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ymail_attachmentId3132" descr="ae5b8ae2-7000-4d4c-b40c-daf8e80dc81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6166" y="1801843"/>
            <a:ext cx="5193405" cy="3370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9481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Documents and Settings\srevaz\Bureau\photos rhumatologie\328.jpg"/>
          <p:cNvPicPr>
            <a:picLocks noChangeAspect="1" noChangeArrowheads="1"/>
          </p:cNvPicPr>
          <p:nvPr/>
        </p:nvPicPr>
        <p:blipFill>
          <a:blip r:embed="rId2" cstate="print"/>
          <a:srcRect/>
          <a:stretch>
            <a:fillRect/>
          </a:stretch>
        </p:blipFill>
        <p:spPr bwMode="auto">
          <a:xfrm>
            <a:off x="0" y="0"/>
            <a:ext cx="9144000" cy="7162800"/>
          </a:xfrm>
          <a:prstGeom prst="rect">
            <a:avLst/>
          </a:prstGeom>
          <a:noFill/>
          <a:ln w="9525">
            <a:noFill/>
            <a:miter lim="800000"/>
            <a:headEnd/>
            <a:tailEnd/>
          </a:ln>
        </p:spPr>
      </p:pic>
      <p:sp>
        <p:nvSpPr>
          <p:cNvPr id="22531" name="Rectangle 3"/>
          <p:cNvSpPr>
            <a:spLocks noGrp="1" noRot="1" noChangeArrowheads="1"/>
          </p:cNvSpPr>
          <p:nvPr>
            <p:ph type="body" idx="4294967295"/>
          </p:nvPr>
        </p:nvSpPr>
        <p:spPr>
          <a:xfrm>
            <a:off x="0" y="1600200"/>
            <a:ext cx="8229600" cy="4498975"/>
          </a:xfrm>
          <a:prstGeom prst="rect">
            <a:avLst/>
          </a:prstGeom>
        </p:spPr>
        <p:txBody>
          <a:bodyPr/>
          <a:lstStyle/>
          <a:p>
            <a:pPr>
              <a:buFont typeface="Wingdings" pitchFamily="2" charset="2"/>
              <a:buNone/>
            </a:pPr>
            <a:endParaRPr lang="fr-FR" sz="3600" smtClean="0">
              <a:latin typeface="Comic Sans MS" pitchFamily="66" charset="0"/>
            </a:endParaRPr>
          </a:p>
          <a:p>
            <a:pPr>
              <a:buFont typeface="Wingdings" pitchFamily="2" charset="2"/>
              <a:buNone/>
            </a:pPr>
            <a:endParaRPr lang="fr-FR" sz="3600" smtClean="0">
              <a:latin typeface="Comic Sans MS" pitchFamily="66" charset="0"/>
            </a:endParaRPr>
          </a:p>
        </p:txBody>
      </p:sp>
    </p:spTree>
    <p:extLst>
      <p:ext uri="{BB962C8B-B14F-4D97-AF65-F5344CB8AC3E}">
        <p14:creationId xmlns:p14="http://schemas.microsoft.com/office/powerpoint/2010/main" val="1760778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t"/>
            <a:r>
              <a:rPr lang="fr-FR" b="1" dirty="0"/>
              <a:t>SCORE DE JANSSENS : </a:t>
            </a:r>
            <a:endParaRPr lang="fr-CH" dirty="0"/>
          </a:p>
        </p:txBody>
      </p:sp>
      <p:sp>
        <p:nvSpPr>
          <p:cNvPr id="3" name="Content Placeholder 2"/>
          <p:cNvSpPr>
            <a:spLocks noGrp="1"/>
          </p:cNvSpPr>
          <p:nvPr>
            <p:ph idx="1"/>
          </p:nvPr>
        </p:nvSpPr>
        <p:spPr>
          <a:xfrm>
            <a:off x="395536" y="2060848"/>
            <a:ext cx="8577002" cy="4064585"/>
          </a:xfrm>
        </p:spPr>
        <p:txBody>
          <a:bodyPr>
            <a:normAutofit fontScale="77500" lnSpcReduction="20000"/>
          </a:bodyPr>
          <a:lstStyle/>
          <a:p>
            <a:pPr fontAlgn="t"/>
            <a:r>
              <a:rPr lang="fr-FR" b="1" dirty="0" err="1"/>
              <a:t>Sex</a:t>
            </a:r>
            <a:r>
              <a:rPr lang="fr-FR" b="1" dirty="0"/>
              <a:t> masculin                                                                    2 points</a:t>
            </a:r>
            <a:endParaRPr lang="fr-CH" dirty="0"/>
          </a:p>
          <a:p>
            <a:pPr fontAlgn="t"/>
            <a:r>
              <a:rPr lang="fr-FR" b="1" dirty="0"/>
              <a:t>Anamnèse positive de poussée de goutte          </a:t>
            </a:r>
            <a:r>
              <a:rPr lang="fr-FR" b="1" dirty="0" smtClean="0"/>
              <a:t>     2 </a:t>
            </a:r>
            <a:r>
              <a:rPr lang="fr-FR" b="1" dirty="0"/>
              <a:t>points</a:t>
            </a:r>
            <a:endParaRPr lang="fr-CH" dirty="0"/>
          </a:p>
          <a:p>
            <a:pPr fontAlgn="t"/>
            <a:r>
              <a:rPr lang="fr-FR" b="1" dirty="0"/>
              <a:t>Apparition sur 24 h                                                        0.5 points</a:t>
            </a:r>
            <a:endParaRPr lang="fr-CH" dirty="0"/>
          </a:p>
          <a:p>
            <a:pPr fontAlgn="t"/>
            <a:r>
              <a:rPr lang="fr-FR" b="1" dirty="0"/>
              <a:t>Hyperémie locale                                                           1 point</a:t>
            </a:r>
            <a:endParaRPr lang="fr-CH" dirty="0"/>
          </a:p>
          <a:p>
            <a:pPr fontAlgn="t"/>
            <a:r>
              <a:rPr lang="fr-FR" b="1" dirty="0"/>
              <a:t>MTP l                                                                                   2.5 points</a:t>
            </a:r>
            <a:endParaRPr lang="fr-CH" dirty="0"/>
          </a:p>
          <a:p>
            <a:pPr fontAlgn="t"/>
            <a:r>
              <a:rPr lang="fr-FR" b="1" dirty="0"/>
              <a:t>HTA ou autre pathologie CV                                  </a:t>
            </a:r>
            <a:r>
              <a:rPr lang="fr-FR" b="1" dirty="0" smtClean="0"/>
              <a:t>      </a:t>
            </a:r>
            <a:r>
              <a:rPr lang="fr-FR" b="1" dirty="0"/>
              <a:t>1.5 points</a:t>
            </a:r>
            <a:endParaRPr lang="fr-CH" dirty="0"/>
          </a:p>
          <a:p>
            <a:pPr fontAlgn="t"/>
            <a:r>
              <a:rPr lang="fr-FR" b="1" dirty="0"/>
              <a:t>Taux d’acide urique &gt;360 </a:t>
            </a:r>
            <a:r>
              <a:rPr lang="fr-FR" b="1" dirty="0" err="1"/>
              <a:t>mcmol</a:t>
            </a:r>
            <a:r>
              <a:rPr lang="fr-FR" b="1" dirty="0"/>
              <a:t>/l                        </a:t>
            </a:r>
            <a:r>
              <a:rPr lang="fr-FR" b="1" dirty="0" smtClean="0"/>
              <a:t>    </a:t>
            </a:r>
            <a:r>
              <a:rPr lang="fr-FR" b="1" dirty="0"/>
              <a:t>3.5 points</a:t>
            </a:r>
            <a:endParaRPr lang="fr-CH" dirty="0"/>
          </a:p>
          <a:p>
            <a:pPr fontAlgn="t"/>
            <a:r>
              <a:rPr lang="fr-FR" b="1" dirty="0"/>
              <a:t>Score maximal                                                            </a:t>
            </a:r>
            <a:r>
              <a:rPr lang="fr-FR" b="1" dirty="0" smtClean="0"/>
              <a:t>      </a:t>
            </a:r>
            <a:r>
              <a:rPr lang="fr-FR" b="1" dirty="0"/>
              <a:t>13 </a:t>
            </a:r>
            <a:r>
              <a:rPr lang="fr-FR" b="1" dirty="0" smtClean="0"/>
              <a:t>points</a:t>
            </a:r>
          </a:p>
          <a:p>
            <a:pPr fontAlgn="t"/>
            <a:endParaRPr lang="fr-CH" dirty="0"/>
          </a:p>
          <a:p>
            <a:pPr lvl="0"/>
            <a:r>
              <a:rPr lang="fr-CH" dirty="0"/>
              <a:t>Score ≤4 points: pas de goutte, chercher autre causes</a:t>
            </a:r>
          </a:p>
          <a:p>
            <a:pPr lvl="0"/>
            <a:r>
              <a:rPr lang="fr-CH" dirty="0"/>
              <a:t>Score 4-8 points: essayer d’avoir du liquide synovial</a:t>
            </a:r>
          </a:p>
          <a:p>
            <a:pPr lvl="0"/>
            <a:r>
              <a:rPr lang="fr-CH" dirty="0"/>
              <a:t>Score ≥8 points: goutte fortement probable VPP à 87%. Débuter traitement AINS</a:t>
            </a:r>
          </a:p>
        </p:txBody>
      </p:sp>
    </p:spTree>
    <p:extLst>
      <p:ext uri="{BB962C8B-B14F-4D97-AF65-F5344CB8AC3E}">
        <p14:creationId xmlns:p14="http://schemas.microsoft.com/office/powerpoint/2010/main" val="3013881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a:t>Plan de la présentation</a:t>
            </a:r>
          </a:p>
        </p:txBody>
      </p:sp>
      <p:sp>
        <p:nvSpPr>
          <p:cNvPr id="3" name="Content Placeholder 2"/>
          <p:cNvSpPr>
            <a:spLocks noGrp="1"/>
          </p:cNvSpPr>
          <p:nvPr>
            <p:ph idx="1"/>
          </p:nvPr>
        </p:nvSpPr>
        <p:spPr>
          <a:xfrm>
            <a:off x="902189" y="2366010"/>
            <a:ext cx="7633571" cy="3475537"/>
          </a:xfrm>
        </p:spPr>
        <p:txBody>
          <a:bodyPr>
            <a:normAutofit fontScale="85000" lnSpcReduction="10000"/>
          </a:bodyPr>
          <a:lstStyle/>
          <a:p>
            <a:r>
              <a:rPr lang="fr-FR" dirty="0"/>
              <a:t>Qu’est-ce que l’</a:t>
            </a:r>
            <a:r>
              <a:rPr lang="fr-FR" dirty="0" err="1"/>
              <a:t>hyperuricémie</a:t>
            </a:r>
            <a:r>
              <a:rPr lang="fr-FR" dirty="0"/>
              <a:t>?</a:t>
            </a:r>
          </a:p>
          <a:p>
            <a:r>
              <a:rPr lang="fr-FR" dirty="0" smtClean="0"/>
              <a:t>Qu’est-ce </a:t>
            </a:r>
            <a:r>
              <a:rPr lang="fr-FR" dirty="0"/>
              <a:t>que la goutte? </a:t>
            </a:r>
            <a:endParaRPr lang="fr-FR" dirty="0" smtClean="0"/>
          </a:p>
          <a:p>
            <a:r>
              <a:rPr lang="fr-FR" dirty="0" smtClean="0"/>
              <a:t>Cas clinique</a:t>
            </a:r>
            <a:endParaRPr lang="fr-FR" dirty="0"/>
          </a:p>
          <a:p>
            <a:r>
              <a:rPr lang="fr-FR" dirty="0"/>
              <a:t>Prévention et traitement de la goutte </a:t>
            </a:r>
          </a:p>
          <a:p>
            <a:r>
              <a:rPr lang="fr-FR" dirty="0"/>
              <a:t>Alimentation et goutte </a:t>
            </a:r>
          </a:p>
          <a:p>
            <a:pPr lvl="1"/>
            <a:r>
              <a:rPr lang="fr-FR" dirty="0"/>
              <a:t>Poids corporel et goutte </a:t>
            </a:r>
          </a:p>
          <a:p>
            <a:pPr lvl="1"/>
            <a:r>
              <a:rPr lang="fr-FR" dirty="0" smtClean="0"/>
              <a:t>Conseils </a:t>
            </a:r>
            <a:r>
              <a:rPr lang="fr-FR" dirty="0"/>
              <a:t>alimentaires en cas </a:t>
            </a:r>
            <a:r>
              <a:rPr lang="fr-FR" dirty="0" smtClean="0"/>
              <a:t>d’</a:t>
            </a:r>
            <a:r>
              <a:rPr lang="fr-FR" dirty="0" err="1" smtClean="0"/>
              <a:t>hyperuricémie</a:t>
            </a:r>
            <a:r>
              <a:rPr lang="fr-FR" dirty="0" smtClean="0"/>
              <a:t> </a:t>
            </a:r>
            <a:r>
              <a:rPr lang="fr-FR" dirty="0"/>
              <a:t>et de </a:t>
            </a:r>
            <a:r>
              <a:rPr lang="fr-FR" dirty="0" smtClean="0"/>
              <a:t>goutte</a:t>
            </a:r>
          </a:p>
          <a:p>
            <a:r>
              <a:rPr lang="fr-FR" dirty="0" smtClean="0"/>
              <a:t>Recommandations EULAR pour la goutte </a:t>
            </a:r>
          </a:p>
          <a:p>
            <a:pPr marL="0" indent="0">
              <a:buNone/>
            </a:pPr>
            <a:r>
              <a:rPr lang="fr-FR" dirty="0" smtClean="0"/>
              <a:t> </a:t>
            </a:r>
            <a:endParaRPr lang="fr-CH" dirty="0"/>
          </a:p>
        </p:txBody>
      </p:sp>
    </p:spTree>
    <p:extLst>
      <p:ext uri="{BB962C8B-B14F-4D97-AF65-F5344CB8AC3E}">
        <p14:creationId xmlns:p14="http://schemas.microsoft.com/office/powerpoint/2010/main" val="29643442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MONSIEUR D.29 ANS</a:t>
            </a:r>
          </a:p>
        </p:txBody>
      </p:sp>
      <p:sp>
        <p:nvSpPr>
          <p:cNvPr id="3" name="Espace réservé du contenu 2"/>
          <p:cNvSpPr>
            <a:spLocks noGrp="1"/>
          </p:cNvSpPr>
          <p:nvPr>
            <p:ph idx="1"/>
          </p:nvPr>
        </p:nvSpPr>
        <p:spPr>
          <a:xfrm>
            <a:off x="179512" y="1847088"/>
            <a:ext cx="8733656" cy="4890912"/>
          </a:xfrm>
        </p:spPr>
        <p:txBody>
          <a:bodyPr>
            <a:normAutofit fontScale="62500" lnSpcReduction="20000"/>
          </a:bodyPr>
          <a:lstStyle/>
          <a:p>
            <a:endParaRPr lang="fr-CH" dirty="0"/>
          </a:p>
          <a:p>
            <a:r>
              <a:rPr lang="fr-CH" dirty="0"/>
              <a:t> </a:t>
            </a:r>
            <a:r>
              <a:rPr lang="fr-CH" sz="3200" b="1" dirty="0"/>
              <a:t>ATCD RHU:</a:t>
            </a:r>
          </a:p>
          <a:p>
            <a:r>
              <a:rPr lang="fr-FR" sz="3200" b="1" dirty="0"/>
              <a:t>Plusieurs épisodes de monoarthrite probablement sur spondylarthrite </a:t>
            </a:r>
            <a:endParaRPr lang="fr-FR" sz="3200" dirty="0"/>
          </a:p>
          <a:p>
            <a:pPr lvl="1"/>
            <a:r>
              <a:rPr lang="fr-FR" sz="3200" b="1" dirty="0" smtClean="0"/>
              <a:t>Arthrite </a:t>
            </a:r>
            <a:r>
              <a:rPr lang="fr-FR" sz="3200" b="1" dirty="0"/>
              <a:t>du genou G infiltré par </a:t>
            </a:r>
            <a:r>
              <a:rPr lang="fr-FR" sz="3200" b="1" dirty="0" err="1"/>
              <a:t>Triamject</a:t>
            </a:r>
            <a:r>
              <a:rPr lang="fr-FR" sz="3200" b="1" dirty="0"/>
              <a:t> le 15.03.2019 </a:t>
            </a:r>
            <a:endParaRPr lang="fr-FR" sz="3200" dirty="0"/>
          </a:p>
          <a:p>
            <a:pPr lvl="1"/>
            <a:r>
              <a:rPr lang="fr-FR" sz="3200" b="1" dirty="0" smtClean="0"/>
              <a:t>Arthrite </a:t>
            </a:r>
            <a:r>
              <a:rPr lang="fr-FR" sz="3200" b="1" dirty="0"/>
              <a:t>de la cheville G depuis le 21.12.2018 </a:t>
            </a:r>
            <a:endParaRPr lang="fr-FR" sz="3200" dirty="0"/>
          </a:p>
          <a:p>
            <a:pPr lvl="1"/>
            <a:r>
              <a:rPr lang="fr-FR" sz="3200" b="1" dirty="0" smtClean="0"/>
              <a:t>Arthrite </a:t>
            </a:r>
            <a:r>
              <a:rPr lang="fr-FR" sz="3200" b="1" dirty="0"/>
              <a:t>de la cheville D en janvier 2019 </a:t>
            </a:r>
            <a:endParaRPr lang="fr-FR" sz="3200" dirty="0"/>
          </a:p>
          <a:p>
            <a:pPr lvl="1"/>
            <a:r>
              <a:rPr lang="fr-FR" sz="3200" b="1" dirty="0" smtClean="0"/>
              <a:t>Arthrite </a:t>
            </a:r>
            <a:r>
              <a:rPr lang="fr-FR" sz="3200" b="1" dirty="0"/>
              <a:t>récidivante du genou D depuis janvier 2019 </a:t>
            </a:r>
            <a:endParaRPr lang="fr-FR" sz="3200" dirty="0"/>
          </a:p>
          <a:p>
            <a:pPr lvl="1"/>
            <a:r>
              <a:rPr lang="fr-FR" sz="3200" b="1" dirty="0" smtClean="0"/>
              <a:t>Arthrite </a:t>
            </a:r>
            <a:r>
              <a:rPr lang="fr-FR" sz="3200" b="1" dirty="0"/>
              <a:t>récidivante de la cheville G, infiltration par Diprophos 5mg </a:t>
            </a:r>
            <a:endParaRPr lang="fr-FR" sz="3200" dirty="0"/>
          </a:p>
          <a:p>
            <a:pPr lvl="1"/>
            <a:r>
              <a:rPr lang="pt-BR" sz="3200" b="1" dirty="0" smtClean="0"/>
              <a:t>Cimzia </a:t>
            </a:r>
            <a:r>
              <a:rPr lang="pt-BR" sz="3200" b="1" dirty="0"/>
              <a:t>200 mg/ 2 semaines </a:t>
            </a:r>
            <a:endParaRPr lang="pt-BR" sz="3200" dirty="0"/>
          </a:p>
          <a:p>
            <a:pPr marL="0" indent="0">
              <a:buNone/>
            </a:pPr>
            <a:endParaRPr lang="fr-CH" sz="3200" dirty="0"/>
          </a:p>
          <a:p>
            <a:r>
              <a:rPr lang="fr-FR" sz="3200" b="1" dirty="0"/>
              <a:t>Insuffisance rénale aiguë KDIGO 1 sur déshydratation dans un contexte d'insuffisance rénale chronique de stade G3 sur agénésie rénale droite et néphropathie de reflux d'origine pré-rénale</a:t>
            </a:r>
            <a:endParaRPr lang="fr-FR" sz="3200" dirty="0"/>
          </a:p>
          <a:p>
            <a:pPr marL="0" indent="0">
              <a:buNone/>
            </a:pPr>
            <a:r>
              <a:rPr lang="fr-CH" sz="3200" dirty="0"/>
              <a:t>	</a:t>
            </a:r>
          </a:p>
          <a:p>
            <a:endParaRPr lang="fr-CH" dirty="0"/>
          </a:p>
        </p:txBody>
      </p:sp>
    </p:spTree>
    <p:extLst>
      <p:ext uri="{BB962C8B-B14F-4D97-AF65-F5344CB8AC3E}">
        <p14:creationId xmlns:p14="http://schemas.microsoft.com/office/powerpoint/2010/main" val="880127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MONSIEUR D.29 ANS</a:t>
            </a:r>
          </a:p>
        </p:txBody>
      </p:sp>
      <p:sp>
        <p:nvSpPr>
          <p:cNvPr id="3" name="Espace réservé du contenu 2"/>
          <p:cNvSpPr>
            <a:spLocks noGrp="1"/>
          </p:cNvSpPr>
          <p:nvPr>
            <p:ph idx="1"/>
          </p:nvPr>
        </p:nvSpPr>
        <p:spPr>
          <a:xfrm>
            <a:off x="849386" y="2606354"/>
            <a:ext cx="8043094" cy="4135014"/>
          </a:xfrm>
        </p:spPr>
        <p:txBody>
          <a:bodyPr>
            <a:normAutofit fontScale="92500" lnSpcReduction="20000"/>
          </a:bodyPr>
          <a:lstStyle/>
          <a:p>
            <a:r>
              <a:rPr lang="fr-FR" dirty="0"/>
              <a:t>Il a fait du Vélo 60 km le 23.04 avec 2 gourdes d'eau pour l'hydratation (avec 2 enfants et son épouse)</a:t>
            </a:r>
          </a:p>
          <a:p>
            <a:r>
              <a:rPr lang="fr-FR" dirty="0"/>
              <a:t>Douleurs depuis le 25.04 au niveau genou G et les 2 chevilles sans inflammation locale, avec </a:t>
            </a:r>
            <a:r>
              <a:rPr lang="fr-FR" dirty="0" err="1"/>
              <a:t>impotance</a:t>
            </a:r>
            <a:r>
              <a:rPr lang="fr-FR" dirty="0"/>
              <a:t> fonctionnelle</a:t>
            </a:r>
            <a:r>
              <a:rPr lang="fr-FR" b="1" dirty="0"/>
              <a:t>, apparues dans la nuit</a:t>
            </a:r>
            <a:r>
              <a:rPr lang="fr-FR" dirty="0"/>
              <a:t> </a:t>
            </a:r>
          </a:p>
          <a:p>
            <a:r>
              <a:rPr lang="fr-FR" b="1" dirty="0" err="1"/>
              <a:t>Status</a:t>
            </a:r>
            <a:r>
              <a:rPr lang="fr-FR" dirty="0"/>
              <a:t>: Gaenslen positif au niveau des 2 pieds, </a:t>
            </a:r>
            <a:r>
              <a:rPr lang="fr-FR" dirty="0" err="1"/>
              <a:t>doul</a:t>
            </a:r>
            <a:r>
              <a:rPr lang="fr-FR" dirty="0"/>
              <a:t>. à la mobilisation </a:t>
            </a:r>
            <a:r>
              <a:rPr lang="fr-FR" dirty="0" err="1"/>
              <a:t>tibio</a:t>
            </a:r>
            <a:r>
              <a:rPr lang="fr-FR" dirty="0"/>
              <a:t> -talienne ddc, genou G avec minime tuméfaction à l'examen clinique, pas de signes d'inflammation locale mais flexum à 15 ° irréductible. </a:t>
            </a:r>
          </a:p>
          <a:p>
            <a:r>
              <a:rPr lang="fr-FR" dirty="0"/>
              <a:t>US au </a:t>
            </a:r>
            <a:r>
              <a:rPr lang="fr-FR" dirty="0" err="1"/>
              <a:t>niv</a:t>
            </a:r>
            <a:r>
              <a:rPr lang="fr-FR" dirty="0"/>
              <a:t>. cheville G: liquide minime, physiologique dans l'art </a:t>
            </a:r>
            <a:r>
              <a:rPr lang="fr-FR" dirty="0" err="1"/>
              <a:t>tibio</a:t>
            </a:r>
            <a:r>
              <a:rPr lang="fr-FR" dirty="0"/>
              <a:t> -talienne. MTP 1 à G avec signe de double contour suspecte de goutte. 	</a:t>
            </a:r>
          </a:p>
          <a:p>
            <a:endParaRPr lang="fr-CH" dirty="0"/>
          </a:p>
          <a:p>
            <a:endParaRPr lang="fr-FR" b="1" dirty="0"/>
          </a:p>
          <a:p>
            <a:pPr marL="0" indent="0">
              <a:buNone/>
            </a:pPr>
            <a:endParaRPr lang="fr-CH" dirty="0"/>
          </a:p>
        </p:txBody>
      </p:sp>
    </p:spTree>
    <p:extLst>
      <p:ext uri="{BB962C8B-B14F-4D97-AF65-F5344CB8AC3E}">
        <p14:creationId xmlns:p14="http://schemas.microsoft.com/office/powerpoint/2010/main" val="2622459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019299"/>
            <a:ext cx="8229600" cy="1143000"/>
          </a:xfrm>
        </p:spPr>
        <p:txBody>
          <a:bodyPr>
            <a:normAutofit fontScale="90000"/>
          </a:bodyPr>
          <a:lstStyle/>
          <a:p>
            <a:pPr algn="ctr"/>
            <a:r>
              <a:rPr lang="fr-FR" b="1" dirty="0"/>
              <a:t/>
            </a:r>
            <a:br>
              <a:rPr lang="fr-FR" b="1" dirty="0"/>
            </a:br>
            <a:r>
              <a:rPr lang="fr-FR" sz="4000" b="1" dirty="0"/>
              <a:t>Nouvelle</a:t>
            </a:r>
            <a:r>
              <a:rPr lang="fr-FR" b="1" dirty="0"/>
              <a:t> </a:t>
            </a:r>
            <a:r>
              <a:rPr lang="fr-FR" b="1" dirty="0" err="1"/>
              <a:t>oligo</a:t>
            </a:r>
            <a:r>
              <a:rPr lang="fr-FR" b="1" dirty="0"/>
              <a:t>-arthrite cheville G et D genou G</a:t>
            </a:r>
            <a:endParaRPr lang="fr-CH" dirty="0"/>
          </a:p>
        </p:txBody>
      </p:sp>
      <p:sp>
        <p:nvSpPr>
          <p:cNvPr id="3" name="Espace réservé du contenu 2"/>
          <p:cNvSpPr>
            <a:spLocks noGrp="1"/>
          </p:cNvSpPr>
          <p:nvPr>
            <p:ph idx="1"/>
          </p:nvPr>
        </p:nvSpPr>
        <p:spPr>
          <a:xfrm>
            <a:off x="675631" y="2500721"/>
            <a:ext cx="4400425" cy="424223"/>
          </a:xfrm>
        </p:spPr>
        <p:txBody>
          <a:bodyPr>
            <a:noAutofit/>
          </a:bodyPr>
          <a:lstStyle/>
          <a:p>
            <a:r>
              <a:rPr lang="fr-CH" sz="2000" dirty="0"/>
              <a:t>US avec image en double contour</a:t>
            </a:r>
          </a:p>
        </p:txBody>
      </p:sp>
      <p:pic>
        <p:nvPicPr>
          <p:cNvPr id="4" name="Picture 2" descr="C:\Users\ValcovR\Desktop\Double contour.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140" t="16452" r="13739" b="28238"/>
          <a:stretch/>
        </p:blipFill>
        <p:spPr bwMode="auto">
          <a:xfrm>
            <a:off x="1043608" y="3429000"/>
            <a:ext cx="6055831" cy="2541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43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a:t>GOUTTE</a:t>
            </a:r>
          </a:p>
        </p:txBody>
      </p:sp>
      <p:sp>
        <p:nvSpPr>
          <p:cNvPr id="3" name="Content Placeholder 2"/>
          <p:cNvSpPr>
            <a:spLocks noGrp="1"/>
          </p:cNvSpPr>
          <p:nvPr>
            <p:ph idx="1"/>
          </p:nvPr>
        </p:nvSpPr>
        <p:spPr>
          <a:xfrm>
            <a:off x="621597" y="2286000"/>
            <a:ext cx="8168833" cy="3319764"/>
          </a:xfrm>
        </p:spPr>
        <p:txBody>
          <a:bodyPr/>
          <a:lstStyle/>
          <a:p>
            <a:r>
              <a:rPr lang="fr-CH" dirty="0" err="1"/>
              <a:t>Rx</a:t>
            </a:r>
            <a:r>
              <a:rPr lang="fr-CH" dirty="0"/>
              <a:t> ne sert à rien lors d’une première crise</a:t>
            </a:r>
          </a:p>
          <a:p>
            <a:endParaRPr lang="fr-CH" dirty="0"/>
          </a:p>
          <a:p>
            <a:endParaRPr lang="fr-CH"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0600" y="2789520"/>
            <a:ext cx="3657600" cy="3093244"/>
          </a:xfrm>
          <a:prstGeom prst="rect">
            <a:avLst/>
          </a:prstGeom>
        </p:spPr>
      </p:pic>
      <p:sp>
        <p:nvSpPr>
          <p:cNvPr id="6" name="TextBox 5"/>
          <p:cNvSpPr txBox="1"/>
          <p:nvPr/>
        </p:nvSpPr>
        <p:spPr>
          <a:xfrm>
            <a:off x="1944694" y="5605764"/>
            <a:ext cx="3281276" cy="369332"/>
          </a:xfrm>
          <a:prstGeom prst="rect">
            <a:avLst/>
          </a:prstGeom>
          <a:noFill/>
        </p:spPr>
        <p:txBody>
          <a:bodyPr wrap="square" rtlCol="0">
            <a:spAutoFit/>
          </a:bodyPr>
          <a:lstStyle/>
          <a:p>
            <a:endParaRPr lang="fr-CH" dirty="0"/>
          </a:p>
        </p:txBody>
      </p:sp>
    </p:spTree>
    <p:extLst>
      <p:ext uri="{BB962C8B-B14F-4D97-AF65-F5344CB8AC3E}">
        <p14:creationId xmlns:p14="http://schemas.microsoft.com/office/powerpoint/2010/main" val="4259733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ValcovR\Desktop\Domine 2.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332" t="11925" r="27359" b="24307"/>
          <a:stretch/>
        </p:blipFill>
        <p:spPr bwMode="auto">
          <a:xfrm>
            <a:off x="4932039" y="4149080"/>
            <a:ext cx="3993593" cy="21603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ValcovR\Desktop\domine 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607" t="15233" r="24791" b="24953"/>
          <a:stretch/>
        </p:blipFill>
        <p:spPr bwMode="auto">
          <a:xfrm>
            <a:off x="288922" y="4149080"/>
            <a:ext cx="4468975" cy="21603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ValcovR\Desktop\Domine.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751" t="13107" r="22047" b="37778"/>
          <a:stretch/>
        </p:blipFill>
        <p:spPr bwMode="auto">
          <a:xfrm>
            <a:off x="1031442" y="1158397"/>
            <a:ext cx="5807148" cy="2222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418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457200" y="692696"/>
            <a:ext cx="8229600" cy="600202"/>
          </a:xfrm>
        </p:spPr>
        <p:txBody>
          <a:bodyPr>
            <a:noAutofit/>
          </a:bodyPr>
          <a:lstStyle/>
          <a:p>
            <a:r>
              <a:rPr lang="fr-CH" sz="2400" dirty="0" smtClean="0"/>
              <a:t>Prevalence des formes d’arthrite microcristalline au CHUV</a:t>
            </a:r>
            <a:endParaRPr lang="fr-CH" sz="2400" dirty="0"/>
          </a:p>
        </p:txBody>
      </p:sp>
      <p:sp>
        <p:nvSpPr>
          <p:cNvPr id="5" name="Espace réservé du numéro de diapositive 4"/>
          <p:cNvSpPr>
            <a:spLocks noGrp="1"/>
          </p:cNvSpPr>
          <p:nvPr>
            <p:ph type="sldNum" sz="quarter" idx="12"/>
          </p:nvPr>
        </p:nvSpPr>
        <p:spPr/>
        <p:txBody>
          <a:bodyPr/>
          <a:lstStyle/>
          <a:p>
            <a:fld id="{9767BA07-1837-484B-89D9-A67FB2BF651F}" type="slidenum">
              <a:rPr lang="en-US" smtClean="0"/>
              <a:pPr/>
              <a:t>25</a:t>
            </a:fld>
            <a:endParaRPr lang="en-US"/>
          </a:p>
        </p:txBody>
      </p:sp>
      <p:pic>
        <p:nvPicPr>
          <p:cNvPr id="6" name="Image 5"/>
          <p:cNvPicPr>
            <a:picLocks noChangeAspect="1"/>
          </p:cNvPicPr>
          <p:nvPr/>
        </p:nvPicPr>
        <p:blipFill>
          <a:blip r:embed="rId2" cstate="print"/>
          <a:stretch>
            <a:fillRect/>
          </a:stretch>
        </p:blipFill>
        <p:spPr>
          <a:xfrm>
            <a:off x="1574800" y="1560767"/>
            <a:ext cx="5994400" cy="4394200"/>
          </a:xfrm>
          <a:prstGeom prst="rect">
            <a:avLst/>
          </a:prstGeom>
        </p:spPr>
      </p:pic>
      <p:sp>
        <p:nvSpPr>
          <p:cNvPr id="9" name="ZoneTexte 8"/>
          <p:cNvSpPr txBox="1"/>
          <p:nvPr/>
        </p:nvSpPr>
        <p:spPr>
          <a:xfrm>
            <a:off x="1508172" y="6509287"/>
            <a:ext cx="5700674" cy="276999"/>
          </a:xfrm>
          <a:prstGeom prst="rect">
            <a:avLst/>
          </a:prstGeom>
          <a:noFill/>
        </p:spPr>
        <p:txBody>
          <a:bodyPr wrap="none" rtlCol="0">
            <a:spAutoFit/>
          </a:bodyPr>
          <a:lstStyle/>
          <a:p>
            <a:r>
              <a:rPr lang="en-GB" sz="1200" dirty="0" smtClean="0"/>
              <a:t>Zufferey P et al. </a:t>
            </a:r>
            <a:r>
              <a:rPr lang="en-US" sz="1200" dirty="0"/>
              <a:t>Arthritis Res </a:t>
            </a:r>
            <a:r>
              <a:rPr lang="en-US" sz="1200" dirty="0" err="1"/>
              <a:t>Ther</a:t>
            </a:r>
            <a:r>
              <a:rPr lang="en-US" sz="1200" dirty="0"/>
              <a:t>. 2015 Jul 22;17:188. doi: 10.1186/s13075-015-0701-7.</a:t>
            </a:r>
            <a:endParaRPr lang="en-GB" sz="1200" dirty="0"/>
          </a:p>
        </p:txBody>
      </p:sp>
    </p:spTree>
    <p:extLst>
      <p:ext uri="{BB962C8B-B14F-4D97-AF65-F5344CB8AC3E}">
        <p14:creationId xmlns:p14="http://schemas.microsoft.com/office/powerpoint/2010/main" val="4012611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2138" y="1340768"/>
            <a:ext cx="8229600" cy="504056"/>
          </a:xfrm>
          <a:solidFill>
            <a:schemeClr val="bg1"/>
          </a:solidFill>
        </p:spPr>
        <p:txBody>
          <a:bodyPr>
            <a:normAutofit fontScale="90000"/>
          </a:bodyPr>
          <a:lstStyle/>
          <a:p>
            <a:r>
              <a:rPr lang="en-GB" dirty="0" err="1" smtClean="0"/>
              <a:t>Imagerie</a:t>
            </a:r>
            <a:endParaRPr lang="en-GB" dirty="0"/>
          </a:p>
        </p:txBody>
      </p:sp>
      <p:sp>
        <p:nvSpPr>
          <p:cNvPr id="3" name="Espace réservé du contenu 2"/>
          <p:cNvSpPr>
            <a:spLocks noGrp="1"/>
          </p:cNvSpPr>
          <p:nvPr>
            <p:ph idx="1"/>
          </p:nvPr>
        </p:nvSpPr>
        <p:spPr>
          <a:xfrm>
            <a:off x="457200" y="1988840"/>
            <a:ext cx="8229600" cy="4440398"/>
          </a:xfrm>
        </p:spPr>
        <p:txBody>
          <a:bodyPr>
            <a:normAutofit/>
          </a:bodyPr>
          <a:lstStyle/>
          <a:p>
            <a:endParaRPr lang="en-GB" dirty="0" smtClean="0"/>
          </a:p>
          <a:p>
            <a:r>
              <a:rPr lang="en-GB" dirty="0" smtClean="0"/>
              <a:t>US</a:t>
            </a:r>
            <a:endParaRPr lang="en-GB" dirty="0"/>
          </a:p>
          <a:p>
            <a:endParaRPr lang="en-GB" dirty="0" smtClean="0"/>
          </a:p>
          <a:p>
            <a:r>
              <a:rPr lang="en-GB" dirty="0" err="1" smtClean="0"/>
              <a:t>Radiographie</a:t>
            </a:r>
            <a:endParaRPr lang="en-GB" dirty="0" smtClean="0"/>
          </a:p>
          <a:p>
            <a:endParaRPr lang="en-GB" dirty="0" smtClean="0"/>
          </a:p>
          <a:p>
            <a:endParaRPr lang="en-GB" dirty="0" smtClean="0"/>
          </a:p>
          <a:p>
            <a:r>
              <a:rPr lang="en-GB" dirty="0" smtClean="0"/>
              <a:t>DECT</a:t>
            </a:r>
          </a:p>
        </p:txBody>
      </p:sp>
      <p:sp>
        <p:nvSpPr>
          <p:cNvPr id="4" name="Espace réservé du numéro de diapositive 3"/>
          <p:cNvSpPr>
            <a:spLocks noGrp="1"/>
          </p:cNvSpPr>
          <p:nvPr>
            <p:ph type="sldNum" sz="quarter" idx="12"/>
          </p:nvPr>
        </p:nvSpPr>
        <p:spPr>
          <a:xfrm>
            <a:off x="8382000" y="6324600"/>
            <a:ext cx="609600" cy="457200"/>
          </a:xfrm>
          <a:prstGeom prst="rect">
            <a:avLst/>
          </a:prstGeom>
        </p:spPr>
        <p:txBody>
          <a:bodyPr/>
          <a:lstStyle/>
          <a:p>
            <a:fld id="{9767BA07-1837-484B-89D9-A67FB2BF651F}" type="slidenum">
              <a:rPr lang="en-US" smtClean="0"/>
              <a:pPr/>
              <a:t>26</a:t>
            </a:fld>
            <a:endParaRPr lang="en-US"/>
          </a:p>
        </p:txBody>
      </p:sp>
    </p:spTree>
    <p:extLst>
      <p:ext uri="{BB962C8B-B14F-4D97-AF65-F5344CB8AC3E}">
        <p14:creationId xmlns:p14="http://schemas.microsoft.com/office/powerpoint/2010/main" val="19722857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548680"/>
            <a:ext cx="8317804" cy="648072"/>
          </a:xfrm>
          <a:solidFill>
            <a:schemeClr val="bg1"/>
          </a:solidFill>
        </p:spPr>
        <p:txBody>
          <a:bodyPr>
            <a:normAutofit/>
          </a:bodyPr>
          <a:lstStyle/>
          <a:p>
            <a:r>
              <a:rPr lang="en-GB" sz="3200" dirty="0" smtClean="0"/>
              <a:t>US </a:t>
            </a:r>
            <a:r>
              <a:rPr lang="en-GB" sz="3200" dirty="0" err="1" smtClean="0"/>
              <a:t>dans</a:t>
            </a:r>
            <a:r>
              <a:rPr lang="en-GB" sz="3200" dirty="0" smtClean="0"/>
              <a:t> la </a:t>
            </a:r>
            <a:r>
              <a:rPr lang="en-GB" sz="3200" dirty="0" err="1" smtClean="0"/>
              <a:t>goutte</a:t>
            </a:r>
            <a:endParaRPr lang="en-GB" sz="3200" dirty="0"/>
          </a:p>
        </p:txBody>
      </p:sp>
      <p:sp>
        <p:nvSpPr>
          <p:cNvPr id="3" name="Espace réservé du contenu 2"/>
          <p:cNvSpPr>
            <a:spLocks noGrp="1"/>
          </p:cNvSpPr>
          <p:nvPr>
            <p:ph idx="1"/>
          </p:nvPr>
        </p:nvSpPr>
        <p:spPr>
          <a:xfrm>
            <a:off x="251520" y="1324703"/>
            <a:ext cx="4220126" cy="4859220"/>
          </a:xfrm>
        </p:spPr>
        <p:txBody>
          <a:bodyPr>
            <a:normAutofit lnSpcReduction="10000"/>
          </a:bodyPr>
          <a:lstStyle/>
          <a:p>
            <a:r>
              <a:rPr lang="en-GB" sz="2400" dirty="0" smtClean="0"/>
              <a:t>US </a:t>
            </a:r>
            <a:r>
              <a:rPr lang="en-GB" sz="2400" dirty="0" err="1" smtClean="0"/>
              <a:t>comparé</a:t>
            </a:r>
            <a:r>
              <a:rPr lang="en-GB" sz="2400" dirty="0" smtClean="0"/>
              <a:t> à la Rx et au </a:t>
            </a:r>
            <a:r>
              <a:rPr lang="en-GB" sz="2400" dirty="0" err="1" smtClean="0"/>
              <a:t>rés</a:t>
            </a:r>
            <a:r>
              <a:rPr lang="en-GB" sz="2400" dirty="0" smtClean="0"/>
              <a:t> de la </a:t>
            </a:r>
            <a:r>
              <a:rPr lang="en-GB" sz="2400" dirty="0" err="1" smtClean="0"/>
              <a:t>ponction</a:t>
            </a:r>
            <a:r>
              <a:rPr lang="en-GB" sz="2400" dirty="0" smtClean="0"/>
              <a:t> chez 109 patient </a:t>
            </a:r>
            <a:r>
              <a:rPr lang="en-GB" sz="2400" dirty="0" err="1" smtClean="0"/>
              <a:t>présentant</a:t>
            </a:r>
            <a:r>
              <a:rPr lang="en-GB" sz="2400" dirty="0" smtClean="0"/>
              <a:t> </a:t>
            </a:r>
            <a:r>
              <a:rPr lang="en-GB" sz="2400" dirty="0" err="1" smtClean="0"/>
              <a:t>une</a:t>
            </a:r>
            <a:r>
              <a:rPr lang="en-GB" sz="2400" dirty="0" smtClean="0"/>
              <a:t> </a:t>
            </a:r>
            <a:r>
              <a:rPr lang="en-GB" sz="2400" dirty="0" err="1" smtClean="0"/>
              <a:t>arthrite</a:t>
            </a:r>
            <a:r>
              <a:rPr lang="en-GB" sz="2400" dirty="0" smtClean="0"/>
              <a:t> </a:t>
            </a:r>
            <a:r>
              <a:rPr lang="en-GB" sz="2400" dirty="0" err="1" smtClean="0"/>
              <a:t>aigue</a:t>
            </a:r>
            <a:r>
              <a:rPr lang="en-GB" sz="2400" dirty="0" smtClean="0"/>
              <a:t>. </a:t>
            </a:r>
            <a:endParaRPr lang="en-GB" sz="2400" dirty="0"/>
          </a:p>
          <a:p>
            <a:endParaRPr lang="en-GB" sz="2400" dirty="0" smtClean="0"/>
          </a:p>
          <a:p>
            <a:r>
              <a:rPr lang="en-GB" sz="2400" dirty="0" err="1" smtClean="0"/>
              <a:t>Sensibilité</a:t>
            </a:r>
            <a:r>
              <a:rPr lang="en-GB" sz="2400" dirty="0" smtClean="0"/>
              <a:t> </a:t>
            </a:r>
            <a:r>
              <a:rPr lang="en-GB" sz="2400" dirty="0" err="1" smtClean="0"/>
              <a:t>basse</a:t>
            </a:r>
            <a:r>
              <a:rPr lang="en-GB" sz="2400" dirty="0" smtClean="0"/>
              <a:t> pour </a:t>
            </a:r>
            <a:r>
              <a:rPr lang="en-GB" sz="2400" dirty="0" err="1" smtClean="0"/>
              <a:t>l’US</a:t>
            </a:r>
            <a:r>
              <a:rPr lang="en-GB" sz="2400" dirty="0" smtClean="0"/>
              <a:t> de </a:t>
            </a:r>
            <a:r>
              <a:rPr lang="en-GB" sz="2400" dirty="0" err="1" smtClean="0"/>
              <a:t>l’articulation</a:t>
            </a:r>
            <a:r>
              <a:rPr lang="en-GB" sz="2400" dirty="0" smtClean="0"/>
              <a:t> </a:t>
            </a:r>
            <a:r>
              <a:rPr lang="en-GB" sz="2400" dirty="0" err="1" smtClean="0"/>
              <a:t>concernée</a:t>
            </a:r>
            <a:r>
              <a:rPr lang="en-GB" sz="2400" dirty="0" smtClean="0"/>
              <a:t>  (60%) </a:t>
            </a:r>
            <a:r>
              <a:rPr lang="en-GB" sz="2400" dirty="0" err="1" smtClean="0"/>
              <a:t>mais</a:t>
            </a:r>
            <a:r>
              <a:rPr lang="en-GB" sz="2400" dirty="0" smtClean="0"/>
              <a:t> </a:t>
            </a:r>
            <a:r>
              <a:rPr lang="en-GB" sz="2400" dirty="0" err="1" smtClean="0"/>
              <a:t>très</a:t>
            </a:r>
            <a:r>
              <a:rPr lang="en-GB" sz="2400" dirty="0" smtClean="0"/>
              <a:t> </a:t>
            </a:r>
            <a:r>
              <a:rPr lang="en-GB" sz="2400" dirty="0" err="1" smtClean="0"/>
              <a:t>grande</a:t>
            </a:r>
            <a:r>
              <a:rPr lang="en-GB" sz="2400" dirty="0" smtClean="0"/>
              <a:t> </a:t>
            </a:r>
            <a:r>
              <a:rPr lang="en-GB" sz="2400" dirty="0" err="1" smtClean="0"/>
              <a:t>spécificité</a:t>
            </a:r>
            <a:r>
              <a:rPr lang="en-GB" sz="2400" dirty="0" smtClean="0"/>
              <a:t> (92%)</a:t>
            </a:r>
          </a:p>
          <a:p>
            <a:endParaRPr lang="en-GB" sz="2400" dirty="0"/>
          </a:p>
          <a:p>
            <a:r>
              <a:rPr lang="en-GB" sz="2400" dirty="0" smtClean="0"/>
              <a:t>Pour la </a:t>
            </a:r>
            <a:r>
              <a:rPr lang="en-GB" sz="2400" dirty="0" err="1" smtClean="0"/>
              <a:t>crise</a:t>
            </a:r>
            <a:r>
              <a:rPr lang="en-GB" sz="2400" dirty="0" smtClean="0"/>
              <a:t> </a:t>
            </a:r>
            <a:r>
              <a:rPr lang="en-GB" sz="2400" dirty="0" err="1" smtClean="0"/>
              <a:t>aigue</a:t>
            </a:r>
            <a:r>
              <a:rPr lang="en-GB" sz="2400" dirty="0" smtClean="0"/>
              <a:t> la Rx a </a:t>
            </a:r>
            <a:r>
              <a:rPr lang="en-GB" sz="2400" dirty="0" err="1" smtClean="0"/>
              <a:t>une</a:t>
            </a:r>
            <a:r>
              <a:rPr lang="en-GB" sz="2400" dirty="0" smtClean="0"/>
              <a:t> </a:t>
            </a:r>
            <a:r>
              <a:rPr lang="en-GB" sz="2400" dirty="0" err="1" smtClean="0"/>
              <a:t>très</a:t>
            </a:r>
            <a:r>
              <a:rPr lang="en-GB" sz="2400" dirty="0" smtClean="0"/>
              <a:t> </a:t>
            </a:r>
            <a:r>
              <a:rPr lang="en-GB" sz="2400" dirty="0" err="1" smtClean="0"/>
              <a:t>basse</a:t>
            </a:r>
            <a:r>
              <a:rPr lang="en-GB" sz="2400" dirty="0" smtClean="0"/>
              <a:t> </a:t>
            </a:r>
            <a:r>
              <a:rPr lang="en-GB" sz="2400" dirty="0" err="1" smtClean="0"/>
              <a:t>sensibilité</a:t>
            </a:r>
            <a:r>
              <a:rPr lang="en-GB" sz="2400" dirty="0" smtClean="0"/>
              <a:t> et </a:t>
            </a:r>
            <a:r>
              <a:rPr lang="en-GB" sz="2400" dirty="0" err="1" smtClean="0"/>
              <a:t>specificité</a:t>
            </a:r>
            <a:r>
              <a:rPr lang="en-GB" sz="2400" dirty="0" smtClean="0"/>
              <a:t>.</a:t>
            </a:r>
          </a:p>
        </p:txBody>
      </p:sp>
      <p:sp>
        <p:nvSpPr>
          <p:cNvPr id="4" name="Espace réservé du numéro de diapositive 3"/>
          <p:cNvSpPr>
            <a:spLocks noGrp="1"/>
          </p:cNvSpPr>
          <p:nvPr>
            <p:ph type="sldNum" sz="quarter" idx="12"/>
          </p:nvPr>
        </p:nvSpPr>
        <p:spPr>
          <a:xfrm>
            <a:off x="8382000" y="6324600"/>
            <a:ext cx="609600" cy="457200"/>
          </a:xfrm>
          <a:prstGeom prst="rect">
            <a:avLst/>
          </a:prstGeom>
        </p:spPr>
        <p:txBody>
          <a:bodyPr/>
          <a:lstStyle/>
          <a:p>
            <a:fld id="{9767BA07-1837-484B-89D9-A67FB2BF651F}" type="slidenum">
              <a:rPr lang="en-US" smtClean="0"/>
              <a:pPr/>
              <a:t>27</a:t>
            </a:fld>
            <a:endParaRPr lang="en-US"/>
          </a:p>
        </p:txBody>
      </p:sp>
      <p:sp>
        <p:nvSpPr>
          <p:cNvPr id="5" name="ZoneTexte 4"/>
          <p:cNvSpPr txBox="1"/>
          <p:nvPr/>
        </p:nvSpPr>
        <p:spPr>
          <a:xfrm>
            <a:off x="467545" y="6165305"/>
            <a:ext cx="7271598" cy="276999"/>
          </a:xfrm>
          <a:prstGeom prst="rect">
            <a:avLst/>
          </a:prstGeom>
          <a:noFill/>
        </p:spPr>
        <p:txBody>
          <a:bodyPr wrap="square" rtlCol="0">
            <a:spAutoFit/>
          </a:bodyPr>
          <a:lstStyle/>
          <a:p>
            <a:r>
              <a:rPr lang="en-US" sz="1200" dirty="0" smtClean="0"/>
              <a:t>Zufferey P et al. </a:t>
            </a:r>
            <a:r>
              <a:rPr lang="en-US" sz="1200" dirty="0"/>
              <a:t>Arthritis Res </a:t>
            </a:r>
            <a:r>
              <a:rPr lang="en-US" sz="1200" dirty="0" err="1"/>
              <a:t>Ther</a:t>
            </a:r>
            <a:r>
              <a:rPr lang="en-US" sz="1200" dirty="0"/>
              <a:t>. 2015 Jul 22;17:188. </a:t>
            </a:r>
            <a:r>
              <a:rPr lang="en-US" sz="1200" dirty="0" err="1"/>
              <a:t>doi</a:t>
            </a:r>
            <a:r>
              <a:rPr lang="en-US" sz="1200" dirty="0"/>
              <a:t>: 10.1186/s13075-015-0701-7.</a:t>
            </a:r>
            <a:endParaRPr lang="en-GB" sz="1200" dirty="0"/>
          </a:p>
        </p:txBody>
      </p:sp>
      <p:pic>
        <p:nvPicPr>
          <p:cNvPr id="7" name="Image 6"/>
          <p:cNvPicPr>
            <a:picLocks noChangeAspect="1"/>
          </p:cNvPicPr>
          <p:nvPr/>
        </p:nvPicPr>
        <p:blipFill>
          <a:blip r:embed="rId3" cstate="print"/>
          <a:stretch>
            <a:fillRect/>
          </a:stretch>
        </p:blipFill>
        <p:spPr>
          <a:xfrm>
            <a:off x="4394901" y="1436078"/>
            <a:ext cx="4318439" cy="4057324"/>
          </a:xfrm>
          <a:prstGeom prst="rect">
            <a:avLst/>
          </a:prstGeom>
        </p:spPr>
      </p:pic>
    </p:spTree>
    <p:extLst>
      <p:ext uri="{BB962C8B-B14F-4D97-AF65-F5344CB8AC3E}">
        <p14:creationId xmlns:p14="http://schemas.microsoft.com/office/powerpoint/2010/main" val="10424537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n external file that holds a picture, illustration, etc.&#10;Object name is 13075_2015_701_Fig1_HTML.jpg"/>
          <p:cNvPicPr>
            <a:picLocks noChangeAspect="1" noChangeArrowheads="1"/>
          </p:cNvPicPr>
          <p:nvPr/>
        </p:nvPicPr>
        <p:blipFill>
          <a:blip r:embed="rId3" cstate="print"/>
          <a:srcRect t="48" b="2266"/>
          <a:stretch>
            <a:fillRect/>
          </a:stretch>
        </p:blipFill>
        <p:spPr bwMode="auto">
          <a:xfrm>
            <a:off x="1475656" y="188640"/>
            <a:ext cx="5499046" cy="4665585"/>
          </a:xfrm>
          <a:prstGeom prst="rect">
            <a:avLst/>
          </a:prstGeom>
          <a:noFill/>
        </p:spPr>
      </p:pic>
      <p:pic>
        <p:nvPicPr>
          <p:cNvPr id="3" name="Picture 2" descr="An external file that holds a picture, illustration, etc.&#10;Object name is ART-67-2557-g003.jpg"/>
          <p:cNvPicPr>
            <a:picLocks noChangeAspect="1" noChangeArrowheads="1"/>
          </p:cNvPicPr>
          <p:nvPr/>
        </p:nvPicPr>
        <p:blipFill>
          <a:blip r:embed="rId4" cstate="print"/>
          <a:srcRect b="68091"/>
          <a:stretch>
            <a:fillRect/>
          </a:stretch>
        </p:blipFill>
        <p:spPr bwMode="auto">
          <a:xfrm>
            <a:off x="539552" y="2780928"/>
            <a:ext cx="7777958" cy="288032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Documents and Settings\srevaz\Bureau\photos rhumatologie\86.jpg"/>
          <p:cNvPicPr>
            <a:picLocks noChangeAspect="1" noChangeArrowheads="1"/>
          </p:cNvPicPr>
          <p:nvPr/>
        </p:nvPicPr>
        <p:blipFill>
          <a:blip r:embed="rId3" cstate="print"/>
          <a:srcRect/>
          <a:stretch>
            <a:fillRect/>
          </a:stretch>
        </p:blipFill>
        <p:spPr bwMode="auto">
          <a:xfrm>
            <a:off x="1552575" y="0"/>
            <a:ext cx="6037263" cy="6858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836712"/>
            <a:ext cx="8229600" cy="648072"/>
          </a:xfrm>
          <a:solidFill>
            <a:schemeClr val="bg1"/>
          </a:solidFill>
        </p:spPr>
        <p:txBody>
          <a:bodyPr>
            <a:normAutofit fontScale="90000"/>
          </a:bodyPr>
          <a:lstStyle/>
          <a:p>
            <a:r>
              <a:rPr lang="fr-CH" dirty="0" smtClean="0"/>
              <a:t>Historique </a:t>
            </a:r>
            <a:endParaRPr lang="fr-CH" dirty="0"/>
          </a:p>
        </p:txBody>
      </p:sp>
      <p:sp>
        <p:nvSpPr>
          <p:cNvPr id="3" name="Espace réservé du contenu 2"/>
          <p:cNvSpPr>
            <a:spLocks noGrp="1"/>
          </p:cNvSpPr>
          <p:nvPr>
            <p:ph idx="1"/>
          </p:nvPr>
        </p:nvSpPr>
        <p:spPr>
          <a:xfrm>
            <a:off x="457200" y="1196752"/>
            <a:ext cx="8229600" cy="5256584"/>
          </a:xfrm>
        </p:spPr>
        <p:txBody>
          <a:bodyPr>
            <a:normAutofit lnSpcReduction="10000"/>
          </a:bodyPr>
          <a:lstStyle/>
          <a:p>
            <a:endParaRPr lang="fr-CH" sz="2000" dirty="0" smtClean="0"/>
          </a:p>
          <a:p>
            <a:r>
              <a:rPr lang="fr-CH" sz="2400" dirty="0" smtClean="0"/>
              <a:t>Mentionnée la</a:t>
            </a:r>
            <a:r>
              <a:rPr lang="fr-CH" sz="2400" dirty="0" smtClean="0"/>
              <a:t> </a:t>
            </a:r>
            <a:r>
              <a:rPr lang="fr-CH" sz="2400" dirty="0" smtClean="0"/>
              <a:t>1ère </a:t>
            </a:r>
            <a:r>
              <a:rPr lang="fr-CH" sz="2400" dirty="0"/>
              <a:t>fois par les Egyptiens en 2640 </a:t>
            </a:r>
            <a:r>
              <a:rPr lang="fr-CH" sz="2400" dirty="0" smtClean="0"/>
              <a:t>avant J-C</a:t>
            </a:r>
            <a:endParaRPr lang="fr-CH" sz="2400" dirty="0"/>
          </a:p>
          <a:p>
            <a:r>
              <a:rPr lang="fr-CH" sz="2400" dirty="0" smtClean="0"/>
              <a:t>5ème siècle avant J-C-  Description de la goutte par Hippocrate avec le mot « podagre »</a:t>
            </a:r>
          </a:p>
          <a:p>
            <a:r>
              <a:rPr lang="fr-CH" sz="2400" dirty="0" smtClean="0"/>
              <a:t>3ème siècle après J-C - Galien décrit les tophus</a:t>
            </a:r>
          </a:p>
          <a:p>
            <a:r>
              <a:rPr lang="fr-FR" sz="2400" dirty="0" smtClean="0"/>
              <a:t>Maladie </a:t>
            </a:r>
            <a:r>
              <a:rPr lang="fr-FR" sz="2400" dirty="0"/>
              <a:t>décrite dès la </a:t>
            </a:r>
            <a:r>
              <a:rPr lang="fr-FR" sz="2400" dirty="0" smtClean="0"/>
              <a:t>Rome antique</a:t>
            </a:r>
            <a:endParaRPr lang="fr-CH" sz="2400" dirty="0" smtClean="0">
              <a:latin typeface="Arial" panose="020B0604020202020204" pitchFamily="34" charset="0"/>
              <a:cs typeface="Arial" panose="020B0604020202020204" pitchFamily="34" charset="0"/>
            </a:endParaRPr>
          </a:p>
          <a:p>
            <a:r>
              <a:rPr lang="fr-CH" sz="2400" dirty="0" smtClean="0"/>
              <a:t>13ème siècle après J-C - Première utilisation du terme « goutte »</a:t>
            </a:r>
          </a:p>
          <a:p>
            <a:r>
              <a:rPr lang="fr-CH" sz="2400" dirty="0" smtClean="0"/>
              <a:t>1683- Description classique par Sydenham</a:t>
            </a:r>
          </a:p>
          <a:p>
            <a:r>
              <a:rPr lang="fr-CH" sz="2400" dirty="0" smtClean="0"/>
              <a:t>1814- Colchicine- composant efficace de </a:t>
            </a:r>
            <a:r>
              <a:rPr lang="fr-CH" sz="2400" dirty="0" err="1" smtClean="0"/>
              <a:t>Colchicum</a:t>
            </a:r>
            <a:r>
              <a:rPr lang="fr-CH" sz="2400" dirty="0" smtClean="0"/>
              <a:t> </a:t>
            </a:r>
            <a:r>
              <a:rPr lang="fr-CH" sz="2400" dirty="0" err="1" smtClean="0"/>
              <a:t>autumnale</a:t>
            </a:r>
            <a:endParaRPr lang="fr-CH" sz="2400" dirty="0" smtClean="0"/>
          </a:p>
          <a:p>
            <a:r>
              <a:rPr lang="fr-CH" sz="2400" dirty="0" smtClean="0"/>
              <a:t>1961- </a:t>
            </a:r>
            <a:r>
              <a:rPr lang="fr-CH" sz="2400" dirty="0" err="1" smtClean="0"/>
              <a:t>McCarty</a:t>
            </a:r>
            <a:r>
              <a:rPr lang="fr-CH" sz="2400" dirty="0" smtClean="0"/>
              <a:t>-cristaux d’urate dans le liquide synovial</a:t>
            </a:r>
          </a:p>
          <a:p>
            <a:r>
              <a:rPr lang="fr-CH" sz="2400" dirty="0" smtClean="0"/>
              <a:t>1963- Allopurinol (</a:t>
            </a:r>
            <a:r>
              <a:rPr lang="fr-CH" sz="2400" dirty="0" err="1" smtClean="0"/>
              <a:t>Seigmiller</a:t>
            </a:r>
            <a:r>
              <a:rPr lang="fr-CH" sz="2400" dirty="0" smtClean="0"/>
              <a:t>)</a:t>
            </a:r>
            <a:endParaRPr lang="fr-CH" sz="2400" dirty="0"/>
          </a:p>
        </p:txBody>
      </p:sp>
    </p:spTree>
    <p:extLst>
      <p:ext uri="{BB962C8B-B14F-4D97-AF65-F5344CB8AC3E}">
        <p14:creationId xmlns:p14="http://schemas.microsoft.com/office/powerpoint/2010/main" val="37358654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Documents and Settings\srevaz\Bureau\photos rhumatologie\85.jpg"/>
          <p:cNvPicPr>
            <a:picLocks noChangeAspect="1" noChangeArrowheads="1"/>
          </p:cNvPicPr>
          <p:nvPr/>
        </p:nvPicPr>
        <p:blipFill>
          <a:blip r:embed="rId2" cstate="print"/>
          <a:srcRect/>
          <a:stretch>
            <a:fillRect/>
          </a:stretch>
        </p:blipFill>
        <p:spPr bwMode="auto">
          <a:xfrm>
            <a:off x="-38543" y="15596"/>
            <a:ext cx="9144000" cy="571766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ValcovR\Desktop\goutte photo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766" y="2183560"/>
            <a:ext cx="4157930" cy="311844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ValcovR\Desktop\Goutte Rx..png"/>
          <p:cNvPicPr>
            <a:picLocks noChangeAspect="1" noChangeArrowheads="1"/>
          </p:cNvPicPr>
          <p:nvPr/>
        </p:nvPicPr>
        <p:blipFill rotWithShape="1">
          <a:blip r:embed="rId3">
            <a:extLst>
              <a:ext uri="{28A0092B-C50C-407E-A947-70E740481C1C}">
                <a14:useLocalDpi xmlns:a14="http://schemas.microsoft.com/office/drawing/2010/main" val="0"/>
              </a:ext>
            </a:extLst>
          </a:blip>
          <a:srcRect l="33924" r="34279" b="6591"/>
          <a:stretch/>
        </p:blipFill>
        <p:spPr bwMode="auto">
          <a:xfrm>
            <a:off x="5551099" y="1010563"/>
            <a:ext cx="2892006" cy="4778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2396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980728"/>
            <a:ext cx="8640960" cy="648100"/>
          </a:xfrm>
          <a:solidFill>
            <a:schemeClr val="bg1"/>
          </a:solidFill>
        </p:spPr>
        <p:txBody>
          <a:bodyPr>
            <a:normAutofit/>
          </a:bodyPr>
          <a:lstStyle/>
          <a:p>
            <a:r>
              <a:rPr lang="en-GB" sz="2800" dirty="0" smtClean="0"/>
              <a:t>DECT score pour la </a:t>
            </a:r>
            <a:r>
              <a:rPr lang="en-GB" sz="2800" dirty="0" err="1" smtClean="0"/>
              <a:t>goutte</a:t>
            </a:r>
            <a:endParaRPr lang="en-GB" sz="2800" dirty="0"/>
          </a:p>
        </p:txBody>
      </p:sp>
      <p:pic>
        <p:nvPicPr>
          <p:cNvPr id="5" name="Espace réservé du contenu 4"/>
          <p:cNvPicPr>
            <a:picLocks noGrp="1" noChangeAspect="1"/>
          </p:cNvPicPr>
          <p:nvPr>
            <p:ph idx="1"/>
          </p:nvPr>
        </p:nvPicPr>
        <p:blipFill rotWithShape="1">
          <a:blip r:embed="rId3" cstate="print"/>
          <a:srcRect t="-22952" b="-22952"/>
          <a:stretch/>
        </p:blipFill>
        <p:spPr>
          <a:xfrm>
            <a:off x="415221" y="1371600"/>
            <a:ext cx="3785829" cy="4563070"/>
          </a:xfrm>
        </p:spPr>
      </p:pic>
      <p:sp>
        <p:nvSpPr>
          <p:cNvPr id="4" name="Espace réservé du numéro de diapositive 3"/>
          <p:cNvSpPr>
            <a:spLocks noGrp="1"/>
          </p:cNvSpPr>
          <p:nvPr>
            <p:ph type="sldNum" sz="quarter" idx="12"/>
          </p:nvPr>
        </p:nvSpPr>
        <p:spPr>
          <a:xfrm>
            <a:off x="8382000" y="6324600"/>
            <a:ext cx="609600" cy="457200"/>
          </a:xfrm>
          <a:prstGeom prst="rect">
            <a:avLst/>
          </a:prstGeom>
        </p:spPr>
        <p:txBody>
          <a:bodyPr/>
          <a:lstStyle/>
          <a:p>
            <a:fld id="{9767BA07-1837-484B-89D9-A67FB2BF651F}" type="slidenum">
              <a:rPr lang="en-US" smtClean="0"/>
              <a:pPr/>
              <a:t>32</a:t>
            </a:fld>
            <a:endParaRPr lang="en-US"/>
          </a:p>
        </p:txBody>
      </p:sp>
      <p:sp>
        <p:nvSpPr>
          <p:cNvPr id="6" name="ZoneTexte 5"/>
          <p:cNvSpPr txBox="1"/>
          <p:nvPr/>
        </p:nvSpPr>
        <p:spPr>
          <a:xfrm>
            <a:off x="4268382" y="1628829"/>
            <a:ext cx="3770718" cy="1354217"/>
          </a:xfrm>
          <a:prstGeom prst="rect">
            <a:avLst/>
          </a:prstGeom>
          <a:noFill/>
        </p:spPr>
        <p:txBody>
          <a:bodyPr wrap="square" rtlCol="0">
            <a:spAutoFit/>
          </a:bodyPr>
          <a:lstStyle/>
          <a:p>
            <a:r>
              <a:rPr lang="en-GB" sz="2400" dirty="0"/>
              <a:t>Semi-quantitative DECT </a:t>
            </a:r>
            <a:endParaRPr lang="en-GB" sz="2400" dirty="0" smtClean="0"/>
          </a:p>
          <a:p>
            <a:pPr lvl="1"/>
            <a:r>
              <a:rPr lang="en-GB" sz="2000" dirty="0" smtClean="0"/>
              <a:t>4 </a:t>
            </a:r>
            <a:r>
              <a:rPr lang="en-GB" sz="2000" dirty="0"/>
              <a:t>regions scoring system (each 0-3)</a:t>
            </a:r>
          </a:p>
          <a:p>
            <a:endParaRPr lang="en-GB" dirty="0"/>
          </a:p>
        </p:txBody>
      </p:sp>
      <p:pic>
        <p:nvPicPr>
          <p:cNvPr id="7" name="Image 6"/>
          <p:cNvPicPr>
            <a:picLocks noChangeAspect="1"/>
          </p:cNvPicPr>
          <p:nvPr/>
        </p:nvPicPr>
        <p:blipFill>
          <a:blip r:embed="rId4" cstate="print"/>
          <a:stretch>
            <a:fillRect/>
          </a:stretch>
        </p:blipFill>
        <p:spPr>
          <a:xfrm>
            <a:off x="4755466" y="2780928"/>
            <a:ext cx="3140241" cy="2946116"/>
          </a:xfrm>
          <a:prstGeom prst="rect">
            <a:avLst/>
          </a:prstGeom>
        </p:spPr>
      </p:pic>
      <p:sp>
        <p:nvSpPr>
          <p:cNvPr id="8" name="ZoneTexte 7"/>
          <p:cNvSpPr txBox="1"/>
          <p:nvPr/>
        </p:nvSpPr>
        <p:spPr>
          <a:xfrm>
            <a:off x="467544" y="5934670"/>
            <a:ext cx="8496944" cy="461665"/>
          </a:xfrm>
          <a:prstGeom prst="rect">
            <a:avLst/>
          </a:prstGeom>
          <a:noFill/>
        </p:spPr>
        <p:txBody>
          <a:bodyPr wrap="square" rtlCol="0">
            <a:spAutoFit/>
          </a:bodyPr>
          <a:lstStyle/>
          <a:p>
            <a:r>
              <a:rPr lang="en-GB" sz="1200" dirty="0" err="1"/>
              <a:t>Bayat</a:t>
            </a:r>
            <a:r>
              <a:rPr lang="en-GB" sz="1200" dirty="0"/>
              <a:t> S et al. </a:t>
            </a:r>
            <a:r>
              <a:rPr lang="en-US" sz="1200" dirty="0"/>
              <a:t>Arthritis Care Res (Hoboken). 2015 Oct 16. </a:t>
            </a:r>
            <a:r>
              <a:rPr lang="en-US" sz="1200" dirty="0" err="1"/>
              <a:t>doi</a:t>
            </a:r>
            <a:r>
              <a:rPr lang="en-US" sz="1200" dirty="0"/>
              <a:t>: 10.1002/acr.22754.</a:t>
            </a:r>
          </a:p>
          <a:p>
            <a:endParaRPr lang="en-GB" sz="1200" dirty="0"/>
          </a:p>
        </p:txBody>
      </p:sp>
    </p:spTree>
    <p:extLst>
      <p:ext uri="{BB962C8B-B14F-4D97-AF65-F5344CB8AC3E}">
        <p14:creationId xmlns:p14="http://schemas.microsoft.com/office/powerpoint/2010/main" val="13901318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p:cNvSpPr>
            <a:spLocks noGrp="1" noRot="1" noChangeArrowheads="1"/>
          </p:cNvSpPr>
          <p:nvPr>
            <p:ph type="title"/>
          </p:nvPr>
        </p:nvSpPr>
        <p:spPr>
          <a:xfrm>
            <a:off x="457200" y="274638"/>
            <a:ext cx="8229600" cy="334962"/>
          </a:xfrm>
        </p:spPr>
        <p:txBody>
          <a:bodyPr rtlCol="0">
            <a:normAutofit fontScale="90000"/>
          </a:bodyPr>
          <a:lstStyle/>
          <a:p>
            <a:pPr fontAlgn="auto">
              <a:spcAft>
                <a:spcPts val="0"/>
              </a:spcAft>
              <a:defRPr/>
            </a:pPr>
            <a:endParaRPr lang="fr-FR" smtClean="0">
              <a:latin typeface="Comic Sans MS" pitchFamily="66" charset="0"/>
            </a:endParaRPr>
          </a:p>
        </p:txBody>
      </p:sp>
      <p:pic>
        <p:nvPicPr>
          <p:cNvPr id="13315" name="Picture 3" descr="slide003"/>
          <p:cNvPicPr>
            <a:picLocks noChangeAspect="1" noChangeArrowheads="1"/>
          </p:cNvPicPr>
          <p:nvPr/>
        </p:nvPicPr>
        <p:blipFill>
          <a:blip r:embed="rId3" cstate="print"/>
          <a:srcRect/>
          <a:stretch>
            <a:fillRect/>
          </a:stretch>
        </p:blipFill>
        <p:spPr bwMode="auto">
          <a:xfrm>
            <a:off x="0" y="0"/>
            <a:ext cx="9144000" cy="6870700"/>
          </a:xfrm>
          <a:prstGeom prst="rect">
            <a:avLst/>
          </a:prstGeom>
          <a:noFill/>
          <a:ln w="9525">
            <a:noFill/>
            <a:miter lim="800000"/>
            <a:headEnd/>
            <a:tailEnd/>
          </a:ln>
        </p:spPr>
      </p:pic>
    </p:spTree>
    <p:extLst>
      <p:ext uri="{BB962C8B-B14F-4D97-AF65-F5344CB8AC3E}">
        <p14:creationId xmlns:p14="http://schemas.microsoft.com/office/powerpoint/2010/main" val="41139394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rvalcov\Desktop\Compluications Greenshot.jpg"/>
          <p:cNvPicPr>
            <a:picLocks noGrp="1" noChangeAspect="1" noChangeArrowheads="1"/>
          </p:cNvPicPr>
          <p:nvPr>
            <p:ph idx="4294967295"/>
          </p:nvPr>
        </p:nvPicPr>
        <p:blipFill rotWithShape="1">
          <a:blip r:embed="rId2" cstate="print"/>
          <a:srcRect l="19290" t="29396" r="18539" b="12248"/>
          <a:stretch/>
        </p:blipFill>
        <p:spPr bwMode="auto">
          <a:xfrm>
            <a:off x="0" y="549275"/>
            <a:ext cx="7415213" cy="5616575"/>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Documents and Settings\srevaz\Bureau\photos rhumatologie\279.jpg"/>
          <p:cNvPicPr>
            <a:picLocks noChangeAspect="1" noChangeArrowheads="1"/>
          </p:cNvPicPr>
          <p:nvPr/>
        </p:nvPicPr>
        <p:blipFill>
          <a:blip r:embed="rId2" cstate="print"/>
          <a:srcRect/>
          <a:stretch>
            <a:fillRect/>
          </a:stretch>
        </p:blipFill>
        <p:spPr bwMode="auto">
          <a:xfrm>
            <a:off x="0" y="0"/>
            <a:ext cx="4953000" cy="6858000"/>
          </a:xfrm>
          <a:prstGeom prst="rect">
            <a:avLst/>
          </a:prstGeom>
          <a:noFill/>
          <a:ln w="9525">
            <a:noFill/>
            <a:miter lim="800000"/>
            <a:headEnd/>
            <a:tailEnd/>
          </a:ln>
        </p:spPr>
      </p:pic>
      <p:pic>
        <p:nvPicPr>
          <p:cNvPr id="27651" name="Picture 3" descr="E:\Chap14\14-C-7.jpg"/>
          <p:cNvPicPr>
            <a:picLocks noChangeAspect="1" noChangeArrowheads="1"/>
          </p:cNvPicPr>
          <p:nvPr/>
        </p:nvPicPr>
        <p:blipFill>
          <a:blip r:embed="rId3" cstate="print"/>
          <a:srcRect r="4185" b="5263"/>
          <a:stretch>
            <a:fillRect/>
          </a:stretch>
        </p:blipFill>
        <p:spPr bwMode="auto">
          <a:xfrm>
            <a:off x="4724400" y="0"/>
            <a:ext cx="4724400" cy="68580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P1010333.JPG"/>
          <p:cNvPicPr>
            <a:picLocks noChangeAspect="1" noChangeArrowheads="1"/>
          </p:cNvPicPr>
          <p:nvPr/>
        </p:nvPicPr>
        <p:blipFill>
          <a:blip r:embed="rId2" cstate="print"/>
          <a:srcRect/>
          <a:stretch>
            <a:fillRect/>
          </a:stretch>
        </p:blipFill>
        <p:spPr bwMode="auto">
          <a:xfrm>
            <a:off x="0" y="0"/>
            <a:ext cx="5436095" cy="4077071"/>
          </a:xfrm>
          <a:prstGeom prst="rect">
            <a:avLst/>
          </a:prstGeom>
          <a:noFill/>
        </p:spPr>
      </p:pic>
      <p:pic>
        <p:nvPicPr>
          <p:cNvPr id="3075" name="Picture 3" descr="D:\P1010334.JPG"/>
          <p:cNvPicPr>
            <a:picLocks noChangeAspect="1" noChangeArrowheads="1"/>
          </p:cNvPicPr>
          <p:nvPr/>
        </p:nvPicPr>
        <p:blipFill>
          <a:blip r:embed="rId3" cstate="print"/>
          <a:srcRect/>
          <a:stretch>
            <a:fillRect/>
          </a:stretch>
        </p:blipFill>
        <p:spPr bwMode="auto">
          <a:xfrm>
            <a:off x="3671392" y="2753544"/>
            <a:ext cx="5472608" cy="4104456"/>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ScreenShot001.jpg"/>
          <p:cNvPicPr/>
          <p:nvPr/>
        </p:nvPicPr>
        <p:blipFill>
          <a:blip r:embed="rId2" cstate="print"/>
          <a:stretch>
            <a:fillRect/>
          </a:stretch>
        </p:blipFill>
        <p:spPr>
          <a:xfrm>
            <a:off x="755576" y="0"/>
            <a:ext cx="7704856" cy="5877271"/>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Rot="1" noChangeArrowheads="1"/>
          </p:cNvSpPr>
          <p:nvPr>
            <p:ph type="title"/>
          </p:nvPr>
        </p:nvSpPr>
        <p:spPr>
          <a:xfrm>
            <a:off x="457200" y="908720"/>
            <a:ext cx="8229600" cy="1224136"/>
          </a:xfrm>
          <a:solidFill>
            <a:schemeClr val="bg1"/>
          </a:solidFill>
        </p:spPr>
        <p:txBody>
          <a:bodyPr rtlCol="0">
            <a:noAutofit/>
          </a:bodyPr>
          <a:lstStyle/>
          <a:p>
            <a:pPr fontAlgn="auto">
              <a:spcAft>
                <a:spcPts val="0"/>
              </a:spcAft>
              <a:defRPr/>
            </a:pPr>
            <a:r>
              <a:rPr lang="fr-CH" sz="3600" dirty="0" smtClean="0">
                <a:latin typeface="Arial Unicode MS" pitchFamily="34" charset="-128"/>
                <a:ea typeface="Arial Unicode MS" pitchFamily="34" charset="-128"/>
                <a:cs typeface="Arial Unicode MS" pitchFamily="34" charset="-128"/>
              </a:rPr>
              <a:t>Facteurs favorisant le développement des tophi</a:t>
            </a:r>
            <a:endParaRPr lang="fr-FR" sz="3600" dirty="0" smtClean="0">
              <a:latin typeface="Arial Unicode MS" pitchFamily="34" charset="-128"/>
              <a:ea typeface="Arial Unicode MS" pitchFamily="34" charset="-128"/>
              <a:cs typeface="Arial Unicode MS" pitchFamily="34" charset="-128"/>
            </a:endParaRPr>
          </a:p>
        </p:txBody>
      </p:sp>
      <p:sp>
        <p:nvSpPr>
          <p:cNvPr id="38915" name="Rectangle 3"/>
          <p:cNvSpPr>
            <a:spLocks noGrp="1" noRot="1" noChangeArrowheads="1"/>
          </p:cNvSpPr>
          <p:nvPr>
            <p:ph idx="1"/>
          </p:nvPr>
        </p:nvSpPr>
        <p:spPr>
          <a:xfrm>
            <a:off x="533400" y="2276872"/>
            <a:ext cx="8229600" cy="4203303"/>
          </a:xfrm>
        </p:spPr>
        <p:txBody>
          <a:bodyPr/>
          <a:lstStyle/>
          <a:p>
            <a:r>
              <a:rPr lang="fr-CH" dirty="0" err="1" smtClean="0">
                <a:latin typeface="Arial Unicode MS" pitchFamily="34" charset="-128"/>
                <a:ea typeface="Arial Unicode MS" pitchFamily="34" charset="-128"/>
                <a:cs typeface="Arial Unicode MS" pitchFamily="34" charset="-128"/>
              </a:rPr>
              <a:t>Hyperuricémie</a:t>
            </a:r>
            <a:r>
              <a:rPr lang="fr-CH" dirty="0" smtClean="0">
                <a:latin typeface="Arial Unicode MS" pitchFamily="34" charset="-128"/>
                <a:ea typeface="Arial Unicode MS" pitchFamily="34" charset="-128"/>
                <a:cs typeface="Arial Unicode MS" pitchFamily="34" charset="-128"/>
              </a:rPr>
              <a:t> </a:t>
            </a:r>
            <a:r>
              <a:rPr lang="fr-CH" dirty="0" smtClean="0">
                <a:latin typeface="Arial Unicode MS" pitchFamily="34" charset="-128"/>
                <a:ea typeface="Arial Unicode MS" pitchFamily="34" charset="-128"/>
                <a:cs typeface="Arial Unicode MS" pitchFamily="34" charset="-128"/>
              </a:rPr>
              <a:t>de longue date</a:t>
            </a:r>
          </a:p>
          <a:p>
            <a:r>
              <a:rPr lang="fr-CH" dirty="0" smtClean="0">
                <a:latin typeface="Arial Unicode MS" pitchFamily="34" charset="-128"/>
                <a:ea typeface="Arial Unicode MS" pitchFamily="34" charset="-128"/>
                <a:cs typeface="Arial Unicode MS" pitchFamily="34" charset="-128"/>
              </a:rPr>
              <a:t>Taux d’urate très élevé</a:t>
            </a:r>
          </a:p>
          <a:p>
            <a:r>
              <a:rPr lang="fr-CH" dirty="0" smtClean="0">
                <a:latin typeface="Arial Unicode MS" pitchFamily="34" charset="-128"/>
                <a:ea typeface="Arial Unicode MS" pitchFamily="34" charset="-128"/>
                <a:cs typeface="Arial Unicode MS" pitchFamily="34" charset="-128"/>
              </a:rPr>
              <a:t>Goutte active, prolongée et non traitée</a:t>
            </a:r>
          </a:p>
          <a:p>
            <a:r>
              <a:rPr lang="fr-CH" dirty="0" smtClean="0">
                <a:latin typeface="Arial Unicode MS" pitchFamily="34" charset="-128"/>
                <a:ea typeface="Arial Unicode MS" pitchFamily="34" charset="-128"/>
                <a:cs typeface="Arial Unicode MS" pitchFamily="34" charset="-128"/>
              </a:rPr>
              <a:t>Plus ou moins 4 épisodes goutteux par an</a:t>
            </a:r>
          </a:p>
          <a:p>
            <a:r>
              <a:rPr lang="fr-CH" dirty="0" smtClean="0">
                <a:latin typeface="Arial Unicode MS" pitchFamily="34" charset="-128"/>
                <a:ea typeface="Arial Unicode MS" pitchFamily="34" charset="-128"/>
                <a:cs typeface="Arial Unicode MS" pitchFamily="34" charset="-128"/>
              </a:rPr>
              <a:t>Arthrites localisées au niveau des membres supérieurs</a:t>
            </a:r>
          </a:p>
          <a:p>
            <a:r>
              <a:rPr lang="fr-CH" dirty="0" smtClean="0">
                <a:latin typeface="Arial Unicode MS" pitchFamily="34" charset="-128"/>
                <a:ea typeface="Arial Unicode MS" pitchFamily="34" charset="-128"/>
                <a:cs typeface="Arial Unicode MS" pitchFamily="34" charset="-128"/>
              </a:rPr>
              <a:t>Atteinte </a:t>
            </a:r>
            <a:r>
              <a:rPr lang="fr-CH" dirty="0" err="1" smtClean="0">
                <a:latin typeface="Arial Unicode MS" pitchFamily="34" charset="-128"/>
                <a:ea typeface="Arial Unicode MS" pitchFamily="34" charset="-128"/>
                <a:cs typeface="Arial Unicode MS" pitchFamily="34" charset="-128"/>
              </a:rPr>
              <a:t>polyarticulaire</a:t>
            </a:r>
            <a:endParaRPr lang="fr-FR" dirty="0" smtClean="0">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valcov\Desktop\uricémie.jpg"/>
          <p:cNvPicPr>
            <a:picLocks noChangeAspect="1" noChangeArrowheads="1"/>
          </p:cNvPicPr>
          <p:nvPr/>
        </p:nvPicPr>
        <p:blipFill>
          <a:blip r:embed="rId3" cstate="print"/>
          <a:srcRect l="13583" t="19248" r="28543" b="17498"/>
          <a:stretch>
            <a:fillRect/>
          </a:stretch>
        </p:blipFill>
        <p:spPr bwMode="auto">
          <a:xfrm>
            <a:off x="1331640" y="1313575"/>
            <a:ext cx="6624736" cy="4072907"/>
          </a:xfrm>
          <a:prstGeom prst="rect">
            <a:avLst/>
          </a:prstGeom>
          <a:noFill/>
        </p:spPr>
      </p:pic>
      <p:sp>
        <p:nvSpPr>
          <p:cNvPr id="4" name="Titre 3"/>
          <p:cNvSpPr>
            <a:spLocks noGrp="1"/>
          </p:cNvSpPr>
          <p:nvPr>
            <p:ph type="title"/>
          </p:nvPr>
        </p:nvSpPr>
        <p:spPr>
          <a:xfrm>
            <a:off x="920120" y="764704"/>
            <a:ext cx="8229600" cy="740608"/>
          </a:xfrm>
          <a:solidFill>
            <a:schemeClr val="bg1"/>
          </a:solidFill>
        </p:spPr>
        <p:txBody>
          <a:bodyPr>
            <a:normAutofit fontScale="90000"/>
          </a:bodyPr>
          <a:lstStyle/>
          <a:p>
            <a:r>
              <a:rPr lang="fr-CH" dirty="0" smtClean="0"/>
              <a:t>Uricémie et </a:t>
            </a:r>
            <a:r>
              <a:rPr lang="fr-CH" dirty="0" err="1" smtClean="0"/>
              <a:t>tophi</a:t>
            </a:r>
            <a:endParaRPr lang="fr-CH" dirty="0"/>
          </a:p>
        </p:txBody>
      </p:sp>
      <p:sp>
        <p:nvSpPr>
          <p:cNvPr id="5" name="ZoneTexte 4"/>
          <p:cNvSpPr txBox="1"/>
          <p:nvPr/>
        </p:nvSpPr>
        <p:spPr>
          <a:xfrm>
            <a:off x="1331640" y="5949280"/>
            <a:ext cx="3445174" cy="246221"/>
          </a:xfrm>
          <a:prstGeom prst="rect">
            <a:avLst/>
          </a:prstGeom>
          <a:noFill/>
        </p:spPr>
        <p:txBody>
          <a:bodyPr wrap="none" rtlCol="0">
            <a:spAutoFit/>
          </a:bodyPr>
          <a:lstStyle/>
          <a:p>
            <a:r>
              <a:rPr lang="fr-CH" sz="1000" dirty="0" smtClean="0"/>
              <a:t>Perez Ruiz F. et al. </a:t>
            </a:r>
            <a:r>
              <a:rPr lang="fr-CH" sz="1000" dirty="0" err="1" smtClean="0"/>
              <a:t>Arthritis</a:t>
            </a:r>
            <a:r>
              <a:rPr lang="fr-CH" sz="1000" dirty="0" smtClean="0"/>
              <a:t> </a:t>
            </a:r>
            <a:r>
              <a:rPr lang="fr-CH" sz="1000" dirty="0" err="1" smtClean="0"/>
              <a:t>Rheum</a:t>
            </a:r>
            <a:r>
              <a:rPr lang="fr-CH" sz="1000" dirty="0" smtClean="0"/>
              <a:t> 2002; 47(4) 2356-360</a:t>
            </a:r>
            <a:endParaRPr lang="fr-CH" sz="1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Rot="1" noChangeArrowheads="1"/>
          </p:cNvSpPr>
          <p:nvPr>
            <p:ph type="title"/>
          </p:nvPr>
        </p:nvSpPr>
        <p:spPr>
          <a:xfrm>
            <a:off x="395536" y="764704"/>
            <a:ext cx="8147248" cy="720080"/>
          </a:xfrm>
          <a:solidFill>
            <a:schemeClr val="bg1"/>
          </a:solidFill>
          <a:ln>
            <a:solidFill>
              <a:schemeClr val="bg1"/>
            </a:solidFill>
          </a:ln>
        </p:spPr>
        <p:txBody>
          <a:bodyPr rtlCol="0">
            <a:normAutofit/>
          </a:bodyPr>
          <a:lstStyle/>
          <a:p>
            <a:pPr fontAlgn="auto">
              <a:spcAft>
                <a:spcPts val="0"/>
              </a:spcAft>
              <a:defRPr/>
            </a:pPr>
            <a:r>
              <a:rPr lang="fr-FR" sz="4000" dirty="0" smtClean="0">
                <a:ea typeface="Arial Unicode MS" pitchFamily="34" charset="-128"/>
              </a:rPr>
              <a:t>Epidémiologie</a:t>
            </a:r>
          </a:p>
        </p:txBody>
      </p:sp>
      <p:sp>
        <p:nvSpPr>
          <p:cNvPr id="6147" name="Rectangle 3"/>
          <p:cNvSpPr>
            <a:spLocks noGrp="1" noRot="1" noChangeArrowheads="1"/>
          </p:cNvSpPr>
          <p:nvPr>
            <p:ph idx="1"/>
          </p:nvPr>
        </p:nvSpPr>
        <p:spPr>
          <a:xfrm>
            <a:off x="457200" y="1844824"/>
            <a:ext cx="8229600" cy="4464496"/>
          </a:xfrm>
        </p:spPr>
        <p:txBody>
          <a:bodyPr/>
          <a:lstStyle/>
          <a:p>
            <a:pPr>
              <a:lnSpc>
                <a:spcPct val="90000"/>
              </a:lnSpc>
            </a:pPr>
            <a:r>
              <a:rPr lang="fr-FR" sz="2800" dirty="0" smtClean="0">
                <a:ea typeface="Arial Unicode MS" pitchFamily="34" charset="-128"/>
              </a:rPr>
              <a:t>La goutte est souvent considérée comme un affection bénigne et limitée</a:t>
            </a:r>
          </a:p>
          <a:p>
            <a:pPr>
              <a:lnSpc>
                <a:spcPct val="90000"/>
              </a:lnSpc>
            </a:pPr>
            <a:r>
              <a:rPr lang="fr-FR" sz="2800" dirty="0" smtClean="0">
                <a:ea typeface="Arial Unicode MS" pitchFamily="34" charset="-128"/>
              </a:rPr>
              <a:t>Prise de conscience de la chronicité</a:t>
            </a:r>
          </a:p>
          <a:p>
            <a:pPr marL="0" lvl="2" indent="0">
              <a:lnSpc>
                <a:spcPct val="90000"/>
              </a:lnSpc>
              <a:buNone/>
            </a:pPr>
            <a:r>
              <a:rPr lang="fr-FR" dirty="0" smtClean="0"/>
              <a:t>H/F = 2-7/1 avant 60 ans</a:t>
            </a:r>
            <a:endParaRPr lang="fr-FR" i="1" dirty="0" smtClean="0">
              <a:ea typeface="Arial Unicode MS" pitchFamily="34" charset="-128"/>
            </a:endParaRPr>
          </a:p>
          <a:p>
            <a:pPr>
              <a:lnSpc>
                <a:spcPct val="90000"/>
              </a:lnSpc>
            </a:pPr>
            <a:r>
              <a:rPr lang="fr-FR" sz="2800" dirty="0" smtClean="0">
                <a:ea typeface="Arial Unicode MS" pitchFamily="34" charset="-128"/>
              </a:rPr>
              <a:t>Nette augmentation de l’incidence et de la prévalence observée (</a:t>
            </a:r>
            <a:r>
              <a:rPr lang="fr-FR" sz="2800" dirty="0" smtClean="0"/>
              <a:t>2.5%)</a:t>
            </a:r>
          </a:p>
          <a:p>
            <a:pPr lvl="3">
              <a:lnSpc>
                <a:spcPct val="90000"/>
              </a:lnSpc>
            </a:pPr>
            <a:endParaRPr lang="fr-FR" sz="1400" dirty="0" smtClean="0">
              <a:ea typeface="Arial Unicode MS" pitchFamily="34" charset="-128"/>
            </a:endParaRPr>
          </a:p>
          <a:p>
            <a:pPr lvl="3">
              <a:lnSpc>
                <a:spcPct val="90000"/>
              </a:lnSpc>
            </a:pPr>
            <a:endParaRPr lang="fr-FR" sz="1400" dirty="0">
              <a:ea typeface="Arial Unicode MS" pitchFamily="34" charset="-128"/>
            </a:endParaRPr>
          </a:p>
          <a:p>
            <a:pPr lvl="3">
              <a:lnSpc>
                <a:spcPct val="90000"/>
              </a:lnSpc>
            </a:pPr>
            <a:endParaRPr lang="fr-FR" sz="1400" dirty="0" smtClean="0">
              <a:ea typeface="Arial Unicode MS" pitchFamily="34" charset="-128"/>
            </a:endParaRPr>
          </a:p>
          <a:p>
            <a:pPr lvl="3">
              <a:lnSpc>
                <a:spcPct val="90000"/>
              </a:lnSpc>
            </a:pPr>
            <a:endParaRPr lang="fr-FR" sz="1400" dirty="0">
              <a:ea typeface="Arial Unicode MS" pitchFamily="34" charset="-128"/>
            </a:endParaRPr>
          </a:p>
          <a:p>
            <a:pPr lvl="3">
              <a:lnSpc>
                <a:spcPct val="90000"/>
              </a:lnSpc>
            </a:pPr>
            <a:r>
              <a:rPr lang="fr-FR" sz="1400" dirty="0" smtClean="0">
                <a:ea typeface="Arial Unicode MS" pitchFamily="34" charset="-128"/>
              </a:rPr>
              <a:t>Incidence </a:t>
            </a:r>
            <a:r>
              <a:rPr lang="fr-FR" sz="1400" dirty="0" smtClean="0">
                <a:ea typeface="Arial Unicode MS" pitchFamily="34" charset="-128"/>
              </a:rPr>
              <a:t>de la goutte doublée de 1977/1978 à 1996/1997 </a:t>
            </a:r>
            <a:r>
              <a:rPr lang="fr-FR" sz="1400" i="1" dirty="0" smtClean="0">
                <a:ea typeface="Arial Unicode MS" pitchFamily="34" charset="-128"/>
              </a:rPr>
              <a:t>J </a:t>
            </a:r>
            <a:r>
              <a:rPr lang="fr-FR" sz="1400" i="1" dirty="0" err="1" smtClean="0">
                <a:ea typeface="Arial Unicode MS" pitchFamily="34" charset="-128"/>
              </a:rPr>
              <a:t>Rheum</a:t>
            </a:r>
            <a:r>
              <a:rPr lang="fr-FR" sz="1400" i="1" dirty="0" smtClean="0">
                <a:ea typeface="Arial Unicode MS" pitchFamily="34" charset="-128"/>
              </a:rPr>
              <a:t> 2004</a:t>
            </a:r>
          </a:p>
          <a:p>
            <a:pPr lvl="3">
              <a:lnSpc>
                <a:spcPct val="90000"/>
              </a:lnSpc>
            </a:pPr>
            <a:r>
              <a:rPr lang="fr-FR" sz="1400" dirty="0" smtClean="0">
                <a:ea typeface="Arial Unicode MS" pitchFamily="34" charset="-128"/>
              </a:rPr>
              <a:t>Prévalence augmentée de 2 cas pour 1000 patients sur 10 ans (1990-1999) </a:t>
            </a:r>
            <a:r>
              <a:rPr lang="fr-FR" sz="1400" i="1" dirty="0" err="1" smtClean="0">
                <a:ea typeface="Arial Unicode MS" pitchFamily="34" charset="-128"/>
              </a:rPr>
              <a:t>Rheum</a:t>
            </a:r>
            <a:r>
              <a:rPr lang="fr-FR" sz="1400" i="1" dirty="0" smtClean="0">
                <a:ea typeface="Arial Unicode MS" pitchFamily="34" charset="-128"/>
              </a:rPr>
              <a:t> dis clin </a:t>
            </a:r>
            <a:r>
              <a:rPr lang="fr-FR" sz="1400" i="1" dirty="0" err="1" smtClean="0">
                <a:ea typeface="Arial Unicode MS" pitchFamily="34" charset="-128"/>
              </a:rPr>
              <a:t>North</a:t>
            </a:r>
            <a:r>
              <a:rPr lang="fr-FR" sz="1400" i="1" dirty="0" smtClean="0">
                <a:ea typeface="Arial Unicode MS" pitchFamily="34" charset="-128"/>
              </a:rPr>
              <a:t> Am 1990</a:t>
            </a:r>
          </a:p>
          <a:p>
            <a:pPr>
              <a:lnSpc>
                <a:spcPct val="90000"/>
              </a:lnSpc>
            </a:pPr>
            <a:endParaRPr lang="fr-FR" dirty="0" smtClean="0">
              <a:latin typeface="Arial Unicode MS" pitchFamily="34" charset="-128"/>
              <a:ea typeface="Arial Unicode MS" pitchFamily="34" charset="-128"/>
              <a:cs typeface="Arial Unicode MS" pitchFamily="34" charset="-128"/>
            </a:endParaRPr>
          </a:p>
          <a:p>
            <a:pPr>
              <a:lnSpc>
                <a:spcPct val="90000"/>
              </a:lnSpc>
              <a:buFont typeface="Wingdings" pitchFamily="2" charset="2"/>
              <a:buNone/>
            </a:pPr>
            <a:endParaRPr lang="fr-FR" dirty="0" smtClean="0">
              <a:latin typeface="Comic Sans MS" pitchFamily="66" charset="0"/>
            </a:endParaRPr>
          </a:p>
        </p:txBody>
      </p:sp>
    </p:spTree>
    <p:extLst>
      <p:ext uri="{BB962C8B-B14F-4D97-AF65-F5344CB8AC3E}">
        <p14:creationId xmlns:p14="http://schemas.microsoft.com/office/powerpoint/2010/main" val="2249260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620688"/>
            <a:ext cx="8229600" cy="812616"/>
          </a:xfrm>
          <a:solidFill>
            <a:schemeClr val="bg1"/>
          </a:solidFill>
        </p:spPr>
        <p:txBody>
          <a:bodyPr/>
          <a:lstStyle/>
          <a:p>
            <a:r>
              <a:rPr lang="fr-CH" dirty="0" smtClean="0"/>
              <a:t>Atteinte rénale</a:t>
            </a:r>
            <a:endParaRPr lang="fr-CH" dirty="0"/>
          </a:p>
        </p:txBody>
      </p:sp>
      <p:sp>
        <p:nvSpPr>
          <p:cNvPr id="3" name="Espace réservé du contenu 2"/>
          <p:cNvSpPr>
            <a:spLocks noGrp="1"/>
          </p:cNvSpPr>
          <p:nvPr>
            <p:ph idx="1"/>
          </p:nvPr>
        </p:nvSpPr>
        <p:spPr>
          <a:xfrm>
            <a:off x="457200" y="1988840"/>
            <a:ext cx="8229600" cy="4182768"/>
          </a:xfrm>
        </p:spPr>
        <p:txBody>
          <a:bodyPr>
            <a:normAutofit lnSpcReduction="10000"/>
          </a:bodyPr>
          <a:lstStyle/>
          <a:p>
            <a:r>
              <a:rPr lang="fr-CH" sz="2800" dirty="0" smtClean="0"/>
              <a:t>Fréquente au stade chronique et GRAVE !!! </a:t>
            </a:r>
          </a:p>
          <a:p>
            <a:endParaRPr lang="fr-CH" sz="2800" dirty="0" smtClean="0"/>
          </a:p>
          <a:p>
            <a:r>
              <a:rPr lang="fr-CH" sz="2800" dirty="0" smtClean="0"/>
              <a:t>Atteinte rénale aiguë: lithiase rénale - des coliques néphrétiques, et parfois une insuffisance rénale aiguë </a:t>
            </a:r>
          </a:p>
          <a:p>
            <a:endParaRPr lang="fr-CH" sz="2800" dirty="0" smtClean="0"/>
          </a:p>
          <a:p>
            <a:r>
              <a:rPr lang="fr-CH" sz="2800" dirty="0" smtClean="0"/>
              <a:t>Atteinte rénale chronique: néphropathie goutteuse chronique - résultat du dépôt des cristaux d’urate à l’intérieur du tissu interstitiel rénal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656" y="620688"/>
            <a:ext cx="7056784" cy="812616"/>
          </a:xfrm>
          <a:solidFill>
            <a:schemeClr val="bg1"/>
          </a:solidFill>
        </p:spPr>
        <p:txBody>
          <a:bodyPr/>
          <a:lstStyle/>
          <a:p>
            <a:r>
              <a:rPr lang="fr-CH" dirty="0"/>
              <a:t>G</a:t>
            </a:r>
            <a:r>
              <a:rPr lang="fr-CH" dirty="0" smtClean="0"/>
              <a:t>outte et mortalité</a:t>
            </a:r>
            <a:endParaRPr lang="fr-CH" dirty="0"/>
          </a:p>
        </p:txBody>
      </p:sp>
      <p:pic>
        <p:nvPicPr>
          <p:cNvPr id="1026" name="Picture 2" descr="C:\Users\rvalcov\Desktop\Mortalité.jpg"/>
          <p:cNvPicPr>
            <a:picLocks noGrp="1" noChangeAspect="1" noChangeArrowheads="1"/>
          </p:cNvPicPr>
          <p:nvPr>
            <p:ph idx="1"/>
          </p:nvPr>
        </p:nvPicPr>
        <p:blipFill>
          <a:blip r:embed="rId3" cstate="print"/>
          <a:srcRect l="13583" t="22397" r="26575" b="14698"/>
          <a:stretch>
            <a:fillRect/>
          </a:stretch>
        </p:blipFill>
        <p:spPr bwMode="auto">
          <a:xfrm>
            <a:off x="988502" y="1412776"/>
            <a:ext cx="6662940" cy="4248472"/>
          </a:xfrm>
          <a:prstGeom prst="rect">
            <a:avLst/>
          </a:prstGeom>
          <a:noFill/>
        </p:spPr>
      </p:pic>
      <p:sp>
        <p:nvSpPr>
          <p:cNvPr id="5" name="Rectangle 4"/>
          <p:cNvSpPr/>
          <p:nvPr/>
        </p:nvSpPr>
        <p:spPr>
          <a:xfrm>
            <a:off x="755576" y="5949280"/>
            <a:ext cx="7128792" cy="307777"/>
          </a:xfrm>
          <a:prstGeom prst="rect">
            <a:avLst/>
          </a:prstGeom>
        </p:spPr>
        <p:txBody>
          <a:bodyPr wrap="square">
            <a:spAutoFit/>
          </a:bodyPr>
          <a:lstStyle/>
          <a:p>
            <a:r>
              <a:rPr lang="fr-CH" sz="1400" i="1" dirty="0" smtClean="0"/>
              <a:t>   </a:t>
            </a:r>
            <a:r>
              <a:rPr lang="fr-CH" sz="1400" i="1" dirty="0" err="1" smtClean="0"/>
              <a:t>Stack</a:t>
            </a:r>
            <a:r>
              <a:rPr lang="fr-CH" sz="1400" i="1" dirty="0" smtClean="0"/>
              <a:t> et.al., QJM (2013) 106 (7): 647-658. </a:t>
            </a:r>
            <a:r>
              <a:rPr lang="fr-CH" sz="1400" i="1" dirty="0" err="1" smtClean="0"/>
              <a:t>doi</a:t>
            </a:r>
            <a:r>
              <a:rPr lang="fr-CH" sz="1400" i="1" dirty="0" smtClean="0"/>
              <a:t>: 10.1093/</a:t>
            </a:r>
            <a:r>
              <a:rPr lang="fr-CH" sz="1400" i="1" dirty="0" err="1" smtClean="0"/>
              <a:t>qjmed</a:t>
            </a:r>
            <a:r>
              <a:rPr lang="fr-CH" sz="1400" i="1" dirty="0" smtClean="0"/>
              <a:t>/hct083 </a:t>
            </a:r>
            <a:endParaRPr lang="fr-CH" sz="1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9388" t="14771" r="32973" b="11063"/>
          <a:stretch/>
        </p:blipFill>
        <p:spPr>
          <a:xfrm>
            <a:off x="1835696" y="188640"/>
            <a:ext cx="5832648" cy="6464759"/>
          </a:xfrm>
          <a:prstGeom prst="rect">
            <a:avLst/>
          </a:prstGeom>
        </p:spPr>
      </p:pic>
    </p:spTree>
    <p:extLst>
      <p:ext uri="{BB962C8B-B14F-4D97-AF65-F5344CB8AC3E}">
        <p14:creationId xmlns:p14="http://schemas.microsoft.com/office/powerpoint/2010/main" val="13483694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316224" y="1124744"/>
            <a:ext cx="8352928" cy="504056"/>
          </a:xfrm>
          <a:solidFill>
            <a:schemeClr val="bg1"/>
          </a:solidFill>
        </p:spPr>
        <p:txBody>
          <a:bodyPr>
            <a:normAutofit/>
          </a:bodyPr>
          <a:lstStyle/>
          <a:p>
            <a:r>
              <a:rPr lang="en-GB" sz="2800" dirty="0" err="1" smtClean="0"/>
              <a:t>Pourquoi</a:t>
            </a:r>
            <a:r>
              <a:rPr lang="en-GB" sz="2800" dirty="0" smtClean="0"/>
              <a:t> on ne </a:t>
            </a:r>
            <a:r>
              <a:rPr lang="en-GB" sz="2800" dirty="0" err="1" smtClean="0"/>
              <a:t>traite</a:t>
            </a:r>
            <a:r>
              <a:rPr lang="en-GB" sz="2800" dirty="0" smtClean="0"/>
              <a:t> pas </a:t>
            </a:r>
            <a:r>
              <a:rPr lang="en-GB" sz="2800" dirty="0" err="1" smtClean="0"/>
              <a:t>assez</a:t>
            </a:r>
            <a:r>
              <a:rPr lang="en-GB" sz="2800" dirty="0" smtClean="0"/>
              <a:t> la </a:t>
            </a:r>
            <a:r>
              <a:rPr lang="en-GB" sz="2800" dirty="0" err="1" smtClean="0"/>
              <a:t>goutte</a:t>
            </a:r>
            <a:r>
              <a:rPr lang="en-GB" sz="2800" dirty="0" smtClean="0"/>
              <a:t>?</a:t>
            </a:r>
            <a:endParaRPr lang="en-GB" sz="2800" dirty="0"/>
          </a:p>
        </p:txBody>
      </p:sp>
      <p:sp>
        <p:nvSpPr>
          <p:cNvPr id="3" name="Espace réservé du numéro de diapositive 2"/>
          <p:cNvSpPr>
            <a:spLocks noGrp="1"/>
          </p:cNvSpPr>
          <p:nvPr>
            <p:ph type="sldNum" sz="quarter" idx="12"/>
          </p:nvPr>
        </p:nvSpPr>
        <p:spPr>
          <a:xfrm>
            <a:off x="6553200" y="6261100"/>
            <a:ext cx="2133600" cy="476250"/>
          </a:xfrm>
          <a:prstGeom prst="rect">
            <a:avLst/>
          </a:prstGeom>
        </p:spPr>
        <p:txBody>
          <a:bodyPr/>
          <a:lstStyle/>
          <a:p>
            <a:fld id="{862B307A-D201-1E4F-A77E-705819F781C1}" type="slidenum">
              <a:rPr lang="en-US" smtClean="0"/>
              <a:pPr/>
              <a:t>43</a:t>
            </a:fld>
            <a:endParaRPr lang="en-US"/>
          </a:p>
        </p:txBody>
      </p:sp>
      <p:pic>
        <p:nvPicPr>
          <p:cNvPr id="4" name="Image 3"/>
          <p:cNvPicPr>
            <a:picLocks noChangeAspect="1"/>
          </p:cNvPicPr>
          <p:nvPr/>
        </p:nvPicPr>
        <p:blipFill>
          <a:blip r:embed="rId3" cstate="print"/>
          <a:stretch>
            <a:fillRect/>
          </a:stretch>
        </p:blipFill>
        <p:spPr>
          <a:xfrm>
            <a:off x="755576" y="2132856"/>
            <a:ext cx="7745288" cy="1930364"/>
          </a:xfrm>
          <a:prstGeom prst="rect">
            <a:avLst/>
          </a:prstGeom>
        </p:spPr>
      </p:pic>
      <p:sp>
        <p:nvSpPr>
          <p:cNvPr id="7" name="ZoneTexte 6"/>
          <p:cNvSpPr txBox="1"/>
          <p:nvPr/>
        </p:nvSpPr>
        <p:spPr>
          <a:xfrm>
            <a:off x="395536" y="6021288"/>
            <a:ext cx="8011424" cy="461665"/>
          </a:xfrm>
          <a:prstGeom prst="rect">
            <a:avLst/>
          </a:prstGeom>
          <a:noFill/>
        </p:spPr>
        <p:txBody>
          <a:bodyPr wrap="square" rtlCol="0">
            <a:spAutoFit/>
          </a:bodyPr>
          <a:lstStyle/>
          <a:p>
            <a:r>
              <a:rPr lang="de-DE" sz="1200" dirty="0"/>
              <a:t>Ann Rheum Dis 2012;71:1765</a:t>
            </a:r>
            <a:r>
              <a:rPr lang="de-DE" sz="1200" b="1" dirty="0"/>
              <a:t>–</a:t>
            </a:r>
            <a:r>
              <a:rPr lang="de-DE" sz="1200" dirty="0"/>
              <a:t>1770. </a:t>
            </a:r>
            <a:r>
              <a:rPr lang="de-DE" sz="1200" dirty="0" smtClean="0"/>
              <a:t>doi:10.1136/annrheumdis-2012-201687 Rees F et al. </a:t>
            </a:r>
            <a:r>
              <a:rPr lang="en-GB" sz="1200" dirty="0"/>
              <a:t>Annals of the rheumatic diseases. 2013; 72:826-830</a:t>
            </a:r>
            <a:r>
              <a:rPr lang="en-GB" sz="800" dirty="0"/>
              <a:t>.</a:t>
            </a:r>
            <a:endParaRPr lang="fr-FR" sz="800" dirty="0"/>
          </a:p>
        </p:txBody>
      </p:sp>
    </p:spTree>
    <p:extLst>
      <p:ext uri="{BB962C8B-B14F-4D97-AF65-F5344CB8AC3E}">
        <p14:creationId xmlns:p14="http://schemas.microsoft.com/office/powerpoint/2010/main" val="13148222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0405" y="476672"/>
            <a:ext cx="8664853" cy="908808"/>
          </a:xfrm>
          <a:solidFill>
            <a:schemeClr val="bg1"/>
          </a:solidFill>
        </p:spPr>
        <p:txBody>
          <a:bodyPr>
            <a:normAutofit fontScale="90000"/>
          </a:bodyPr>
          <a:lstStyle/>
          <a:p>
            <a:r>
              <a:rPr lang="en-GB" dirty="0" err="1" smtClean="0"/>
              <a:t>Traitement</a:t>
            </a:r>
            <a:r>
              <a:rPr lang="en-GB" dirty="0" smtClean="0"/>
              <a:t> sub-optimal de la </a:t>
            </a:r>
            <a:r>
              <a:rPr lang="en-GB" dirty="0" err="1" smtClean="0"/>
              <a:t>goutte</a:t>
            </a:r>
            <a:endParaRPr lang="en-GB" dirty="0"/>
          </a:p>
        </p:txBody>
      </p:sp>
      <p:pic>
        <p:nvPicPr>
          <p:cNvPr id="5" name="Espace réservé du contenu 4"/>
          <p:cNvPicPr>
            <a:picLocks noGrp="1" noChangeAspect="1"/>
          </p:cNvPicPr>
          <p:nvPr>
            <p:ph idx="1"/>
          </p:nvPr>
        </p:nvPicPr>
        <p:blipFill rotWithShape="1">
          <a:blip r:embed="rId3" cstate="print"/>
          <a:stretch/>
        </p:blipFill>
        <p:spPr>
          <a:xfrm>
            <a:off x="4067944" y="2483454"/>
            <a:ext cx="4905375" cy="3219450"/>
          </a:xfrm>
        </p:spPr>
      </p:pic>
      <p:sp>
        <p:nvSpPr>
          <p:cNvPr id="4" name="Espace réservé du numéro de diapositive 3"/>
          <p:cNvSpPr>
            <a:spLocks noGrp="1"/>
          </p:cNvSpPr>
          <p:nvPr>
            <p:ph type="sldNum" sz="quarter" idx="12"/>
          </p:nvPr>
        </p:nvSpPr>
        <p:spPr>
          <a:xfrm>
            <a:off x="8382000" y="6324600"/>
            <a:ext cx="609600" cy="457200"/>
          </a:xfrm>
          <a:prstGeom prst="rect">
            <a:avLst/>
          </a:prstGeom>
        </p:spPr>
        <p:txBody>
          <a:bodyPr/>
          <a:lstStyle/>
          <a:p>
            <a:fld id="{9767BA07-1837-484B-89D9-A67FB2BF651F}" type="slidenum">
              <a:rPr lang="en-US" smtClean="0"/>
              <a:pPr/>
              <a:t>44</a:t>
            </a:fld>
            <a:endParaRPr lang="en-US"/>
          </a:p>
        </p:txBody>
      </p:sp>
      <p:sp>
        <p:nvSpPr>
          <p:cNvPr id="6" name="ZoneTexte 5"/>
          <p:cNvSpPr txBox="1"/>
          <p:nvPr/>
        </p:nvSpPr>
        <p:spPr>
          <a:xfrm>
            <a:off x="200635" y="1696542"/>
            <a:ext cx="4128349" cy="3508653"/>
          </a:xfrm>
          <a:prstGeom prst="rect">
            <a:avLst/>
          </a:prstGeom>
          <a:noFill/>
        </p:spPr>
        <p:txBody>
          <a:bodyPr wrap="square" rtlCol="0">
            <a:spAutoFit/>
          </a:bodyPr>
          <a:lstStyle/>
          <a:p>
            <a:pPr marL="285750" indent="-285750">
              <a:buFont typeface="Arial"/>
              <a:buChar char="•"/>
            </a:pPr>
            <a:r>
              <a:rPr lang="en-GB" dirty="0" err="1" smtClean="0"/>
              <a:t>Mauvaise</a:t>
            </a:r>
            <a:r>
              <a:rPr lang="en-GB" dirty="0" smtClean="0"/>
              <a:t> compliance </a:t>
            </a:r>
          </a:p>
          <a:p>
            <a:pPr marL="285750" indent="-285750" algn="just">
              <a:buFont typeface="Arial"/>
              <a:buChar char="•"/>
            </a:pPr>
            <a:endParaRPr lang="en-GB" dirty="0" smtClean="0"/>
          </a:p>
          <a:p>
            <a:pPr marL="285750" indent="-285750" algn="just">
              <a:buFont typeface="Arial"/>
              <a:buChar char="•"/>
            </a:pPr>
            <a:r>
              <a:rPr lang="en-GB" dirty="0" err="1" smtClean="0"/>
              <a:t>En</a:t>
            </a:r>
            <a:r>
              <a:rPr lang="en-GB" dirty="0" smtClean="0"/>
              <a:t> </a:t>
            </a:r>
            <a:r>
              <a:rPr lang="en-GB" dirty="0" err="1" smtClean="0"/>
              <a:t>dépit</a:t>
            </a:r>
            <a:r>
              <a:rPr lang="en-GB" dirty="0" smtClean="0"/>
              <a:t> de </a:t>
            </a:r>
            <a:r>
              <a:rPr lang="en-GB" dirty="0" err="1" smtClean="0"/>
              <a:t>l’augmentation</a:t>
            </a:r>
            <a:r>
              <a:rPr lang="en-GB" dirty="0" smtClean="0"/>
              <a:t> de </a:t>
            </a:r>
            <a:r>
              <a:rPr lang="en-GB" dirty="0" err="1" smtClean="0"/>
              <a:t>l’incidence</a:t>
            </a:r>
            <a:r>
              <a:rPr lang="en-GB" dirty="0" smtClean="0"/>
              <a:t> et de la </a:t>
            </a:r>
            <a:r>
              <a:rPr lang="en-GB" dirty="0" err="1" smtClean="0"/>
              <a:t>prévalence</a:t>
            </a:r>
            <a:r>
              <a:rPr lang="en-GB" dirty="0" smtClean="0"/>
              <a:t> le no de patients sous hypo-</a:t>
            </a:r>
            <a:r>
              <a:rPr lang="en-GB" dirty="0" err="1" smtClean="0"/>
              <a:t>uricémiants</a:t>
            </a:r>
            <a:r>
              <a:rPr lang="en-GB" dirty="0" smtClean="0"/>
              <a:t> </a:t>
            </a:r>
            <a:r>
              <a:rPr lang="en-GB" dirty="0" err="1" smtClean="0"/>
              <a:t>en</a:t>
            </a:r>
            <a:r>
              <a:rPr lang="en-GB" dirty="0" smtClean="0"/>
              <a:t> UK </a:t>
            </a:r>
            <a:r>
              <a:rPr lang="en-GB" dirty="0" err="1" smtClean="0"/>
              <a:t>n’a</a:t>
            </a:r>
            <a:r>
              <a:rPr lang="en-GB" dirty="0" smtClean="0"/>
              <a:t> pas </a:t>
            </a:r>
            <a:r>
              <a:rPr lang="en-GB" dirty="0" err="1" smtClean="0"/>
              <a:t>changé</a:t>
            </a:r>
            <a:r>
              <a:rPr lang="en-GB" dirty="0" smtClean="0"/>
              <a:t> entre 1997-2012</a:t>
            </a:r>
          </a:p>
          <a:p>
            <a:pPr marL="285750" indent="-285750" algn="just">
              <a:buFont typeface="Arial"/>
              <a:buChar char="•"/>
            </a:pPr>
            <a:endParaRPr lang="en-GB" dirty="0" smtClean="0"/>
          </a:p>
          <a:p>
            <a:pPr marL="285750" indent="-285750" algn="just">
              <a:buFont typeface="Arial"/>
              <a:buChar char="•"/>
            </a:pPr>
            <a:r>
              <a:rPr lang="en-GB" dirty="0" smtClean="0"/>
              <a:t>Les patients ne </a:t>
            </a:r>
            <a:r>
              <a:rPr lang="en-GB" dirty="0" err="1" smtClean="0"/>
              <a:t>sont</a:t>
            </a:r>
            <a:r>
              <a:rPr lang="en-GB" dirty="0" smtClean="0"/>
              <a:t> pas </a:t>
            </a:r>
            <a:r>
              <a:rPr lang="en-GB" dirty="0" err="1" smtClean="0"/>
              <a:t>dans</a:t>
            </a:r>
            <a:r>
              <a:rPr lang="en-GB" dirty="0" smtClean="0"/>
              <a:t> la </a:t>
            </a:r>
            <a:r>
              <a:rPr lang="en-GB" dirty="0" err="1" smtClean="0"/>
              <a:t>cible</a:t>
            </a:r>
            <a:r>
              <a:rPr lang="en-GB" dirty="0" smtClean="0"/>
              <a:t> </a:t>
            </a:r>
            <a:r>
              <a:rPr lang="en-GB" dirty="0" err="1" smtClean="0"/>
              <a:t>thérapeutique</a:t>
            </a:r>
            <a:r>
              <a:rPr lang="en-GB" dirty="0" smtClean="0"/>
              <a:t> </a:t>
            </a:r>
            <a:r>
              <a:rPr lang="en-GB" dirty="0" err="1" smtClean="0"/>
              <a:t>malgré</a:t>
            </a:r>
            <a:r>
              <a:rPr lang="en-GB" dirty="0" smtClean="0"/>
              <a:t> </a:t>
            </a:r>
            <a:r>
              <a:rPr lang="en-GB" dirty="0" err="1" smtClean="0"/>
              <a:t>l’hypouricémiant</a:t>
            </a:r>
            <a:endParaRPr lang="en-GB" dirty="0" smtClean="0"/>
          </a:p>
          <a:p>
            <a:pPr marL="285750" indent="-285750">
              <a:buFont typeface="Arial"/>
              <a:buChar char="•"/>
            </a:pPr>
            <a:endParaRPr lang="en-GB" sz="2400" dirty="0" smtClean="0"/>
          </a:p>
        </p:txBody>
      </p:sp>
      <p:sp>
        <p:nvSpPr>
          <p:cNvPr id="7" name="ZoneTexte 6"/>
          <p:cNvSpPr txBox="1"/>
          <p:nvPr/>
        </p:nvSpPr>
        <p:spPr>
          <a:xfrm>
            <a:off x="457200" y="5702904"/>
            <a:ext cx="8291264" cy="461665"/>
          </a:xfrm>
          <a:prstGeom prst="rect">
            <a:avLst/>
          </a:prstGeom>
          <a:noFill/>
        </p:spPr>
        <p:txBody>
          <a:bodyPr wrap="square" rtlCol="0">
            <a:spAutoFit/>
          </a:bodyPr>
          <a:lstStyle/>
          <a:p>
            <a:r>
              <a:rPr lang="en-GB" sz="1200" dirty="0" err="1" smtClean="0"/>
              <a:t>Kuo</a:t>
            </a:r>
            <a:r>
              <a:rPr lang="en-GB" sz="1200" dirty="0" smtClean="0"/>
              <a:t> C-F et al. </a:t>
            </a:r>
            <a:r>
              <a:rPr lang="de-DE" sz="1200" dirty="0"/>
              <a:t>Ann Rheum Dis. 2014 Jan 15. </a:t>
            </a:r>
            <a:r>
              <a:rPr lang="de-DE" sz="1200" dirty="0" err="1"/>
              <a:t>doi</a:t>
            </a:r>
            <a:r>
              <a:rPr lang="de-DE" sz="1200" dirty="0"/>
              <a:t>: </a:t>
            </a:r>
            <a:r>
              <a:rPr lang="de-DE" sz="1200" dirty="0" smtClean="0"/>
              <a:t>10.1136/annrheumdis-2013-204463 </a:t>
            </a:r>
            <a:r>
              <a:rPr lang="en-GB" sz="1200" dirty="0" err="1" smtClean="0"/>
              <a:t>Scheepers</a:t>
            </a:r>
            <a:r>
              <a:rPr lang="en-GB" sz="1200" dirty="0" smtClean="0"/>
              <a:t> L et al. EULAR 2016 OP0017</a:t>
            </a:r>
            <a:endParaRPr lang="en-GB" sz="1200" dirty="0"/>
          </a:p>
        </p:txBody>
      </p:sp>
      <p:sp>
        <p:nvSpPr>
          <p:cNvPr id="3" name="ZoneTexte 2"/>
          <p:cNvSpPr txBox="1"/>
          <p:nvPr/>
        </p:nvSpPr>
        <p:spPr>
          <a:xfrm>
            <a:off x="5992412" y="3933056"/>
            <a:ext cx="2492990" cy="369332"/>
          </a:xfrm>
          <a:prstGeom prst="rect">
            <a:avLst/>
          </a:prstGeom>
          <a:noFill/>
        </p:spPr>
        <p:txBody>
          <a:bodyPr wrap="none" rtlCol="0">
            <a:spAutoFit/>
          </a:bodyPr>
          <a:lstStyle/>
          <a:p>
            <a:r>
              <a:rPr lang="en-GB" dirty="0" smtClean="0"/>
              <a:t>Patients receiving ULT</a:t>
            </a:r>
            <a:endParaRPr lang="en-GB" dirty="0"/>
          </a:p>
        </p:txBody>
      </p:sp>
    </p:spTree>
    <p:extLst>
      <p:ext uri="{BB962C8B-B14F-4D97-AF65-F5344CB8AC3E}">
        <p14:creationId xmlns:p14="http://schemas.microsoft.com/office/powerpoint/2010/main" val="27198639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rvalcov\Desktop\Traitement.jpg"/>
          <p:cNvPicPr>
            <a:picLocks noChangeAspect="1" noChangeArrowheads="1"/>
          </p:cNvPicPr>
          <p:nvPr/>
        </p:nvPicPr>
        <p:blipFill>
          <a:blip r:embed="rId3" cstate="print"/>
          <a:srcRect l="11024" t="18898" r="26181" b="12248"/>
          <a:stretch>
            <a:fillRect/>
          </a:stretch>
        </p:blipFill>
        <p:spPr bwMode="auto">
          <a:xfrm>
            <a:off x="827584" y="1196752"/>
            <a:ext cx="7573416" cy="4392488"/>
          </a:xfrm>
          <a:prstGeom prst="rect">
            <a:avLst/>
          </a:prstGeom>
          <a:noFill/>
        </p:spPr>
      </p:pic>
      <p:sp>
        <p:nvSpPr>
          <p:cNvPr id="2" name="Rectangle à coins arrondis 1"/>
          <p:cNvSpPr/>
          <p:nvPr/>
        </p:nvSpPr>
        <p:spPr>
          <a:xfrm>
            <a:off x="5508104" y="4509120"/>
            <a:ext cx="1080120" cy="72008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err="1" smtClean="0">
                <a:solidFill>
                  <a:schemeClr val="tx1"/>
                </a:solidFill>
              </a:rPr>
              <a:t>Zurampic</a:t>
            </a:r>
            <a:endParaRPr lang="fr-CH" sz="1400" dirty="0" smtClean="0">
              <a:solidFill>
                <a:schemeClr val="tx1"/>
              </a:solidFill>
            </a:endParaRPr>
          </a:p>
          <a:p>
            <a:pPr algn="ctr"/>
            <a:r>
              <a:rPr lang="fr-CH" sz="1400" dirty="0" err="1">
                <a:solidFill>
                  <a:schemeClr val="tx1"/>
                </a:solidFill>
              </a:rPr>
              <a:t>L</a:t>
            </a:r>
            <a:r>
              <a:rPr lang="fr-CH" sz="1400" dirty="0" err="1" smtClean="0">
                <a:solidFill>
                  <a:schemeClr val="tx1"/>
                </a:solidFill>
              </a:rPr>
              <a:t>ésinurad</a:t>
            </a:r>
            <a:endParaRPr lang="fr-CH" sz="1400" dirty="0">
              <a:solidFill>
                <a:schemeClr val="tx1"/>
              </a:solidFill>
            </a:endParaRPr>
          </a:p>
        </p:txBody>
      </p:sp>
      <p:cxnSp>
        <p:nvCxnSpPr>
          <p:cNvPr id="4" name="Connecteur droit avec flèche 3"/>
          <p:cNvCxnSpPr/>
          <p:nvPr/>
        </p:nvCxnSpPr>
        <p:spPr>
          <a:xfrm>
            <a:off x="5868144" y="3392996"/>
            <a:ext cx="0" cy="11161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771800" y="3717032"/>
            <a:ext cx="288032" cy="234026"/>
          </a:xfrm>
          <a:prstGeom prst="rect">
            <a:avLst/>
          </a:prstGeom>
          <a:solidFill>
            <a:srgbClr val="C9CFFD"/>
          </a:solidFill>
          <a:ln>
            <a:solidFill>
              <a:srgbClr val="EED6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764704"/>
            <a:ext cx="8263305" cy="1008112"/>
          </a:xfrm>
          <a:solidFill>
            <a:schemeClr val="bg1"/>
          </a:solidFill>
        </p:spPr>
        <p:txBody>
          <a:bodyPr/>
          <a:lstStyle/>
          <a:p>
            <a:r>
              <a:rPr lang="fr-CH" dirty="0" smtClean="0"/>
              <a:t>Traitement goutte aigue</a:t>
            </a:r>
            <a:endParaRPr lang="fr-CH" dirty="0"/>
          </a:p>
        </p:txBody>
      </p:sp>
      <p:sp>
        <p:nvSpPr>
          <p:cNvPr id="3" name="Espace réservé du contenu 2"/>
          <p:cNvSpPr>
            <a:spLocks noGrp="1"/>
          </p:cNvSpPr>
          <p:nvPr>
            <p:ph idx="1"/>
          </p:nvPr>
        </p:nvSpPr>
        <p:spPr>
          <a:xfrm>
            <a:off x="457200" y="2852936"/>
            <a:ext cx="8229600" cy="3318672"/>
          </a:xfrm>
        </p:spPr>
        <p:txBody>
          <a:bodyPr/>
          <a:lstStyle/>
          <a:p>
            <a:endParaRPr lang="fr-FR" dirty="0" smtClean="0"/>
          </a:p>
          <a:p>
            <a:r>
              <a:rPr lang="fr-FR" dirty="0" smtClean="0"/>
              <a:t>AINS</a:t>
            </a:r>
          </a:p>
          <a:p>
            <a:r>
              <a:rPr lang="fr-FR" dirty="0" smtClean="0"/>
              <a:t>Colchicine </a:t>
            </a:r>
          </a:p>
          <a:p>
            <a:r>
              <a:rPr lang="fr-FR" dirty="0" smtClean="0"/>
              <a:t>Les corticostéroïdes</a:t>
            </a:r>
          </a:p>
          <a:p>
            <a:r>
              <a:rPr lang="fr-FR" dirty="0" smtClean="0"/>
              <a:t>Traitements biologiques inhibant l’IL-1</a:t>
            </a:r>
            <a:endParaRPr lang="fr-CH"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Rectangle 2"/>
          <p:cNvSpPr>
            <a:spLocks noGrp="1" noRot="1" noChangeArrowheads="1"/>
          </p:cNvSpPr>
          <p:nvPr>
            <p:ph type="title"/>
          </p:nvPr>
        </p:nvSpPr>
        <p:spPr>
          <a:xfrm>
            <a:off x="755576" y="1052736"/>
            <a:ext cx="8229600" cy="576064"/>
          </a:xfrm>
          <a:solidFill>
            <a:schemeClr val="bg1"/>
          </a:solidFill>
        </p:spPr>
        <p:txBody>
          <a:bodyPr rtlCol="0">
            <a:normAutofit fontScale="90000"/>
          </a:bodyPr>
          <a:lstStyle/>
          <a:p>
            <a:pPr fontAlgn="auto">
              <a:spcAft>
                <a:spcPts val="0"/>
              </a:spcAft>
              <a:defRPr/>
            </a:pPr>
            <a:r>
              <a:rPr lang="fr-FR" sz="4000" dirty="0" smtClean="0">
                <a:latin typeface="Arial Unicode MS" pitchFamily="34" charset="-128"/>
                <a:ea typeface="Arial Unicode MS" pitchFamily="34" charset="-128"/>
                <a:cs typeface="Arial Unicode MS" pitchFamily="34" charset="-128"/>
              </a:rPr>
              <a:t> AINS</a:t>
            </a:r>
          </a:p>
        </p:txBody>
      </p:sp>
      <p:sp>
        <p:nvSpPr>
          <p:cNvPr id="46083" name="Rectangle 3"/>
          <p:cNvSpPr>
            <a:spLocks noGrp="1" noRot="1" noChangeArrowheads="1"/>
          </p:cNvSpPr>
          <p:nvPr>
            <p:ph idx="1"/>
          </p:nvPr>
        </p:nvSpPr>
        <p:spPr>
          <a:xfrm>
            <a:off x="533400" y="1556792"/>
            <a:ext cx="8382000" cy="4767808"/>
          </a:xfrm>
        </p:spPr>
        <p:txBody>
          <a:bodyPr>
            <a:normAutofit lnSpcReduction="10000"/>
          </a:bodyPr>
          <a:lstStyle/>
          <a:p>
            <a:r>
              <a:rPr lang="fr-FR" sz="2800" dirty="0" smtClean="0">
                <a:ea typeface="Arial Unicode MS" pitchFamily="34" charset="-128"/>
              </a:rPr>
              <a:t>1er choix </a:t>
            </a:r>
          </a:p>
          <a:p>
            <a:pPr lvl="1"/>
            <a:r>
              <a:rPr lang="fr-FR" sz="2400" dirty="0" smtClean="0">
                <a:ea typeface="Arial Unicode MS" pitchFamily="34" charset="-128"/>
              </a:rPr>
              <a:t>Plus rapide et plus efficace que la </a:t>
            </a:r>
            <a:r>
              <a:rPr lang="fr-FR" sz="2400" dirty="0" smtClean="0">
                <a:ea typeface="Arial Unicode MS" pitchFamily="34" charset="-128"/>
              </a:rPr>
              <a:t>colchicine</a:t>
            </a:r>
          </a:p>
          <a:p>
            <a:pPr lvl="1"/>
            <a:r>
              <a:rPr lang="fr-FR" dirty="0"/>
              <a:t>Efficacité dès 2 h après le début du traitement</a:t>
            </a:r>
            <a:endParaRPr lang="fr-CH" dirty="0"/>
          </a:p>
          <a:p>
            <a:pPr lvl="1"/>
            <a:r>
              <a:rPr lang="fr-FR" sz="2400" dirty="0" smtClean="0">
                <a:ea typeface="Arial Unicode MS" pitchFamily="34" charset="-128"/>
              </a:rPr>
              <a:t>Dose </a:t>
            </a:r>
            <a:r>
              <a:rPr lang="fr-FR" sz="2400" dirty="0" smtClean="0">
                <a:ea typeface="Arial Unicode MS" pitchFamily="34" charset="-128"/>
              </a:rPr>
              <a:t>adéquate, c’est-à-dire dosage maximum dès les premiers signes:</a:t>
            </a:r>
          </a:p>
          <a:p>
            <a:pPr lvl="2"/>
            <a:r>
              <a:rPr lang="fr-FR" sz="2000" dirty="0" err="1" smtClean="0">
                <a:ea typeface="Arial Unicode MS" pitchFamily="34" charset="-128"/>
              </a:rPr>
              <a:t>indométhacine</a:t>
            </a:r>
            <a:r>
              <a:rPr lang="fr-FR" sz="2000" dirty="0" smtClean="0">
                <a:ea typeface="Arial Unicode MS" pitchFamily="34" charset="-128"/>
              </a:rPr>
              <a:t> 3 à 4 x 50mg /j, </a:t>
            </a:r>
          </a:p>
          <a:p>
            <a:pPr lvl="2"/>
            <a:r>
              <a:rPr lang="fr-FR" sz="2000" dirty="0" err="1" smtClean="0">
                <a:ea typeface="Arial Unicode MS" pitchFamily="34" charset="-128"/>
              </a:rPr>
              <a:t>diclofénac</a:t>
            </a:r>
            <a:r>
              <a:rPr lang="fr-FR" sz="2000" dirty="0" smtClean="0">
                <a:ea typeface="Arial Unicode MS" pitchFamily="34" charset="-128"/>
              </a:rPr>
              <a:t> 3 x 50mg/j</a:t>
            </a:r>
          </a:p>
          <a:p>
            <a:pPr lvl="2"/>
            <a:r>
              <a:rPr lang="fr-FR" sz="2000" dirty="0" err="1" smtClean="0">
                <a:ea typeface="Arial Unicode MS" pitchFamily="34" charset="-128"/>
              </a:rPr>
              <a:t>ibuprofen</a:t>
            </a:r>
            <a:r>
              <a:rPr lang="fr-FR" sz="2000" dirty="0" smtClean="0">
                <a:ea typeface="Arial Unicode MS" pitchFamily="34" charset="-128"/>
              </a:rPr>
              <a:t> 3 x 600 ou 800mg/j</a:t>
            </a:r>
          </a:p>
          <a:p>
            <a:pPr lvl="1"/>
            <a:r>
              <a:rPr lang="fr-FR" sz="2400" dirty="0" smtClean="0">
                <a:ea typeface="Arial Unicode MS" pitchFamily="34" charset="-128"/>
              </a:rPr>
              <a:t>Diminuer progressivement sur 7 </a:t>
            </a:r>
            <a:r>
              <a:rPr lang="fr-FR" sz="2400" dirty="0">
                <a:ea typeface="Arial Unicode MS" pitchFamily="34" charset="-128"/>
              </a:rPr>
              <a:t>-</a:t>
            </a:r>
            <a:r>
              <a:rPr lang="fr-FR" sz="2400" dirty="0" smtClean="0">
                <a:ea typeface="Arial Unicode MS" pitchFamily="34" charset="-128"/>
              </a:rPr>
              <a:t>10 jours</a:t>
            </a:r>
          </a:p>
          <a:p>
            <a:pPr lvl="1"/>
            <a:r>
              <a:rPr lang="fr-FR" sz="2400" dirty="0" smtClean="0">
                <a:ea typeface="Arial Unicode MS" pitchFamily="34" charset="-128"/>
              </a:rPr>
              <a:t>Continuer au moins 48 heures après disparition de toute douleur et signes inflammatoires</a:t>
            </a:r>
          </a:p>
          <a:p>
            <a:pPr lvl="1"/>
            <a:r>
              <a:rPr lang="fr-FR" sz="2400" dirty="0" smtClean="0">
                <a:ea typeface="Arial Unicode MS" pitchFamily="34" charset="-128"/>
              </a:rPr>
              <a:t>Effets secondaires!</a:t>
            </a:r>
          </a:p>
          <a:p>
            <a:pPr lvl="1"/>
            <a:endParaRPr lang="fr-FR" sz="2400" dirty="0" smtClean="0">
              <a:latin typeface="Comic Sans MS" pitchFamily="66" charset="0"/>
            </a:endParaRPr>
          </a:p>
          <a:p>
            <a:pPr>
              <a:buFont typeface="Wingdings" pitchFamily="2" charset="2"/>
              <a:buNone/>
            </a:pPr>
            <a:endParaRPr lang="fr-FR" sz="2800" dirty="0" smtClean="0">
              <a:latin typeface="Comic Sans MS" pitchFamily="66"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0952" y="476672"/>
            <a:ext cx="8229600" cy="668600"/>
          </a:xfrm>
          <a:solidFill>
            <a:schemeClr val="bg1"/>
          </a:solidFill>
        </p:spPr>
        <p:txBody>
          <a:bodyPr>
            <a:normAutofit fontScale="90000"/>
          </a:bodyPr>
          <a:lstStyle/>
          <a:p>
            <a:r>
              <a:rPr lang="fr-CH" dirty="0" smtClean="0"/>
              <a:t>Colchicine</a:t>
            </a:r>
            <a:endParaRPr lang="fr-CH" dirty="0"/>
          </a:p>
        </p:txBody>
      </p:sp>
      <p:sp>
        <p:nvSpPr>
          <p:cNvPr id="3" name="Espace réservé du contenu 2"/>
          <p:cNvSpPr>
            <a:spLocks noGrp="1"/>
          </p:cNvSpPr>
          <p:nvPr>
            <p:ph idx="1"/>
          </p:nvPr>
        </p:nvSpPr>
        <p:spPr>
          <a:xfrm>
            <a:off x="107504" y="1340768"/>
            <a:ext cx="9036496" cy="5400600"/>
          </a:xfrm>
        </p:spPr>
        <p:txBody>
          <a:bodyPr>
            <a:normAutofit fontScale="92500" lnSpcReduction="10000"/>
          </a:bodyPr>
          <a:lstStyle/>
          <a:p>
            <a:r>
              <a:rPr lang="fr-FR" sz="2400" dirty="0">
                <a:ea typeface="Arial Unicode MS" pitchFamily="34" charset="-128"/>
              </a:rPr>
              <a:t>Action anti-inflammatoire</a:t>
            </a:r>
            <a:endParaRPr lang="fr-FR" sz="2400" b="1" dirty="0">
              <a:ea typeface="Arial Unicode MS" pitchFamily="34" charset="-128"/>
            </a:endParaRPr>
          </a:p>
          <a:p>
            <a:r>
              <a:rPr lang="fr-FR" sz="2400" dirty="0" smtClean="0"/>
              <a:t>L’étude </a:t>
            </a:r>
            <a:r>
              <a:rPr lang="fr-FR" sz="2400" dirty="0" smtClean="0"/>
              <a:t>AGREE </a:t>
            </a:r>
            <a:r>
              <a:rPr lang="fr-FR" sz="2400" dirty="0" smtClean="0"/>
              <a:t>-colchicine </a:t>
            </a:r>
            <a:r>
              <a:rPr lang="fr-FR" sz="2400" dirty="0" smtClean="0"/>
              <a:t>« fortement dosée » (1</a:t>
            </a:r>
            <a:r>
              <a:rPr lang="fr-FR" sz="2400" baseline="30000" dirty="0" smtClean="0"/>
              <a:t>ère</a:t>
            </a:r>
            <a:r>
              <a:rPr lang="fr-FR" sz="2400" dirty="0" smtClean="0"/>
              <a:t> dose de 1.2 mg de colchicine puis 0.6 mg toutes les 2h jusqu’à l'apparition d’effets secondaires ou la disparition des douleurs) versus la colchicine « faiblement dosée » (1</a:t>
            </a:r>
            <a:r>
              <a:rPr lang="fr-FR" sz="2400" baseline="30000" dirty="0" smtClean="0"/>
              <a:t>ère</a:t>
            </a:r>
            <a:r>
              <a:rPr lang="fr-FR" sz="2400" dirty="0" smtClean="0"/>
              <a:t> dose de 1.2 mg avec une 2</a:t>
            </a:r>
            <a:r>
              <a:rPr lang="fr-FR" sz="2400" baseline="30000" dirty="0" smtClean="0"/>
              <a:t>ème</a:t>
            </a:r>
            <a:r>
              <a:rPr lang="fr-FR" sz="2400" dirty="0" smtClean="0"/>
              <a:t> dose de 0.6 mg après 1h), versus placebo</a:t>
            </a:r>
          </a:p>
          <a:p>
            <a:r>
              <a:rPr lang="fr-CH" sz="2400" dirty="0" smtClean="0"/>
              <a:t>Pas de différence significative concernant l’efficacité avec les deux posologies de colchicine.</a:t>
            </a:r>
          </a:p>
          <a:p>
            <a:r>
              <a:rPr lang="fr-CH" sz="2400" dirty="0"/>
              <a:t>A</a:t>
            </a:r>
            <a:r>
              <a:rPr lang="fr-CH" sz="2400" dirty="0" smtClean="0"/>
              <a:t>ugmentation importante des effets secondaires dans le groupe utilisant la colchicine « fortement dosée », avec 77% de diarrhées et 17% de vomissements</a:t>
            </a:r>
          </a:p>
          <a:p>
            <a:r>
              <a:rPr lang="fr-FR" sz="2400" b="1" dirty="0" smtClean="0">
                <a:ea typeface="Arial Unicode MS" pitchFamily="34" charset="-128"/>
              </a:rPr>
              <a:t>Suisse</a:t>
            </a:r>
            <a:r>
              <a:rPr lang="fr-FR" sz="2400" dirty="0" smtClean="0">
                <a:ea typeface="Arial Unicode MS" pitchFamily="34" charset="-128"/>
              </a:rPr>
              <a:t>: 1 mg per os initialement, puis 1 mg toutes les 4 heures. Dose maximal de 4mg le premier jour, puis 2 mg/j pendant 3 jours au maximum.</a:t>
            </a:r>
          </a:p>
          <a:p>
            <a:pPr lvl="1" algn="just">
              <a:lnSpc>
                <a:spcPct val="90000"/>
              </a:lnSpc>
            </a:pPr>
            <a:endParaRPr lang="en-US" sz="800" dirty="0" smtClean="0"/>
          </a:p>
          <a:p>
            <a:endParaRPr lang="en-US" sz="800" dirty="0" smtClean="0"/>
          </a:p>
          <a:p>
            <a:endParaRPr lang="en-US" sz="800" dirty="0"/>
          </a:p>
          <a:p>
            <a:r>
              <a:rPr lang="en-US" sz="800" dirty="0" err="1" smtClean="0"/>
              <a:t>Terkeltaub</a:t>
            </a:r>
            <a:r>
              <a:rPr lang="en-US" sz="800" dirty="0" smtClean="0"/>
              <a:t> R, </a:t>
            </a:r>
            <a:r>
              <a:rPr lang="en-US" sz="800" dirty="0" err="1" smtClean="0"/>
              <a:t>Furst</a:t>
            </a:r>
            <a:r>
              <a:rPr lang="en-US" sz="800" dirty="0" smtClean="0"/>
              <a:t> DE, Bennett K, </a:t>
            </a:r>
            <a:r>
              <a:rPr lang="en-US" sz="800" i="1" dirty="0" smtClean="0"/>
              <a:t>et al.</a:t>
            </a:r>
            <a:r>
              <a:rPr lang="en-US" sz="800" dirty="0" smtClean="0"/>
              <a:t> High versus low dosing of oral </a:t>
            </a:r>
            <a:r>
              <a:rPr lang="en-US" sz="800" dirty="0" err="1" smtClean="0"/>
              <a:t>colchicine</a:t>
            </a:r>
            <a:r>
              <a:rPr lang="en-US" sz="800" dirty="0" smtClean="0"/>
              <a:t> for early acute gout flare: Twenty-four-hour outcome of the first multicenter, randomized, double-blind, placebo-controlled, parallel-group, dose-comparison </a:t>
            </a:r>
            <a:r>
              <a:rPr lang="en-US" sz="800" dirty="0" err="1" smtClean="0"/>
              <a:t>colchicine</a:t>
            </a:r>
            <a:r>
              <a:rPr lang="en-US" sz="800" dirty="0" smtClean="0"/>
              <a:t> study. </a:t>
            </a:r>
            <a:r>
              <a:rPr lang="de-CH" sz="800" i="1" dirty="0" smtClean="0"/>
              <a:t>Arthritis </a:t>
            </a:r>
            <a:r>
              <a:rPr lang="de-CH" sz="800" i="1" dirty="0" err="1" smtClean="0"/>
              <a:t>Rheum</a:t>
            </a:r>
            <a:r>
              <a:rPr lang="de-CH" sz="800" dirty="0" smtClean="0"/>
              <a:t> 2010;</a:t>
            </a:r>
            <a:r>
              <a:rPr lang="de-CH" sz="800" b="1" dirty="0" smtClean="0"/>
              <a:t>62</a:t>
            </a:r>
            <a:r>
              <a:rPr lang="de-CH" sz="800" dirty="0" smtClean="0"/>
              <a:t>:1060–8. doi:10.1002/art.27327</a:t>
            </a:r>
            <a:endParaRPr lang="fr-CH" sz="8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692696"/>
            <a:ext cx="8229600" cy="884624"/>
          </a:xfrm>
          <a:solidFill>
            <a:schemeClr val="bg1"/>
          </a:solidFill>
        </p:spPr>
        <p:txBody>
          <a:bodyPr/>
          <a:lstStyle/>
          <a:p>
            <a:r>
              <a:rPr lang="fr-CH" dirty="0" smtClean="0"/>
              <a:t>Colchicine</a:t>
            </a:r>
            <a:endParaRPr lang="fr-CH" dirty="0"/>
          </a:p>
        </p:txBody>
      </p:sp>
      <p:sp>
        <p:nvSpPr>
          <p:cNvPr id="3" name="Espace réservé du contenu 2"/>
          <p:cNvSpPr>
            <a:spLocks noGrp="1"/>
          </p:cNvSpPr>
          <p:nvPr>
            <p:ph idx="1"/>
          </p:nvPr>
        </p:nvSpPr>
        <p:spPr>
          <a:xfrm>
            <a:off x="457200" y="1844824"/>
            <a:ext cx="8219256" cy="4392488"/>
          </a:xfrm>
        </p:spPr>
        <p:txBody>
          <a:bodyPr>
            <a:normAutofit lnSpcReduction="10000"/>
          </a:bodyPr>
          <a:lstStyle/>
          <a:p>
            <a:r>
              <a:rPr lang="fr-CH" sz="2200" dirty="0" smtClean="0"/>
              <a:t>La colchicine est métabolisée par le cytochrome P450 3A4/5 (CYP3A4) et excrétée par la voie  P- glycoprotéine</a:t>
            </a:r>
          </a:p>
          <a:p>
            <a:r>
              <a:rPr lang="fr-CH" sz="2200" dirty="0" smtClean="0"/>
              <a:t>Si insuffisance rénale ou hépatique CI avec des puissants inhibiteurs du CYP3A4 (les imidazoles, la </a:t>
            </a:r>
            <a:r>
              <a:rPr lang="fr-CH" sz="2200" dirty="0" err="1" smtClean="0"/>
              <a:t>clarithromycine</a:t>
            </a:r>
            <a:r>
              <a:rPr lang="fr-CH" sz="2200" dirty="0" smtClean="0"/>
              <a:t>, les antiviraux « inhibiteurs de protéases </a:t>
            </a:r>
            <a:r>
              <a:rPr lang="fr-CH" sz="2200" dirty="0"/>
              <a:t>», le </a:t>
            </a:r>
            <a:r>
              <a:rPr lang="fr-CH" sz="2200" dirty="0" err="1" smtClean="0"/>
              <a:t>kétoconazole</a:t>
            </a:r>
            <a:r>
              <a:rPr lang="fr-CH" sz="2200" dirty="0" smtClean="0"/>
              <a:t>) et les inhibiteurs de P-gp ( ciclosporine)</a:t>
            </a:r>
          </a:p>
          <a:p>
            <a:r>
              <a:rPr lang="fr-CH" sz="2200" dirty="0" smtClean="0"/>
              <a:t>Troubles GI</a:t>
            </a:r>
          </a:p>
          <a:p>
            <a:r>
              <a:rPr lang="fr-CH" sz="2200" dirty="0" err="1" smtClean="0"/>
              <a:t>Myelosupression</a:t>
            </a:r>
            <a:endParaRPr lang="fr-CH" sz="2200" dirty="0" smtClean="0"/>
          </a:p>
          <a:p>
            <a:r>
              <a:rPr lang="fr-CH" sz="2200" dirty="0" err="1" smtClean="0"/>
              <a:t>Neuromyopathie</a:t>
            </a:r>
            <a:endParaRPr lang="fr-CH" sz="2200" dirty="0" smtClean="0"/>
          </a:p>
          <a:p>
            <a:r>
              <a:rPr lang="fr-CH" sz="2200" dirty="0" smtClean="0"/>
              <a:t>CAVE </a:t>
            </a:r>
            <a:r>
              <a:rPr lang="fr-FR" sz="2200" dirty="0" smtClean="0"/>
              <a:t> pas d’antidote et pas </a:t>
            </a:r>
            <a:r>
              <a:rPr lang="fr-FR" sz="2200" dirty="0" err="1" smtClean="0"/>
              <a:t>dialysable</a:t>
            </a:r>
            <a:endParaRPr lang="fr-FR" sz="2200" dirty="0" smtClean="0"/>
          </a:p>
          <a:p>
            <a:r>
              <a:rPr lang="fr-FR" sz="2400" dirty="0">
                <a:ea typeface="Arial Unicode MS" pitchFamily="34" charset="-128"/>
              </a:rPr>
              <a:t>Remarque: depuis quelque mois de nouveau enregistrée en Suisse</a:t>
            </a:r>
          </a:p>
          <a:p>
            <a:endParaRPr lang="fr-CH" sz="2200" dirty="0" smtClean="0"/>
          </a:p>
          <a:p>
            <a:endParaRPr lang="fr-CH" sz="2400" dirty="0" smtClean="0"/>
          </a:p>
          <a:p>
            <a:endParaRPr lang="fr-CH"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Rot="1" noChangeArrowheads="1"/>
          </p:cNvSpPr>
          <p:nvPr>
            <p:ph type="title"/>
          </p:nvPr>
        </p:nvSpPr>
        <p:spPr>
          <a:xfrm>
            <a:off x="457200" y="476672"/>
            <a:ext cx="8229600" cy="648072"/>
          </a:xfrm>
          <a:solidFill>
            <a:schemeClr val="bg1"/>
          </a:solidFill>
        </p:spPr>
        <p:txBody>
          <a:bodyPr rtlCol="0">
            <a:normAutofit fontScale="90000"/>
          </a:bodyPr>
          <a:lstStyle/>
          <a:p>
            <a:pPr fontAlgn="auto">
              <a:spcAft>
                <a:spcPts val="0"/>
              </a:spcAft>
              <a:defRPr/>
            </a:pPr>
            <a:r>
              <a:rPr lang="fr-FR" sz="4000" dirty="0" smtClean="0">
                <a:ea typeface="Arial Unicode MS" pitchFamily="34" charset="-128"/>
              </a:rPr>
              <a:t>Epidémiologie</a:t>
            </a:r>
          </a:p>
        </p:txBody>
      </p:sp>
      <p:sp>
        <p:nvSpPr>
          <p:cNvPr id="7171" name="Rectangle 3"/>
          <p:cNvSpPr>
            <a:spLocks noGrp="1" noRot="1" noChangeArrowheads="1"/>
          </p:cNvSpPr>
          <p:nvPr>
            <p:ph idx="1"/>
          </p:nvPr>
        </p:nvSpPr>
        <p:spPr>
          <a:xfrm>
            <a:off x="457200" y="1412776"/>
            <a:ext cx="8229600" cy="5184576"/>
          </a:xfrm>
        </p:spPr>
        <p:txBody>
          <a:bodyPr>
            <a:normAutofit lnSpcReduction="10000"/>
          </a:bodyPr>
          <a:lstStyle/>
          <a:p>
            <a:r>
              <a:rPr lang="fr-CH" sz="1800" dirty="0" smtClean="0">
                <a:ea typeface="Arial Unicode MS" pitchFamily="34" charset="-128"/>
              </a:rPr>
              <a:t>Facteurs qui augmentent la prévalence</a:t>
            </a:r>
          </a:p>
          <a:p>
            <a:pPr lvl="2"/>
            <a:r>
              <a:rPr lang="fr-CH" sz="1800" dirty="0" smtClean="0">
                <a:ea typeface="Arial Unicode MS" pitchFamily="34" charset="-128"/>
              </a:rPr>
              <a:t>Modifications diététiques et du mode de vie </a:t>
            </a:r>
          </a:p>
          <a:p>
            <a:pPr lvl="3"/>
            <a:r>
              <a:rPr lang="fr-CH" sz="1800" dirty="0" smtClean="0">
                <a:ea typeface="Arial Unicode MS" pitchFamily="34" charset="-128"/>
              </a:rPr>
              <a:t>Augmentation de la cons.des alim. riches en purines</a:t>
            </a:r>
          </a:p>
          <a:p>
            <a:pPr lvl="3"/>
            <a:r>
              <a:rPr lang="fr-CH" sz="1800" dirty="0" smtClean="0">
                <a:ea typeface="Arial Unicode MS" pitchFamily="34" charset="-128"/>
              </a:rPr>
              <a:t>Sodas avec fructose</a:t>
            </a:r>
          </a:p>
          <a:p>
            <a:pPr lvl="3"/>
            <a:r>
              <a:rPr lang="fr-CH" sz="1800" dirty="0" smtClean="0">
                <a:ea typeface="Arial Unicode MS" pitchFamily="34" charset="-128"/>
              </a:rPr>
              <a:t>Consommation d’alcool</a:t>
            </a:r>
          </a:p>
          <a:p>
            <a:pPr lvl="4">
              <a:spcBef>
                <a:spcPct val="50000"/>
              </a:spcBef>
              <a:buClr>
                <a:schemeClr val="tx2"/>
              </a:buClr>
              <a:buSzPct val="70000"/>
              <a:buFont typeface="Wingdings" pitchFamily="2" charset="2"/>
              <a:buChar char="n"/>
              <a:defRPr/>
            </a:pPr>
            <a:r>
              <a:rPr lang="fr-FR" sz="1800" dirty="0" smtClean="0">
                <a:ea typeface="Arial Unicode MS" pitchFamily="34" charset="-128"/>
              </a:rPr>
              <a:t>Bière: risque fort</a:t>
            </a:r>
          </a:p>
          <a:p>
            <a:pPr lvl="4">
              <a:spcBef>
                <a:spcPct val="50000"/>
              </a:spcBef>
              <a:buClr>
                <a:schemeClr val="tx2"/>
              </a:buClr>
              <a:buSzPct val="70000"/>
              <a:buFont typeface="Wingdings" pitchFamily="2" charset="2"/>
              <a:buChar char="n"/>
              <a:defRPr/>
            </a:pPr>
            <a:r>
              <a:rPr lang="fr-FR" sz="1800" dirty="0" smtClean="0">
                <a:ea typeface="Arial Unicode MS" pitchFamily="34" charset="-128"/>
              </a:rPr>
              <a:t>Liquoreux: risque modéré</a:t>
            </a:r>
          </a:p>
          <a:p>
            <a:pPr lvl="4">
              <a:spcBef>
                <a:spcPct val="50000"/>
              </a:spcBef>
              <a:buClr>
                <a:schemeClr val="tx2"/>
              </a:buClr>
              <a:buSzPct val="70000"/>
              <a:buFont typeface="Wingdings" pitchFamily="2" charset="2"/>
              <a:buChar char="n"/>
              <a:defRPr/>
            </a:pPr>
            <a:r>
              <a:rPr lang="fr-FR" sz="1800" dirty="0" smtClean="0">
                <a:ea typeface="Arial Unicode MS" pitchFamily="34" charset="-128"/>
              </a:rPr>
              <a:t>Vin blanc: </a:t>
            </a:r>
            <a:r>
              <a:rPr lang="fr-FR" sz="1800" dirty="0" smtClean="0">
                <a:ea typeface="Arial Unicode MS" pitchFamily="34" charset="-128"/>
              </a:rPr>
              <a:t>risque modéré à faible</a:t>
            </a:r>
            <a:endParaRPr lang="fr-CH" sz="1800" dirty="0" smtClean="0">
              <a:ea typeface="Arial Unicode MS" pitchFamily="34" charset="-128"/>
            </a:endParaRPr>
          </a:p>
          <a:p>
            <a:pPr lvl="2"/>
            <a:r>
              <a:rPr lang="fr-CH" sz="1800" dirty="0" smtClean="0">
                <a:ea typeface="Arial Unicode MS" pitchFamily="34" charset="-128"/>
              </a:rPr>
              <a:t>Augmentation de l’incidence des </a:t>
            </a:r>
            <a:r>
              <a:rPr lang="fr-CH" sz="1800" dirty="0" err="1" smtClean="0">
                <a:ea typeface="Arial Unicode MS" pitchFamily="34" charset="-128"/>
              </a:rPr>
              <a:t>co</a:t>
            </a:r>
            <a:r>
              <a:rPr lang="fr-CH" sz="1800" dirty="0" smtClean="0">
                <a:ea typeface="Arial Unicode MS" pitchFamily="34" charset="-128"/>
              </a:rPr>
              <a:t>-morbidités associées</a:t>
            </a:r>
          </a:p>
          <a:p>
            <a:pPr lvl="3"/>
            <a:r>
              <a:rPr lang="fr-CH" sz="1800" dirty="0" smtClean="0">
                <a:ea typeface="Arial Unicode MS" pitchFamily="34" charset="-128"/>
              </a:rPr>
              <a:t>Longévité</a:t>
            </a:r>
          </a:p>
          <a:p>
            <a:pPr lvl="3"/>
            <a:r>
              <a:rPr lang="fr-CH" sz="1800" dirty="0" smtClean="0">
                <a:ea typeface="Arial Unicode MS" pitchFamily="34" charset="-128"/>
              </a:rPr>
              <a:t>HTA</a:t>
            </a:r>
          </a:p>
          <a:p>
            <a:pPr lvl="3"/>
            <a:r>
              <a:rPr lang="fr-CH" sz="1800" dirty="0" smtClean="0">
                <a:ea typeface="Arial Unicode MS" pitchFamily="34" charset="-128"/>
              </a:rPr>
              <a:t>Obésité, syndrome métabolique</a:t>
            </a:r>
          </a:p>
          <a:p>
            <a:pPr lvl="3"/>
            <a:r>
              <a:rPr lang="fr-CH" sz="1800" dirty="0" smtClean="0">
                <a:ea typeface="Arial Unicode MS" pitchFamily="34" charset="-128"/>
              </a:rPr>
              <a:t>Insuffisance rénale sévère</a:t>
            </a:r>
          </a:p>
          <a:p>
            <a:pPr lvl="3"/>
            <a:r>
              <a:rPr lang="fr-CH" sz="1800" dirty="0" smtClean="0">
                <a:ea typeface="Arial Unicode MS" pitchFamily="34" charset="-128"/>
              </a:rPr>
              <a:t>Diurétiques, aspirine petite dose</a:t>
            </a:r>
          </a:p>
          <a:p>
            <a:pPr lvl="3"/>
            <a:r>
              <a:rPr lang="fr-CH" sz="1800" dirty="0" smtClean="0">
                <a:ea typeface="Arial Unicode MS" pitchFamily="34" charset="-128"/>
              </a:rPr>
              <a:t>Transplantation d’organes</a:t>
            </a:r>
          </a:p>
          <a:p>
            <a:pPr lvl="2"/>
            <a:endParaRPr lang="fr-CH" dirty="0" smtClean="0">
              <a:ea typeface="Arial Unicode MS" pitchFamily="34" charset="-128"/>
            </a:endParaRPr>
          </a:p>
        </p:txBody>
      </p:sp>
    </p:spTree>
    <p:extLst>
      <p:ext uri="{BB962C8B-B14F-4D97-AF65-F5344CB8AC3E}">
        <p14:creationId xmlns:p14="http://schemas.microsoft.com/office/powerpoint/2010/main" val="33807070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1026"/>
          <p:cNvSpPr>
            <a:spLocks noGrp="1" noRot="1" noChangeArrowheads="1"/>
          </p:cNvSpPr>
          <p:nvPr>
            <p:ph type="title"/>
          </p:nvPr>
        </p:nvSpPr>
        <p:spPr>
          <a:xfrm>
            <a:off x="457200" y="274638"/>
            <a:ext cx="8229600" cy="778098"/>
          </a:xfrm>
          <a:solidFill>
            <a:schemeClr val="bg1"/>
          </a:solidFill>
        </p:spPr>
        <p:txBody>
          <a:bodyPr rtlCol="0">
            <a:normAutofit/>
          </a:bodyPr>
          <a:lstStyle/>
          <a:p>
            <a:pPr fontAlgn="auto">
              <a:spcAft>
                <a:spcPts val="0"/>
              </a:spcAft>
              <a:defRPr/>
            </a:pPr>
            <a:r>
              <a:rPr lang="fr-FR" sz="4000" dirty="0" smtClean="0">
                <a:latin typeface="Arial Unicode MS" pitchFamily="34" charset="-128"/>
                <a:ea typeface="Arial Unicode MS" pitchFamily="34" charset="-128"/>
                <a:cs typeface="Arial Unicode MS" pitchFamily="34" charset="-128"/>
              </a:rPr>
              <a:t>Corticostéroïdes</a:t>
            </a:r>
          </a:p>
        </p:txBody>
      </p:sp>
      <p:sp>
        <p:nvSpPr>
          <p:cNvPr id="51203" name="Rectangle 1027"/>
          <p:cNvSpPr>
            <a:spLocks noGrp="1" noRot="1" noChangeArrowheads="1"/>
          </p:cNvSpPr>
          <p:nvPr>
            <p:ph idx="1"/>
          </p:nvPr>
        </p:nvSpPr>
        <p:spPr>
          <a:xfrm>
            <a:off x="457200" y="1143000"/>
            <a:ext cx="8382000" cy="5486400"/>
          </a:xfrm>
        </p:spPr>
        <p:txBody>
          <a:bodyPr/>
          <a:lstStyle/>
          <a:p>
            <a:pPr>
              <a:lnSpc>
                <a:spcPct val="90000"/>
              </a:lnSpc>
            </a:pPr>
            <a:r>
              <a:rPr lang="fr-FR" sz="2800" dirty="0" err="1" smtClean="0">
                <a:ea typeface="Arial Unicode MS" pitchFamily="34" charset="-128"/>
              </a:rPr>
              <a:t>Prednisone</a:t>
            </a:r>
            <a:r>
              <a:rPr lang="fr-FR" sz="2800" dirty="0" smtClean="0">
                <a:ea typeface="Arial Unicode MS" pitchFamily="34" charset="-128"/>
              </a:rPr>
              <a:t> po:</a:t>
            </a:r>
          </a:p>
          <a:p>
            <a:pPr lvl="1">
              <a:lnSpc>
                <a:spcPct val="90000"/>
              </a:lnSpc>
            </a:pPr>
            <a:r>
              <a:rPr lang="fr-FR" sz="2400" dirty="0" smtClean="0">
                <a:ea typeface="Arial Unicode MS" pitchFamily="34" charset="-128"/>
              </a:rPr>
              <a:t>Bonne alternative avec peu de contre-indication absolue à bien y réfléchir</a:t>
            </a:r>
          </a:p>
          <a:p>
            <a:pPr lvl="1">
              <a:lnSpc>
                <a:spcPct val="90000"/>
              </a:lnSpc>
            </a:pPr>
            <a:r>
              <a:rPr lang="fr-FR" sz="2400" dirty="0" smtClean="0">
                <a:ea typeface="Arial Unicode MS" pitchFamily="34" charset="-128"/>
              </a:rPr>
              <a:t>10-15 mg  par jour</a:t>
            </a:r>
          </a:p>
          <a:p>
            <a:pPr lvl="1">
              <a:lnSpc>
                <a:spcPct val="90000"/>
              </a:lnSpc>
            </a:pPr>
            <a:r>
              <a:rPr lang="fr-FR" sz="2400" dirty="0" smtClean="0">
                <a:ea typeface="Arial Unicode MS" pitchFamily="34" charset="-128"/>
              </a:rPr>
              <a:t>diminuer progressivement sur 1 semaine</a:t>
            </a:r>
          </a:p>
          <a:p>
            <a:pPr lvl="1">
              <a:lnSpc>
                <a:spcPct val="90000"/>
              </a:lnSpc>
            </a:pPr>
            <a:r>
              <a:rPr lang="fr-FR" sz="2400" dirty="0" smtClean="0">
                <a:ea typeface="Arial Unicode MS" pitchFamily="34" charset="-128"/>
              </a:rPr>
              <a:t>associer de la colchicine 1 mg/j (ou 0.5mg/j en cas d’insuffisance rénale) pour prévenir un effet rebond </a:t>
            </a:r>
          </a:p>
          <a:p>
            <a:pPr>
              <a:lnSpc>
                <a:spcPct val="90000"/>
              </a:lnSpc>
            </a:pPr>
            <a:r>
              <a:rPr lang="fr-FR" sz="2800" dirty="0" smtClean="0">
                <a:ea typeface="Arial Unicode MS" pitchFamily="34" charset="-128"/>
              </a:rPr>
              <a:t>Corticoïdes injection:</a:t>
            </a:r>
          </a:p>
          <a:p>
            <a:pPr lvl="1">
              <a:lnSpc>
                <a:spcPct val="90000"/>
              </a:lnSpc>
            </a:pPr>
            <a:r>
              <a:rPr lang="fr-FR" sz="2400" dirty="0" smtClean="0">
                <a:ea typeface="Arial Unicode MS" pitchFamily="34" charset="-128"/>
              </a:rPr>
              <a:t>une injection intramusculaire unique</a:t>
            </a:r>
          </a:p>
          <a:p>
            <a:pPr lvl="2">
              <a:lnSpc>
                <a:spcPct val="90000"/>
              </a:lnSpc>
            </a:pPr>
            <a:r>
              <a:rPr lang="fr-FR" sz="2000" dirty="0" err="1" smtClean="0">
                <a:ea typeface="Arial Unicode MS" pitchFamily="34" charset="-128"/>
              </a:rPr>
              <a:t>Diprophos</a:t>
            </a:r>
            <a:r>
              <a:rPr lang="fr-FR" sz="2000" dirty="0" smtClean="0">
                <a:ea typeface="Arial Unicode MS" pitchFamily="34" charset="-128"/>
              </a:rPr>
              <a:t>® 5 mg (plus rapide que le </a:t>
            </a:r>
            <a:r>
              <a:rPr lang="fr-FR" sz="2000" dirty="0" err="1" smtClean="0">
                <a:ea typeface="Arial Unicode MS" pitchFamily="34" charset="-128"/>
              </a:rPr>
              <a:t>Dépomédrol</a:t>
            </a:r>
            <a:r>
              <a:rPr lang="fr-FR" sz="2000" dirty="0" smtClean="0">
                <a:ea typeface="Arial Unicode MS" pitchFamily="34" charset="-128"/>
              </a:rPr>
              <a:t>®)</a:t>
            </a:r>
          </a:p>
          <a:p>
            <a:pPr lvl="2">
              <a:lnSpc>
                <a:spcPct val="90000"/>
              </a:lnSpc>
            </a:pPr>
            <a:r>
              <a:rPr lang="fr-FR" sz="2000" dirty="0" err="1" smtClean="0">
                <a:ea typeface="Arial Unicode MS" pitchFamily="34" charset="-128"/>
              </a:rPr>
              <a:t>Dépomédrol</a:t>
            </a:r>
            <a:r>
              <a:rPr lang="fr-FR" sz="2000" dirty="0" smtClean="0">
                <a:ea typeface="Arial Unicode MS" pitchFamily="34" charset="-128"/>
              </a:rPr>
              <a:t>®40mg</a:t>
            </a:r>
          </a:p>
          <a:p>
            <a:pPr lvl="1">
              <a:lnSpc>
                <a:spcPct val="90000"/>
              </a:lnSpc>
            </a:pPr>
            <a:r>
              <a:rPr lang="fr-FR" sz="2400" dirty="0" smtClean="0">
                <a:ea typeface="Arial Unicode MS" pitchFamily="34" charset="-128"/>
              </a:rPr>
              <a:t>ponction articulaire et infiltration</a:t>
            </a:r>
          </a:p>
          <a:p>
            <a:pPr lvl="2">
              <a:lnSpc>
                <a:spcPct val="90000"/>
              </a:lnSpc>
            </a:pPr>
            <a:r>
              <a:rPr lang="fr-FR" sz="2000" dirty="0" smtClean="0">
                <a:ea typeface="Arial Unicode MS" pitchFamily="34" charset="-128"/>
              </a:rPr>
              <a:t>ponction thérapeutique par elle-même</a:t>
            </a:r>
          </a:p>
          <a:p>
            <a:pPr lvl="2">
              <a:lnSpc>
                <a:spcPct val="90000"/>
              </a:lnSpc>
            </a:pPr>
            <a:r>
              <a:rPr lang="fr-FR" sz="2000" dirty="0" smtClean="0">
                <a:ea typeface="Arial Unicode MS" pitchFamily="34" charset="-128"/>
              </a:rPr>
              <a:t>infiltration de </a:t>
            </a:r>
            <a:r>
              <a:rPr lang="fr-FR" sz="2000" dirty="0" err="1" smtClean="0">
                <a:ea typeface="Arial Unicode MS" pitchFamily="34" charset="-128"/>
              </a:rPr>
              <a:t>Dépomédrol</a:t>
            </a:r>
            <a:r>
              <a:rPr lang="fr-FR" sz="2000" dirty="0" smtClean="0">
                <a:ea typeface="Arial Unicode MS" pitchFamily="34" charset="-128"/>
              </a:rPr>
              <a:t>® selon la taille de l’articulation</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48680"/>
            <a:ext cx="8229600" cy="576064"/>
          </a:xfrm>
          <a:solidFill>
            <a:schemeClr val="bg1"/>
          </a:solidFill>
        </p:spPr>
        <p:txBody>
          <a:bodyPr>
            <a:normAutofit fontScale="90000"/>
          </a:bodyPr>
          <a:lstStyle/>
          <a:p>
            <a:r>
              <a:rPr lang="fr-CH" dirty="0" err="1" smtClean="0"/>
              <a:t>Anakinra</a:t>
            </a:r>
            <a:endParaRPr lang="fr-CH" dirty="0"/>
          </a:p>
        </p:txBody>
      </p:sp>
      <p:sp>
        <p:nvSpPr>
          <p:cNvPr id="3" name="Espace réservé du contenu 2"/>
          <p:cNvSpPr>
            <a:spLocks noGrp="1"/>
          </p:cNvSpPr>
          <p:nvPr>
            <p:ph idx="1"/>
          </p:nvPr>
        </p:nvSpPr>
        <p:spPr>
          <a:xfrm>
            <a:off x="457200" y="1340768"/>
            <a:ext cx="8229600" cy="5040560"/>
          </a:xfrm>
        </p:spPr>
        <p:txBody>
          <a:bodyPr/>
          <a:lstStyle/>
          <a:p>
            <a:r>
              <a:rPr lang="fr-FR" sz="2200" dirty="0" smtClean="0"/>
              <a:t>Antagoniste du récepteur de l’IL-1</a:t>
            </a:r>
          </a:p>
          <a:p>
            <a:r>
              <a:rPr lang="fr-FR" sz="2200" dirty="0" smtClean="0"/>
              <a:t>T1/2 de 4-6 heures</a:t>
            </a:r>
          </a:p>
          <a:p>
            <a:r>
              <a:rPr lang="fr-FR" sz="2200" dirty="0" smtClean="0"/>
              <a:t>Etude pilote ouverte pour les patients hospitalisés</a:t>
            </a:r>
          </a:p>
          <a:p>
            <a:r>
              <a:rPr lang="fr-FR" sz="2200" dirty="0" smtClean="0"/>
              <a:t>Injection de 100 mg </a:t>
            </a:r>
            <a:r>
              <a:rPr lang="fr-FR" sz="2200" dirty="0" err="1" smtClean="0"/>
              <a:t>s.c</a:t>
            </a:r>
            <a:r>
              <a:rPr lang="fr-FR" sz="2200" dirty="0" smtClean="0"/>
              <a:t>. 1x/ jour pendant 3 jours</a:t>
            </a:r>
          </a:p>
          <a:p>
            <a:r>
              <a:rPr lang="fr-FR" sz="2200" dirty="0" smtClean="0"/>
              <a:t>Efficacité sur l’antalgie sans effets secondaires majeurs</a:t>
            </a:r>
          </a:p>
          <a:p>
            <a:r>
              <a:rPr lang="fr-FR" sz="2200" dirty="0" smtClean="0"/>
              <a:t>Il y a d’autres études ouvertes qui arrivent aux mêmes conclusions</a:t>
            </a:r>
          </a:p>
          <a:p>
            <a:r>
              <a:rPr lang="fr-FR" sz="2200" dirty="0" smtClean="0"/>
              <a:t>Le profil de sécurité est bon pour une utilisation de courte durée</a:t>
            </a:r>
          </a:p>
          <a:p>
            <a:r>
              <a:rPr lang="fr-FR" sz="2200" dirty="0" smtClean="0"/>
              <a:t>Il manque des données provenant d’études prospectives randomisés</a:t>
            </a:r>
          </a:p>
          <a:p>
            <a:r>
              <a:rPr lang="fr-FR" sz="2200" dirty="0" smtClean="0"/>
              <a:t>Contre-indication ou une non-réponse aux traitements conventionnels</a:t>
            </a:r>
          </a:p>
          <a:p>
            <a:r>
              <a:rPr lang="en-US" sz="1000" dirty="0" smtClean="0"/>
              <a:t>So A, De </a:t>
            </a:r>
            <a:r>
              <a:rPr lang="en-US" sz="1000" dirty="0" err="1" smtClean="0"/>
              <a:t>Smedt</a:t>
            </a:r>
            <a:r>
              <a:rPr lang="en-US" sz="1000" dirty="0" smtClean="0"/>
              <a:t> T, </a:t>
            </a:r>
            <a:r>
              <a:rPr lang="en-US" sz="1000" dirty="0" err="1" smtClean="0"/>
              <a:t>Revaz</a:t>
            </a:r>
            <a:r>
              <a:rPr lang="en-US" sz="1000" dirty="0" smtClean="0"/>
              <a:t> S, </a:t>
            </a:r>
            <a:r>
              <a:rPr lang="en-US" sz="1000" i="1" dirty="0" smtClean="0"/>
              <a:t>et al.</a:t>
            </a:r>
            <a:r>
              <a:rPr lang="en-US" sz="1000" dirty="0" smtClean="0"/>
              <a:t> A pilot study of IL-1 inhibition by </a:t>
            </a:r>
            <a:r>
              <a:rPr lang="en-US" sz="1000" dirty="0" err="1" smtClean="0"/>
              <a:t>anakinra</a:t>
            </a:r>
            <a:r>
              <a:rPr lang="en-US" sz="1000" dirty="0" smtClean="0"/>
              <a:t> in acute gout. </a:t>
            </a:r>
            <a:r>
              <a:rPr lang="en-US" sz="1000" i="1" dirty="0" smtClean="0"/>
              <a:t>Arthritis Res </a:t>
            </a:r>
            <a:r>
              <a:rPr lang="en-US" sz="1000" i="1" dirty="0" err="1" smtClean="0"/>
              <a:t>Ther</a:t>
            </a:r>
            <a:r>
              <a:rPr lang="en-US" sz="1000" dirty="0" smtClean="0"/>
              <a:t> 2007;</a:t>
            </a:r>
            <a:r>
              <a:rPr lang="en-US" sz="1000" b="1" dirty="0" smtClean="0"/>
              <a:t>9</a:t>
            </a:r>
            <a:r>
              <a:rPr lang="en-US" sz="1000" dirty="0" smtClean="0"/>
              <a:t>:R28. doi:10.1186/ar2143</a:t>
            </a:r>
            <a:endParaRPr lang="fr-CH" sz="10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764704"/>
            <a:ext cx="8229600" cy="740608"/>
          </a:xfrm>
          <a:solidFill>
            <a:schemeClr val="bg1"/>
          </a:solidFill>
        </p:spPr>
        <p:txBody>
          <a:bodyPr>
            <a:normAutofit fontScale="90000"/>
          </a:bodyPr>
          <a:lstStyle/>
          <a:p>
            <a:r>
              <a:rPr lang="fr-FR" dirty="0" err="1" smtClean="0"/>
              <a:t>Canakinumab</a:t>
            </a:r>
            <a:endParaRPr lang="fr-CH" dirty="0"/>
          </a:p>
        </p:txBody>
      </p:sp>
      <p:sp>
        <p:nvSpPr>
          <p:cNvPr id="3" name="Espace réservé du contenu 2"/>
          <p:cNvSpPr>
            <a:spLocks noGrp="1"/>
          </p:cNvSpPr>
          <p:nvPr>
            <p:ph idx="1"/>
          </p:nvPr>
        </p:nvSpPr>
        <p:spPr>
          <a:xfrm>
            <a:off x="0" y="1628800"/>
            <a:ext cx="8964488" cy="5112568"/>
          </a:xfrm>
        </p:spPr>
        <p:txBody>
          <a:bodyPr>
            <a:normAutofit fontScale="92500"/>
          </a:bodyPr>
          <a:lstStyle/>
          <a:p>
            <a:r>
              <a:rPr lang="fr-FR" sz="1900" dirty="0" smtClean="0"/>
              <a:t>Anticorps monoclonal dirigé contre l’IL-1 β</a:t>
            </a:r>
            <a:endParaRPr lang="fr-FR" sz="1900" b="1" dirty="0" smtClean="0"/>
          </a:p>
          <a:p>
            <a:endParaRPr lang="fr-FR" sz="1900" b="1" dirty="0" smtClean="0"/>
          </a:p>
          <a:p>
            <a:r>
              <a:rPr lang="fr-FR" sz="1900" dirty="0" smtClean="0"/>
              <a:t>Etude RCT –une seule injection de </a:t>
            </a:r>
            <a:r>
              <a:rPr lang="fr-FR" sz="1900" dirty="0" err="1" smtClean="0"/>
              <a:t>Canakinumab</a:t>
            </a:r>
            <a:r>
              <a:rPr lang="fr-FR" sz="1900" dirty="0" smtClean="0"/>
              <a:t>  150 mg est plus efficace au niveau de l’effet antalgique, de l’inflammation et de la récurrence des épisodes de goutte qu’une dose </a:t>
            </a:r>
            <a:r>
              <a:rPr lang="fr-FR" sz="1900" dirty="0" err="1" smtClean="0"/>
              <a:t>i.m</a:t>
            </a:r>
            <a:r>
              <a:rPr lang="fr-FR" sz="1900" dirty="0" smtClean="0"/>
              <a:t>. de 40 mg de triamcinolone</a:t>
            </a:r>
            <a:endParaRPr lang="fr-CH" sz="1900" dirty="0" smtClean="0"/>
          </a:p>
          <a:p>
            <a:endParaRPr lang="fr-CH" sz="1900" dirty="0" smtClean="0"/>
          </a:p>
          <a:p>
            <a:r>
              <a:rPr lang="fr-CH" sz="1900" dirty="0" smtClean="0"/>
              <a:t>Etude RCT - a comparé le risque de récidive de crise de goutte chez les patients traités par le </a:t>
            </a:r>
            <a:r>
              <a:rPr lang="fr-CH" sz="1900" dirty="0" err="1" smtClean="0"/>
              <a:t>Canakinumab</a:t>
            </a:r>
            <a:r>
              <a:rPr lang="fr-CH" sz="1900" dirty="0" smtClean="0"/>
              <a:t> ou par la Colchicine au début d’un traitement </a:t>
            </a:r>
            <a:r>
              <a:rPr lang="fr-CH" sz="1900" dirty="0" err="1" smtClean="0"/>
              <a:t>hypouricémiant</a:t>
            </a:r>
            <a:r>
              <a:rPr lang="fr-CH" sz="1900" dirty="0" smtClean="0"/>
              <a:t> montrant que sous </a:t>
            </a:r>
            <a:r>
              <a:rPr lang="fr-CH" sz="1900" dirty="0" err="1" smtClean="0"/>
              <a:t>Canakinumab</a:t>
            </a:r>
            <a:r>
              <a:rPr lang="fr-CH" sz="1900" dirty="0" smtClean="0"/>
              <a:t>, les taux de récidive de crises de goutte est plus faible </a:t>
            </a:r>
          </a:p>
          <a:p>
            <a:endParaRPr lang="fr-CH" sz="1900" dirty="0" smtClean="0"/>
          </a:p>
          <a:p>
            <a:r>
              <a:rPr lang="fr-CH" sz="1900" dirty="0" smtClean="0"/>
              <a:t>Le </a:t>
            </a:r>
            <a:r>
              <a:rPr lang="fr-CH" sz="1900" dirty="0" err="1" smtClean="0"/>
              <a:t>Canakinumab</a:t>
            </a:r>
            <a:r>
              <a:rPr lang="fr-CH" sz="1900" dirty="0" smtClean="0"/>
              <a:t> est à l’heure actuelle, le seul anti-Il1 approuvé par l’agence européenne du médicament pour le traitement de la crise de goutte aiguë complexe.</a:t>
            </a:r>
          </a:p>
          <a:p>
            <a:endParaRPr lang="fr-CH" sz="1400" dirty="0" smtClean="0"/>
          </a:p>
          <a:p>
            <a:endParaRPr lang="en-US" sz="1000" dirty="0" smtClean="0"/>
          </a:p>
          <a:p>
            <a:endParaRPr lang="en-US" sz="1000" dirty="0" smtClean="0"/>
          </a:p>
          <a:p>
            <a:r>
              <a:rPr lang="en-US" sz="1000" dirty="0" err="1" smtClean="0"/>
              <a:t>Canakinumab</a:t>
            </a:r>
            <a:r>
              <a:rPr lang="en-US" sz="1000" dirty="0" smtClean="0"/>
              <a:t> for acute gouty arthritis in patients with limited treatment options: results from two </a:t>
            </a:r>
            <a:r>
              <a:rPr lang="fr-CH" sz="1000" dirty="0" err="1" smtClean="0"/>
              <a:t>randomised</a:t>
            </a:r>
            <a:r>
              <a:rPr lang="fr-CH" sz="1000" dirty="0" smtClean="0"/>
              <a:t>, </a:t>
            </a:r>
            <a:r>
              <a:rPr lang="fr-CH" sz="1000" dirty="0" err="1" smtClean="0"/>
              <a:t>multicentre</a:t>
            </a:r>
            <a:r>
              <a:rPr lang="fr-CH" sz="1000" dirty="0" smtClean="0"/>
              <a:t>, active-</a:t>
            </a:r>
            <a:r>
              <a:rPr lang="fr-CH" sz="1000" dirty="0" err="1" smtClean="0"/>
              <a:t>controlled</a:t>
            </a:r>
            <a:r>
              <a:rPr lang="fr-CH" sz="1000" dirty="0" smtClean="0"/>
              <a:t>,</a:t>
            </a:r>
          </a:p>
          <a:p>
            <a:r>
              <a:rPr lang="en-US" sz="1000" dirty="0" smtClean="0"/>
              <a:t>double-blind trials and their initial extensions </a:t>
            </a:r>
            <a:r>
              <a:rPr lang="fr-CH" sz="1000" dirty="0" smtClean="0"/>
              <a:t>Naomi </a:t>
            </a:r>
            <a:r>
              <a:rPr lang="fr-CH" sz="1000" dirty="0" err="1" smtClean="0"/>
              <a:t>Schlesinger</a:t>
            </a:r>
            <a:r>
              <a:rPr lang="fr-CH" sz="1000" dirty="0" smtClean="0"/>
              <a:t>, </a:t>
            </a:r>
            <a:r>
              <a:rPr lang="fr-CH" sz="1000" dirty="0" err="1" smtClean="0"/>
              <a:t>Rieke</a:t>
            </a:r>
            <a:r>
              <a:rPr lang="fr-CH" sz="1000" dirty="0" smtClean="0"/>
              <a:t> E </a:t>
            </a:r>
            <a:r>
              <a:rPr lang="fr-CH" sz="1000" dirty="0" err="1" smtClean="0"/>
              <a:t>Alten</a:t>
            </a:r>
            <a:r>
              <a:rPr lang="fr-CH" sz="1000" dirty="0" smtClean="0"/>
              <a:t>, Thomas </a:t>
            </a:r>
            <a:r>
              <a:rPr lang="fr-CH" sz="1000" dirty="0" err="1" smtClean="0"/>
              <a:t>Bardin,H</a:t>
            </a:r>
            <a:r>
              <a:rPr lang="fr-CH" sz="1000" dirty="0" smtClean="0"/>
              <a:t> Ralph Schumacher, Mark Bloch, Alberto </a:t>
            </a:r>
            <a:r>
              <a:rPr lang="fr-CH" sz="1000" dirty="0" err="1" smtClean="0"/>
              <a:t>Gimona</a:t>
            </a:r>
            <a:r>
              <a:rPr lang="fr-CH" sz="1000" dirty="0" smtClean="0"/>
              <a:t>, Gerhard </a:t>
            </a:r>
            <a:r>
              <a:rPr lang="fr-CH" sz="1000" dirty="0" err="1" smtClean="0"/>
              <a:t>Krammer</a:t>
            </a:r>
            <a:r>
              <a:rPr lang="fr-CH" sz="1000" dirty="0" smtClean="0"/>
              <a:t>, </a:t>
            </a:r>
            <a:r>
              <a:rPr lang="fr-CH" sz="1000" dirty="0" err="1" smtClean="0"/>
              <a:t>Valda</a:t>
            </a:r>
            <a:r>
              <a:rPr lang="fr-CH" sz="1000" dirty="0" smtClean="0"/>
              <a:t> Murphy, </a:t>
            </a:r>
            <a:r>
              <a:rPr lang="fr-CH" sz="1000" dirty="0" err="1" smtClean="0"/>
              <a:t>Dominik</a:t>
            </a:r>
            <a:r>
              <a:rPr lang="fr-CH" sz="1000" dirty="0" smtClean="0"/>
              <a:t> Richard, Alexander K So </a:t>
            </a:r>
            <a:r>
              <a:rPr lang="en-US" sz="1000" dirty="0" smtClean="0"/>
              <a:t>Schlesinger N, </a:t>
            </a:r>
            <a:r>
              <a:rPr lang="en-US" sz="1000" dirty="0" err="1" smtClean="0"/>
              <a:t>Mysler</a:t>
            </a:r>
            <a:r>
              <a:rPr lang="en-US" sz="1000" dirty="0" smtClean="0"/>
              <a:t> E, Lin H-Y, </a:t>
            </a:r>
            <a:r>
              <a:rPr lang="en-US" sz="1000" i="1" dirty="0" smtClean="0"/>
              <a:t>et al.</a:t>
            </a:r>
            <a:r>
              <a:rPr lang="en-US" sz="1000" dirty="0" smtClean="0"/>
              <a:t> </a:t>
            </a:r>
          </a:p>
          <a:p>
            <a:r>
              <a:rPr lang="en-US" sz="1000" dirty="0" err="1" smtClean="0"/>
              <a:t>Canakinumab</a:t>
            </a:r>
            <a:r>
              <a:rPr lang="en-US" sz="1000" dirty="0" smtClean="0"/>
              <a:t> reduces the risk of acute gouty arthritis flares during initiation of </a:t>
            </a:r>
            <a:r>
              <a:rPr lang="en-US" sz="1000" dirty="0" err="1" smtClean="0"/>
              <a:t>allopurinol</a:t>
            </a:r>
            <a:r>
              <a:rPr lang="en-US" sz="1000" dirty="0" smtClean="0"/>
              <a:t> treatment: results of a double-blind, </a:t>
            </a:r>
            <a:r>
              <a:rPr lang="en-US" sz="1000" dirty="0" err="1" smtClean="0"/>
              <a:t>randomised</a:t>
            </a:r>
            <a:r>
              <a:rPr lang="en-US" sz="1000" dirty="0" smtClean="0"/>
              <a:t> study. </a:t>
            </a:r>
            <a:r>
              <a:rPr lang="fr-CH" sz="1000" i="1" dirty="0" smtClean="0"/>
              <a:t>Ann </a:t>
            </a:r>
            <a:r>
              <a:rPr lang="fr-CH" sz="1000" i="1" dirty="0" err="1" smtClean="0"/>
              <a:t>Rheum</a:t>
            </a:r>
            <a:r>
              <a:rPr lang="fr-CH" sz="1000" i="1" dirty="0" smtClean="0"/>
              <a:t> Dis</a:t>
            </a:r>
            <a:r>
              <a:rPr lang="fr-CH" sz="1000" dirty="0" smtClean="0"/>
              <a:t> 2011;</a:t>
            </a:r>
            <a:r>
              <a:rPr lang="fr-CH" sz="1000" b="1" dirty="0" smtClean="0"/>
              <a:t>70</a:t>
            </a:r>
            <a:r>
              <a:rPr lang="fr-CH" sz="1000" dirty="0" smtClean="0"/>
              <a:t>:1264–71. </a:t>
            </a:r>
            <a:r>
              <a:rPr lang="fr-CH" sz="1000" dirty="0" err="1" smtClean="0"/>
              <a:t>doi</a:t>
            </a:r>
            <a:r>
              <a:rPr lang="fr-CH" sz="1000" dirty="0" smtClean="0"/>
              <a:t>:10.1136/</a:t>
            </a:r>
            <a:r>
              <a:rPr lang="fr-CH" sz="1000" dirty="0" err="1" smtClean="0"/>
              <a:t>ard</a:t>
            </a:r>
            <a:r>
              <a:rPr lang="fr-CH" sz="1000" dirty="0" smtClean="0"/>
              <a:t>.2010.144063 </a:t>
            </a:r>
          </a:p>
          <a:p>
            <a:endParaRPr lang="fr-CH" sz="10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1026"/>
          <p:cNvSpPr>
            <a:spLocks noGrp="1" noRot="1" noChangeArrowheads="1"/>
          </p:cNvSpPr>
          <p:nvPr>
            <p:ph type="title"/>
          </p:nvPr>
        </p:nvSpPr>
        <p:spPr>
          <a:xfrm>
            <a:off x="457200" y="836712"/>
            <a:ext cx="8229600" cy="648072"/>
          </a:xfrm>
          <a:solidFill>
            <a:schemeClr val="bg1"/>
          </a:solidFill>
        </p:spPr>
        <p:txBody>
          <a:bodyPr rtlCol="0">
            <a:normAutofit/>
          </a:bodyPr>
          <a:lstStyle/>
          <a:p>
            <a:pPr fontAlgn="auto">
              <a:spcAft>
                <a:spcPts val="0"/>
              </a:spcAft>
              <a:defRPr/>
            </a:pPr>
            <a:r>
              <a:rPr lang="fr-FR" sz="3600" dirty="0" smtClean="0">
                <a:latin typeface="Arial Unicode MS" pitchFamily="34" charset="-128"/>
                <a:ea typeface="Arial Unicode MS" pitchFamily="34" charset="-128"/>
                <a:cs typeface="Arial Unicode MS" pitchFamily="34" charset="-128"/>
              </a:rPr>
              <a:t>Règles pour le traitement chronique</a:t>
            </a:r>
          </a:p>
        </p:txBody>
      </p:sp>
      <p:sp>
        <p:nvSpPr>
          <p:cNvPr id="52227" name="Rectangle 1027"/>
          <p:cNvSpPr>
            <a:spLocks noGrp="1" noRot="1" noChangeArrowheads="1"/>
          </p:cNvSpPr>
          <p:nvPr>
            <p:ph idx="1"/>
          </p:nvPr>
        </p:nvSpPr>
        <p:spPr>
          <a:xfrm>
            <a:off x="442837" y="1844824"/>
            <a:ext cx="8507288" cy="4391744"/>
          </a:xfrm>
        </p:spPr>
        <p:txBody>
          <a:bodyPr>
            <a:noAutofit/>
          </a:bodyPr>
          <a:lstStyle/>
          <a:p>
            <a:r>
              <a:rPr lang="fr-FR" sz="2800" dirty="0" smtClean="0">
                <a:latin typeface="Arial" panose="020B0604020202020204" pitchFamily="34" charset="0"/>
                <a:ea typeface="Arial Unicode MS" pitchFamily="34" charset="-128"/>
                <a:cs typeface="Arial" panose="020B0604020202020204" pitchFamily="34" charset="0"/>
              </a:rPr>
              <a:t>Chercher et corriger les facteurs aggravants</a:t>
            </a:r>
          </a:p>
          <a:p>
            <a:r>
              <a:rPr lang="fr-FR" sz="2800" dirty="0" smtClean="0">
                <a:latin typeface="Arial" panose="020B0604020202020204" pitchFamily="34" charset="0"/>
                <a:ea typeface="Arial Unicode MS" pitchFamily="34" charset="-128"/>
                <a:cs typeface="Arial" panose="020B0604020202020204" pitchFamily="34" charset="0"/>
              </a:rPr>
              <a:t>Définir l’indication au traitement </a:t>
            </a:r>
            <a:r>
              <a:rPr lang="fr-FR" sz="2800" dirty="0">
                <a:latin typeface="Arial" panose="020B0604020202020204" pitchFamily="34" charset="0"/>
                <a:ea typeface="Arial Unicode MS" pitchFamily="34" charset="-128"/>
                <a:cs typeface="Arial" panose="020B0604020202020204" pitchFamily="34" charset="0"/>
              </a:rPr>
              <a:t>chronique comme </a:t>
            </a:r>
            <a:r>
              <a:rPr lang="fr-FR" sz="2800" dirty="0" smtClean="0">
                <a:latin typeface="Arial" panose="020B0604020202020204" pitchFamily="34" charset="0"/>
                <a:ea typeface="Arial Unicode MS" pitchFamily="34" charset="-128"/>
                <a:cs typeface="Arial" panose="020B0604020202020204" pitchFamily="34" charset="0"/>
              </a:rPr>
              <a:t>prophylaxie </a:t>
            </a:r>
            <a:r>
              <a:rPr lang="fr-FR" sz="2800" dirty="0">
                <a:latin typeface="Arial" panose="020B0604020202020204" pitchFamily="34" charset="0"/>
                <a:ea typeface="Arial Unicode MS" pitchFamily="34" charset="-128"/>
                <a:cs typeface="Arial" panose="020B0604020202020204" pitchFamily="34" charset="0"/>
              </a:rPr>
              <a:t>des crises aiguës</a:t>
            </a:r>
          </a:p>
          <a:p>
            <a:r>
              <a:rPr lang="fr-FR" sz="2800" u="sng" dirty="0" smtClean="0">
                <a:latin typeface="Arial" panose="020B0604020202020204" pitchFamily="34" charset="0"/>
                <a:ea typeface="Arial Unicode MS" pitchFamily="34" charset="-128"/>
                <a:cs typeface="Arial" panose="020B0604020202020204" pitchFamily="34" charset="0"/>
              </a:rPr>
              <a:t>Attendre la résolution de la crise aiguë</a:t>
            </a:r>
          </a:p>
          <a:p>
            <a:r>
              <a:rPr lang="fr-FR" sz="2800" dirty="0" smtClean="0">
                <a:latin typeface="Arial" panose="020B0604020202020204" pitchFamily="34" charset="0"/>
                <a:ea typeface="Arial Unicode MS" pitchFamily="34" charset="-128"/>
                <a:cs typeface="Arial" panose="020B0604020202020204" pitchFamily="34" charset="0"/>
              </a:rPr>
              <a:t>Régime alimentaire</a:t>
            </a:r>
          </a:p>
          <a:p>
            <a:r>
              <a:rPr lang="fr-FR" sz="2800" dirty="0" smtClean="0">
                <a:latin typeface="Arial" panose="020B0604020202020204" pitchFamily="34" charset="0"/>
                <a:ea typeface="Arial Unicode MS" pitchFamily="34" charset="-128"/>
                <a:cs typeface="Arial" panose="020B0604020202020204" pitchFamily="34" charset="0"/>
              </a:rPr>
              <a:t>Prophylaxie des crises aiguës</a:t>
            </a:r>
          </a:p>
          <a:p>
            <a:r>
              <a:rPr lang="fr-FR" sz="2800" dirty="0" smtClean="0">
                <a:latin typeface="Arial" panose="020B0604020202020204" pitchFamily="34" charset="0"/>
                <a:ea typeface="Arial Unicode MS" pitchFamily="34" charset="-128"/>
                <a:cs typeface="Arial" panose="020B0604020202020204" pitchFamily="34" charset="0"/>
              </a:rPr>
              <a:t>Contrôler régulièrement l’efficacité , le but du traitement !!! </a:t>
            </a:r>
          </a:p>
          <a:p>
            <a:r>
              <a:rPr lang="fr-FR" sz="2800" dirty="0" smtClean="0">
                <a:latin typeface="Arial" panose="020B0604020202020204" pitchFamily="34" charset="0"/>
                <a:ea typeface="Arial Unicode MS" pitchFamily="34" charset="-128"/>
                <a:cs typeface="Arial" panose="020B0604020202020204" pitchFamily="34" charset="0"/>
              </a:rPr>
              <a:t>Objectif: uricémie &lt; 360 </a:t>
            </a:r>
            <a:r>
              <a:rPr lang="fr-FR" sz="2800" dirty="0" err="1" smtClean="0">
                <a:latin typeface="Arial" panose="020B0604020202020204" pitchFamily="34" charset="0"/>
                <a:ea typeface="Arial Unicode MS" pitchFamily="34" charset="-128"/>
                <a:cs typeface="Arial" panose="020B0604020202020204" pitchFamily="34" charset="0"/>
              </a:rPr>
              <a:t>μmol</a:t>
            </a:r>
            <a:r>
              <a:rPr lang="fr-FR" sz="2800" dirty="0" smtClean="0">
                <a:latin typeface="Arial" panose="020B0604020202020204" pitchFamily="34" charset="0"/>
                <a:ea typeface="Arial Unicode MS" pitchFamily="34" charset="-128"/>
                <a:cs typeface="Arial" panose="020B0604020202020204" pitchFamily="34" charset="0"/>
              </a:rPr>
              <a:t>/l (300 </a:t>
            </a:r>
            <a:r>
              <a:rPr lang="fr-FR" sz="2800" dirty="0" err="1" smtClean="0">
                <a:latin typeface="Arial" panose="020B0604020202020204" pitchFamily="34" charset="0"/>
                <a:ea typeface="Arial Unicode MS" pitchFamily="34" charset="-128"/>
                <a:cs typeface="Arial" panose="020B0604020202020204" pitchFamily="34" charset="0"/>
              </a:rPr>
              <a:t>μmol</a:t>
            </a:r>
            <a:r>
              <a:rPr lang="fr-FR" sz="2800" dirty="0" smtClean="0">
                <a:latin typeface="Arial" panose="020B0604020202020204" pitchFamily="34" charset="0"/>
                <a:ea typeface="Arial Unicode MS" pitchFamily="34" charset="-128"/>
                <a:cs typeface="Arial" panose="020B0604020202020204" pitchFamily="34" charset="0"/>
              </a:rPr>
              <a:t>/l si </a:t>
            </a:r>
            <a:r>
              <a:rPr lang="fr-FR" sz="2800" dirty="0" err="1" smtClean="0">
                <a:latin typeface="Arial" panose="020B0604020202020204" pitchFamily="34" charset="0"/>
                <a:ea typeface="Arial Unicode MS" pitchFamily="34" charset="-128"/>
                <a:cs typeface="Arial" panose="020B0604020202020204" pitchFamily="34" charset="0"/>
              </a:rPr>
              <a:t>tophi</a:t>
            </a:r>
            <a:r>
              <a:rPr lang="fr-FR" sz="2800" dirty="0" smtClean="0">
                <a:latin typeface="Arial" panose="020B0604020202020204" pitchFamily="34" charset="0"/>
                <a:ea typeface="Arial Unicode MS" pitchFamily="34" charset="-128"/>
                <a:cs typeface="Arial" panose="020B0604020202020204" pitchFamily="34" charset="0"/>
              </a:rPr>
              <a: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Grp="1" noRot="1" noChangeArrowheads="1"/>
          </p:cNvSpPr>
          <p:nvPr>
            <p:ph type="title"/>
          </p:nvPr>
        </p:nvSpPr>
        <p:spPr>
          <a:xfrm>
            <a:off x="611560" y="620688"/>
            <a:ext cx="8229600" cy="812616"/>
          </a:xfrm>
          <a:solidFill>
            <a:schemeClr val="bg1"/>
          </a:solidFill>
        </p:spPr>
        <p:txBody>
          <a:bodyPr rtlCol="0">
            <a:normAutofit/>
          </a:bodyPr>
          <a:lstStyle/>
          <a:p>
            <a:pPr fontAlgn="auto">
              <a:spcAft>
                <a:spcPts val="0"/>
              </a:spcAft>
              <a:defRPr/>
            </a:pPr>
            <a:r>
              <a:rPr lang="fr-FR" dirty="0" smtClean="0">
                <a:latin typeface="Arial Unicode MS" pitchFamily="34" charset="-128"/>
                <a:ea typeface="Arial Unicode MS" pitchFamily="34" charset="-128"/>
                <a:cs typeface="Arial Unicode MS" pitchFamily="34" charset="-128"/>
              </a:rPr>
              <a:t>Facteur de risque principal</a:t>
            </a:r>
          </a:p>
        </p:txBody>
      </p:sp>
      <p:sp>
        <p:nvSpPr>
          <p:cNvPr id="58371" name="Rectangle 3"/>
          <p:cNvSpPr>
            <a:spLocks noGrp="1" noRot="1" noChangeArrowheads="1"/>
          </p:cNvSpPr>
          <p:nvPr>
            <p:ph idx="1"/>
          </p:nvPr>
        </p:nvSpPr>
        <p:spPr>
          <a:xfrm>
            <a:off x="457200" y="1628800"/>
            <a:ext cx="8178800" cy="4536504"/>
          </a:xfrm>
        </p:spPr>
        <p:txBody>
          <a:bodyPr/>
          <a:lstStyle/>
          <a:p>
            <a:pPr>
              <a:lnSpc>
                <a:spcPct val="90000"/>
              </a:lnSpc>
            </a:pPr>
            <a:r>
              <a:rPr lang="fr-FR" dirty="0" smtClean="0">
                <a:latin typeface="Arial Unicode MS" pitchFamily="34" charset="-128"/>
                <a:ea typeface="Arial Unicode MS" pitchFamily="34" charset="-128"/>
                <a:cs typeface="Arial Unicode MS" pitchFamily="34" charset="-128"/>
              </a:rPr>
              <a:t>Uricémie:</a:t>
            </a:r>
          </a:p>
          <a:p>
            <a:pPr>
              <a:lnSpc>
                <a:spcPct val="90000"/>
              </a:lnSpc>
            </a:pPr>
            <a:endParaRPr lang="fr-FR" dirty="0" smtClean="0">
              <a:latin typeface="Comic Sans MS" pitchFamily="66" charset="0"/>
            </a:endParaRPr>
          </a:p>
          <a:p>
            <a:pPr>
              <a:lnSpc>
                <a:spcPct val="90000"/>
              </a:lnSpc>
            </a:pPr>
            <a:endParaRPr lang="fr-FR" dirty="0" smtClean="0"/>
          </a:p>
          <a:p>
            <a:pPr>
              <a:lnSpc>
                <a:spcPct val="90000"/>
              </a:lnSpc>
            </a:pPr>
            <a:endParaRPr lang="fr-FR" dirty="0" smtClean="0"/>
          </a:p>
          <a:p>
            <a:pPr>
              <a:lnSpc>
                <a:spcPct val="90000"/>
              </a:lnSpc>
            </a:pPr>
            <a:endParaRPr lang="fr-FR" dirty="0" smtClean="0"/>
          </a:p>
          <a:p>
            <a:pPr>
              <a:lnSpc>
                <a:spcPct val="90000"/>
              </a:lnSpc>
              <a:buFont typeface="Wingdings" pitchFamily="2" charset="2"/>
              <a:buNone/>
            </a:pPr>
            <a:r>
              <a:rPr lang="fr-FR" dirty="0" smtClean="0"/>
              <a:t>		</a:t>
            </a:r>
          </a:p>
          <a:p>
            <a:pPr lvl="3">
              <a:lnSpc>
                <a:spcPct val="90000"/>
              </a:lnSpc>
            </a:pPr>
            <a:endParaRPr lang="fr-FR" i="1" dirty="0" smtClean="0"/>
          </a:p>
          <a:p>
            <a:pPr lvl="3">
              <a:lnSpc>
                <a:spcPct val="90000"/>
              </a:lnSpc>
            </a:pPr>
            <a:endParaRPr lang="fr-FR" i="1" dirty="0" smtClean="0"/>
          </a:p>
          <a:p>
            <a:pPr lvl="3">
              <a:lnSpc>
                <a:spcPct val="90000"/>
              </a:lnSpc>
            </a:pPr>
            <a:endParaRPr lang="fr-FR" i="1" dirty="0" smtClean="0"/>
          </a:p>
          <a:p>
            <a:pPr lvl="4">
              <a:lnSpc>
                <a:spcPct val="90000"/>
              </a:lnSpc>
              <a:buFont typeface="Wingdings" pitchFamily="2" charset="2"/>
              <a:buNone/>
            </a:pPr>
            <a:r>
              <a:rPr lang="fr-FR" i="1" dirty="0" smtClean="0"/>
              <a:t> </a:t>
            </a:r>
            <a:r>
              <a:rPr lang="fr-FR" sz="1000" i="1" dirty="0" smtClean="0"/>
              <a:t>Campion E, Am J Med 1987 </a:t>
            </a:r>
            <a:endParaRPr lang="fr-FR" sz="1000" dirty="0" smtClean="0"/>
          </a:p>
        </p:txBody>
      </p:sp>
      <p:pic>
        <p:nvPicPr>
          <p:cNvPr id="58372" name="Picture 4"/>
          <p:cNvPicPr>
            <a:picLocks noChangeAspect="1" noChangeArrowheads="1"/>
          </p:cNvPicPr>
          <p:nvPr/>
        </p:nvPicPr>
        <p:blipFill>
          <a:blip r:embed="rId3" cstate="print"/>
          <a:srcRect/>
          <a:stretch>
            <a:fillRect/>
          </a:stretch>
        </p:blipFill>
        <p:spPr bwMode="auto">
          <a:xfrm>
            <a:off x="1547813" y="2420938"/>
            <a:ext cx="5688012" cy="3455987"/>
          </a:xfrm>
          <a:prstGeom prst="rect">
            <a:avLst/>
          </a:prstGeom>
          <a:noFill/>
          <a:ln w="12700" cap="sq">
            <a:noFill/>
            <a:miter lim="800000"/>
            <a:headEnd type="none" w="sm" len="sm"/>
            <a:tailEnd type="none" w="sm" len="sm"/>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H" dirty="0"/>
              <a:t>Principes fondamentaux</a:t>
            </a:r>
          </a:p>
        </p:txBody>
      </p:sp>
      <p:sp>
        <p:nvSpPr>
          <p:cNvPr id="3" name="Content Placeholder 2"/>
          <p:cNvSpPr>
            <a:spLocks noGrp="1"/>
          </p:cNvSpPr>
          <p:nvPr>
            <p:ph idx="1"/>
          </p:nvPr>
        </p:nvSpPr>
        <p:spPr>
          <a:xfrm>
            <a:off x="611560" y="2084496"/>
            <a:ext cx="8208912" cy="4752528"/>
          </a:xfrm>
        </p:spPr>
        <p:txBody>
          <a:bodyPr>
            <a:noAutofit/>
          </a:bodyPr>
          <a:lstStyle/>
          <a:p>
            <a:r>
              <a:rPr lang="fr-FR" sz="2000" dirty="0"/>
              <a:t>Toute personne souffrant de goutte doit être pleinement informée de la physiopathologie de la maladie, de l’existence de traitements efficaces, des comorbidités associées et des principes de prise en charge des crises aiguës et d’élimination des cristaux d’urate par l’abaissement à vie du niveau de SUA en dessous d’un niveau </a:t>
            </a:r>
            <a:r>
              <a:rPr lang="fr-FR" sz="2000" dirty="0" smtClean="0"/>
              <a:t>cible</a:t>
            </a:r>
          </a:p>
          <a:p>
            <a:pPr marL="0" indent="0">
              <a:buNone/>
            </a:pPr>
            <a:endParaRPr lang="fr-FR" sz="2000" dirty="0"/>
          </a:p>
          <a:p>
            <a:r>
              <a:rPr lang="fr-FR" sz="2000" dirty="0"/>
              <a:t>Chaque personne souffrant de goutte devrait recevoir des conseils concernant le mode de vie comme vu </a:t>
            </a:r>
            <a:r>
              <a:rPr lang="fr-FR" sz="2000" dirty="0" smtClean="0"/>
              <a:t>auparavant</a:t>
            </a:r>
          </a:p>
          <a:p>
            <a:pPr marL="0" indent="0">
              <a:buNone/>
            </a:pPr>
            <a:endParaRPr lang="fr-FR" sz="2000" dirty="0"/>
          </a:p>
          <a:p>
            <a:r>
              <a:rPr lang="fr-FR" sz="2000" dirty="0"/>
              <a:t>Toute personne souffrant de goutte doit faire l’objet d’un dépistage systématique des comorbidités et des facteurs de risque cardiovasculaire </a:t>
            </a:r>
            <a:r>
              <a:rPr lang="fr-FR" sz="2000" dirty="0" smtClean="0"/>
              <a:t>associés</a:t>
            </a:r>
          </a:p>
          <a:p>
            <a:endParaRPr lang="fr-FR" sz="2000" dirty="0" smtClean="0"/>
          </a:p>
          <a:p>
            <a:r>
              <a:rPr lang="fr-FR" sz="2000" dirty="0" smtClean="0"/>
              <a:t>Catégorie </a:t>
            </a:r>
            <a:r>
              <a:rPr lang="fr-FR" sz="2000" dirty="0"/>
              <a:t>d’épreuve NA Catégorie de recommandation NA</a:t>
            </a:r>
          </a:p>
          <a:p>
            <a:endParaRPr lang="fr-FR" sz="2000" dirty="0"/>
          </a:p>
          <a:p>
            <a:endParaRPr lang="fr-CH" sz="2000" dirty="0"/>
          </a:p>
        </p:txBody>
      </p:sp>
    </p:spTree>
    <p:extLst>
      <p:ext uri="{BB962C8B-B14F-4D97-AF65-F5344CB8AC3E}">
        <p14:creationId xmlns:p14="http://schemas.microsoft.com/office/powerpoint/2010/main" val="38377470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620688"/>
            <a:ext cx="8229600" cy="596592"/>
          </a:xfrm>
          <a:solidFill>
            <a:schemeClr val="bg1"/>
          </a:solidFill>
        </p:spPr>
        <p:txBody>
          <a:bodyPr>
            <a:normAutofit fontScale="90000"/>
          </a:bodyPr>
          <a:lstStyle/>
          <a:p>
            <a:r>
              <a:rPr lang="fr-CH" dirty="0" smtClean="0"/>
              <a:t>Allopurinol</a:t>
            </a:r>
            <a:endParaRPr lang="fr-CH" dirty="0"/>
          </a:p>
        </p:txBody>
      </p:sp>
      <p:sp>
        <p:nvSpPr>
          <p:cNvPr id="3" name="Espace réservé du contenu 2"/>
          <p:cNvSpPr>
            <a:spLocks noGrp="1"/>
          </p:cNvSpPr>
          <p:nvPr>
            <p:ph idx="1"/>
          </p:nvPr>
        </p:nvSpPr>
        <p:spPr>
          <a:xfrm>
            <a:off x="457200" y="1383121"/>
            <a:ext cx="8229600" cy="5142223"/>
          </a:xfrm>
        </p:spPr>
        <p:txBody>
          <a:bodyPr/>
          <a:lstStyle/>
          <a:p>
            <a:r>
              <a:rPr lang="fr-CH" sz="1600" dirty="0" smtClean="0"/>
              <a:t>Inhibiteur de la xanthine oxydase</a:t>
            </a:r>
          </a:p>
          <a:p>
            <a:r>
              <a:rPr lang="fr-CH" sz="1600" dirty="0" smtClean="0"/>
              <a:t>Effet maximale à 7-14 j après début traitement</a:t>
            </a:r>
          </a:p>
          <a:p>
            <a:r>
              <a:rPr lang="fr-CH" sz="1600" dirty="0" smtClean="0"/>
              <a:t>Comprimées de 100 et 300mg</a:t>
            </a:r>
          </a:p>
          <a:p>
            <a:r>
              <a:rPr lang="fr-FR" sz="1600" dirty="0" smtClean="0">
                <a:ea typeface="Arial Unicode MS" pitchFamily="34" charset="-128"/>
              </a:rPr>
              <a:t>Peut être prescrit quelle que soit l ’origine de l ’</a:t>
            </a:r>
            <a:r>
              <a:rPr lang="fr-FR" sz="1600" dirty="0" err="1" smtClean="0">
                <a:ea typeface="Arial Unicode MS" pitchFamily="34" charset="-128"/>
              </a:rPr>
              <a:t>hyperuricémie</a:t>
            </a:r>
            <a:r>
              <a:rPr lang="fr-FR" sz="1600" dirty="0" smtClean="0">
                <a:ea typeface="Arial Unicode MS" pitchFamily="34" charset="-128"/>
              </a:rPr>
              <a:t> ( </a:t>
            </a:r>
            <a:r>
              <a:rPr lang="fr-FR" sz="1600" dirty="0" err="1" smtClean="0">
                <a:ea typeface="Arial Unicode MS" pitchFamily="34" charset="-128"/>
              </a:rPr>
              <a:t>hyperproducteurs</a:t>
            </a:r>
            <a:r>
              <a:rPr lang="fr-FR" sz="1600" dirty="0" smtClean="0">
                <a:ea typeface="Arial Unicode MS" pitchFamily="34" charset="-128"/>
              </a:rPr>
              <a:t>/ </a:t>
            </a:r>
            <a:r>
              <a:rPr lang="fr-FR" sz="1600" dirty="0" err="1" smtClean="0">
                <a:ea typeface="Arial Unicode MS" pitchFamily="34" charset="-128"/>
              </a:rPr>
              <a:t>hypoexcréteurs</a:t>
            </a:r>
            <a:r>
              <a:rPr lang="fr-FR" sz="1600" dirty="0" smtClean="0">
                <a:ea typeface="Arial Unicode MS" pitchFamily="34" charset="-128"/>
              </a:rPr>
              <a:t>)</a:t>
            </a:r>
          </a:p>
          <a:p>
            <a:r>
              <a:rPr lang="fr-FR" sz="1600" dirty="0" smtClean="0">
                <a:ea typeface="Arial Unicode MS" pitchFamily="34" charset="-128"/>
              </a:rPr>
              <a:t>Efficacité : rapide, dose-dépendante,  conservée en cas d ’insuffisance rénale</a:t>
            </a:r>
          </a:p>
          <a:p>
            <a:r>
              <a:rPr lang="fr-CH" sz="1600" b="1" dirty="0" smtClean="0"/>
              <a:t>Contre-indications</a:t>
            </a:r>
            <a:r>
              <a:rPr lang="fr-CH" sz="1600" dirty="0" smtClean="0"/>
              <a:t> : intolérance avérée à l'allopurinol et aux excipients de </a:t>
            </a:r>
            <a:r>
              <a:rPr lang="fr-CH" sz="1600" dirty="0" err="1" smtClean="0"/>
              <a:t>Zyloric</a:t>
            </a:r>
            <a:r>
              <a:rPr lang="fr-CH" sz="1600" dirty="0" smtClean="0"/>
              <a:t> </a:t>
            </a:r>
          </a:p>
          <a:p>
            <a:r>
              <a:rPr lang="fr-CH" sz="1600" b="1" dirty="0" smtClean="0"/>
              <a:t>Effets secondaires chez 20% des patients </a:t>
            </a:r>
            <a:r>
              <a:rPr lang="fr-CH" sz="1600" dirty="0" smtClean="0"/>
              <a:t>: rash </a:t>
            </a:r>
            <a:r>
              <a:rPr lang="fr-CH" sz="1600" dirty="0" err="1" smtClean="0"/>
              <a:t>maculopapulaire</a:t>
            </a:r>
            <a:r>
              <a:rPr lang="fr-CH" sz="1600" dirty="0" smtClean="0"/>
              <a:t>, nausées, </a:t>
            </a:r>
            <a:r>
              <a:rPr lang="fr-CH" sz="1600" dirty="0" err="1" smtClean="0"/>
              <a:t>diarhées</a:t>
            </a:r>
            <a:r>
              <a:rPr lang="fr-CH" sz="1600" dirty="0" smtClean="0"/>
              <a:t>, céphalées, </a:t>
            </a:r>
            <a:r>
              <a:rPr lang="fr-CH" sz="1600" dirty="0" err="1" smtClean="0"/>
              <a:t>myelosupression</a:t>
            </a:r>
            <a:r>
              <a:rPr lang="fr-CH" sz="1600" dirty="0" smtClean="0"/>
              <a:t>, crise de goutte, cataracte, alopécie</a:t>
            </a:r>
          </a:p>
          <a:p>
            <a:r>
              <a:rPr lang="fr-CH" sz="1600" b="1" dirty="0" smtClean="0"/>
              <a:t>Syndrome d’hypersensibilité à l’allopurinol </a:t>
            </a:r>
            <a:r>
              <a:rPr lang="fr-CH" sz="1600" dirty="0" smtClean="0"/>
              <a:t>chez 0.1-0.4% (5% avec rash) associé au </a:t>
            </a:r>
            <a:r>
              <a:rPr lang="en-GB" sz="1600" dirty="0" smtClean="0"/>
              <a:t>genotype  HLAB*5801 ( 7% population) </a:t>
            </a:r>
            <a:r>
              <a:rPr lang="en-GB" sz="1600" dirty="0" err="1" smtClean="0"/>
              <a:t>surtout</a:t>
            </a:r>
            <a:r>
              <a:rPr lang="en-GB" sz="1600" dirty="0" smtClean="0"/>
              <a:t> chez les </a:t>
            </a:r>
            <a:r>
              <a:rPr lang="en-GB" sz="1600" dirty="0" err="1" smtClean="0"/>
              <a:t>asiatique</a:t>
            </a:r>
            <a:endParaRPr lang="en-GB" sz="1600" dirty="0" smtClean="0"/>
          </a:p>
          <a:p>
            <a:pPr lvl="1">
              <a:buFont typeface="Arial" pitchFamily="34" charset="0"/>
              <a:buChar char="•"/>
            </a:pPr>
            <a:r>
              <a:rPr lang="en-GB" sz="1600" dirty="0" err="1" smtClean="0"/>
              <a:t>Morbi-mortalité</a:t>
            </a:r>
            <a:r>
              <a:rPr lang="en-GB" sz="1600" dirty="0" smtClean="0"/>
              <a:t> 25%</a:t>
            </a:r>
          </a:p>
          <a:p>
            <a:pPr lvl="1">
              <a:buFont typeface="Arial" pitchFamily="34" charset="0"/>
              <a:buChar char="•"/>
            </a:pPr>
            <a:r>
              <a:rPr lang="fr-CH" sz="1600" dirty="0" smtClean="0"/>
              <a:t>Rash, </a:t>
            </a:r>
            <a:r>
              <a:rPr lang="fr-CH" sz="1600" dirty="0" err="1" smtClean="0"/>
              <a:t>eosinophilie</a:t>
            </a:r>
            <a:r>
              <a:rPr lang="fr-CH" sz="1600" dirty="0" smtClean="0"/>
              <a:t>, fièvre, nécrose hépatique, leucocytose, péjoration de la fonction rénale</a:t>
            </a:r>
          </a:p>
          <a:p>
            <a:pPr lvl="1">
              <a:buFont typeface="Arial" pitchFamily="34" charset="0"/>
              <a:buChar char="•"/>
            </a:pPr>
            <a:r>
              <a:rPr lang="fr-FR" sz="1600" dirty="0" smtClean="0">
                <a:ea typeface="Arial Unicode MS" pitchFamily="34" charset="-128"/>
              </a:rPr>
              <a:t>Facteurs favorisants: posologie élevée, IRC, thiazidiques</a:t>
            </a:r>
          </a:p>
          <a:p>
            <a:pPr lvl="1">
              <a:buFont typeface="Arial" pitchFamily="34" charset="0"/>
              <a:buChar char="•"/>
            </a:pPr>
            <a:r>
              <a:rPr lang="fr-FR" sz="1600" dirty="0" smtClean="0">
                <a:ea typeface="Arial Unicode MS" pitchFamily="34" charset="-128"/>
              </a:rPr>
              <a:t>Tt par corticothérapie et </a:t>
            </a:r>
            <a:r>
              <a:rPr lang="fr-FR" sz="1600" dirty="0" err="1" smtClean="0">
                <a:ea typeface="Arial Unicode MS" pitchFamily="34" charset="-128"/>
              </a:rPr>
              <a:t>hemodialyse</a:t>
            </a:r>
            <a:endParaRPr lang="fr-FR" sz="1600" dirty="0" smtClean="0">
              <a:ea typeface="Arial Unicode MS" pitchFamily="34" charset="-128"/>
            </a:endParaRPr>
          </a:p>
          <a:p>
            <a:r>
              <a:rPr lang="fr-CH" sz="1600" b="1" dirty="0" smtClean="0"/>
              <a:t>Interactions</a:t>
            </a:r>
            <a:r>
              <a:rPr lang="fr-CH" sz="1600" dirty="0" smtClean="0"/>
              <a:t>: </a:t>
            </a:r>
            <a:r>
              <a:rPr lang="fr-CH" sz="1600" dirty="0" err="1" smtClean="0"/>
              <a:t>Azathioprine</a:t>
            </a:r>
            <a:r>
              <a:rPr lang="fr-CH" sz="1600" dirty="0" smtClean="0"/>
              <a:t>, </a:t>
            </a:r>
            <a:r>
              <a:rPr lang="fr-CH" sz="1600" dirty="0" err="1" smtClean="0"/>
              <a:t>Theophylline</a:t>
            </a:r>
            <a:r>
              <a:rPr lang="fr-CH" sz="1600" dirty="0" smtClean="0"/>
              <a:t>, ciclosporine, </a:t>
            </a:r>
            <a:r>
              <a:rPr lang="fr-CH" sz="1600" dirty="0" err="1" smtClean="0"/>
              <a:t>cyclophosphamide,Warfarine</a:t>
            </a:r>
            <a:r>
              <a:rPr lang="fr-CH" sz="1600" dirty="0" smtClean="0"/>
              <a:t>.</a:t>
            </a:r>
          </a:p>
          <a:p>
            <a:r>
              <a:rPr lang="fr-CH" sz="1600" b="1" dirty="0" smtClean="0"/>
              <a:t>Ne jamais réintroduire l’allopurinol</a:t>
            </a:r>
            <a:endParaRPr lang="fr-FR" sz="1600" dirty="0" smtClean="0">
              <a:ea typeface="Arial Unicode MS" pitchFamily="34" charset="-128"/>
            </a:endParaRPr>
          </a:p>
          <a:p>
            <a:endParaRPr lang="fr-CH" sz="1600" dirty="0" smtClean="0"/>
          </a:p>
          <a:p>
            <a:endParaRPr lang="fr-CH"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620688"/>
            <a:ext cx="8229600" cy="668600"/>
          </a:xfrm>
          <a:solidFill>
            <a:schemeClr val="bg1"/>
          </a:solidFill>
        </p:spPr>
        <p:txBody>
          <a:bodyPr>
            <a:normAutofit fontScale="90000"/>
          </a:bodyPr>
          <a:lstStyle/>
          <a:p>
            <a:r>
              <a:rPr lang="fr-CH" dirty="0" err="1" smtClean="0"/>
              <a:t>Febuxostat</a:t>
            </a:r>
            <a:endParaRPr lang="fr-CH" dirty="0"/>
          </a:p>
        </p:txBody>
      </p:sp>
      <p:sp>
        <p:nvSpPr>
          <p:cNvPr id="3" name="Espace réservé du contenu 2"/>
          <p:cNvSpPr>
            <a:spLocks noGrp="1"/>
          </p:cNvSpPr>
          <p:nvPr>
            <p:ph idx="1"/>
          </p:nvPr>
        </p:nvSpPr>
        <p:spPr>
          <a:xfrm>
            <a:off x="457200" y="1383121"/>
            <a:ext cx="8229600" cy="4998207"/>
          </a:xfrm>
        </p:spPr>
        <p:txBody>
          <a:bodyPr/>
          <a:lstStyle/>
          <a:p>
            <a:r>
              <a:rPr lang="fr-CH" sz="1800" dirty="0" smtClean="0"/>
              <a:t>Inhibiteur </a:t>
            </a:r>
            <a:r>
              <a:rPr lang="fr-FR" sz="1800" dirty="0" smtClean="0">
                <a:ea typeface="Arial Unicode MS" pitchFamily="34" charset="-128"/>
              </a:rPr>
              <a:t>sélectif non </a:t>
            </a:r>
            <a:r>
              <a:rPr lang="fr-FR" sz="1800" dirty="0" err="1" smtClean="0">
                <a:ea typeface="Arial Unicode MS" pitchFamily="34" charset="-128"/>
              </a:rPr>
              <a:t>purinique</a:t>
            </a:r>
            <a:r>
              <a:rPr lang="fr-FR" sz="1800" dirty="0" smtClean="0">
                <a:ea typeface="Arial Unicode MS" pitchFamily="34" charset="-128"/>
              </a:rPr>
              <a:t> </a:t>
            </a:r>
            <a:r>
              <a:rPr lang="fr-CH" sz="1800" dirty="0" smtClean="0"/>
              <a:t>de la xanthine oxydase</a:t>
            </a:r>
          </a:p>
          <a:p>
            <a:r>
              <a:rPr lang="fr-CH" sz="1800" dirty="0" smtClean="0"/>
              <a:t>Depuis Août 2016 accepté par Suisse </a:t>
            </a:r>
            <a:r>
              <a:rPr lang="fr-CH" sz="1800" dirty="0" err="1" smtClean="0"/>
              <a:t>medic</a:t>
            </a:r>
            <a:endParaRPr lang="fr-CH" sz="1800" dirty="0" smtClean="0"/>
          </a:p>
          <a:p>
            <a:r>
              <a:rPr lang="fr-CH" sz="1800" dirty="0" smtClean="0"/>
              <a:t>Effet maximale 5-7j après début du traitement</a:t>
            </a:r>
          </a:p>
          <a:p>
            <a:r>
              <a:rPr lang="fr-CH" sz="1800" dirty="0" smtClean="0"/>
              <a:t>Comprimés de 80mg </a:t>
            </a:r>
            <a:r>
              <a:rPr lang="fr-CH" sz="1800" dirty="0" err="1" smtClean="0"/>
              <a:t>seccable</a:t>
            </a:r>
            <a:r>
              <a:rPr lang="fr-CH" sz="1800" dirty="0" smtClean="0"/>
              <a:t> (40mg/j efficacité </a:t>
            </a:r>
            <a:r>
              <a:rPr lang="fr-CH" sz="1800" dirty="0" err="1" smtClean="0"/>
              <a:t>equivalente</a:t>
            </a:r>
            <a:r>
              <a:rPr lang="fr-CH" sz="1800" dirty="0" smtClean="0"/>
              <a:t> à 300mg d’allopurinol)</a:t>
            </a:r>
          </a:p>
          <a:p>
            <a:r>
              <a:rPr lang="fr-FR" sz="1800" dirty="0" smtClean="0">
                <a:ea typeface="Arial Unicode MS" pitchFamily="34" charset="-128"/>
              </a:rPr>
              <a:t>Peut être prescrit quelle que soit l ’origine de l ’</a:t>
            </a:r>
            <a:r>
              <a:rPr lang="fr-FR" sz="1800" dirty="0" err="1" smtClean="0">
                <a:ea typeface="Arial Unicode MS" pitchFamily="34" charset="-128"/>
              </a:rPr>
              <a:t>hyperuricémie</a:t>
            </a:r>
            <a:r>
              <a:rPr lang="fr-FR" sz="1800" dirty="0" smtClean="0">
                <a:ea typeface="Arial Unicode MS" pitchFamily="34" charset="-128"/>
              </a:rPr>
              <a:t> (</a:t>
            </a:r>
            <a:r>
              <a:rPr lang="fr-FR" sz="1800" dirty="0" err="1" smtClean="0">
                <a:ea typeface="Arial Unicode MS" pitchFamily="34" charset="-128"/>
              </a:rPr>
              <a:t>hyperproducteurs</a:t>
            </a:r>
            <a:r>
              <a:rPr lang="fr-FR" sz="1800" dirty="0" smtClean="0">
                <a:ea typeface="Arial Unicode MS" pitchFamily="34" charset="-128"/>
              </a:rPr>
              <a:t>/ </a:t>
            </a:r>
            <a:r>
              <a:rPr lang="fr-FR" sz="1800" dirty="0" err="1" smtClean="0">
                <a:ea typeface="Arial Unicode MS" pitchFamily="34" charset="-128"/>
              </a:rPr>
              <a:t>hypoexcréteurs</a:t>
            </a:r>
            <a:r>
              <a:rPr lang="fr-FR" sz="1800" dirty="0" smtClean="0">
                <a:ea typeface="Arial Unicode MS" pitchFamily="34" charset="-128"/>
              </a:rPr>
              <a:t>)</a:t>
            </a:r>
          </a:p>
          <a:p>
            <a:r>
              <a:rPr lang="fr-FR" sz="1800" dirty="0" smtClean="0">
                <a:ea typeface="Arial Unicode MS" pitchFamily="34" charset="-128"/>
              </a:rPr>
              <a:t>Efficacité : rapide, dose-dépendante,  conservée en cas d ’insuffisance rénale Cl </a:t>
            </a:r>
            <a:r>
              <a:rPr lang="fr-FR" sz="1800" dirty="0" err="1" smtClean="0">
                <a:ea typeface="Arial Unicode MS" pitchFamily="34" charset="-128"/>
              </a:rPr>
              <a:t>Creat</a:t>
            </a:r>
            <a:r>
              <a:rPr lang="fr-FR" sz="1800" dirty="0" smtClean="0">
                <a:ea typeface="Arial Unicode MS" pitchFamily="34" charset="-128"/>
              </a:rPr>
              <a:t> &gt;30 ml/min</a:t>
            </a:r>
          </a:p>
          <a:p>
            <a:r>
              <a:rPr lang="fr-CH" sz="1800" b="1" dirty="0" smtClean="0"/>
              <a:t>Contre-indications</a:t>
            </a:r>
            <a:r>
              <a:rPr lang="fr-CH" sz="1800" dirty="0" smtClean="0"/>
              <a:t> : insuffisance hépatique sévère, hypersensibilité au principe actif ou à l’un des excipients, non recommandé chez les patients atteints de cardiopathie ischémique ou en insuffisance cardiaque décompensée </a:t>
            </a:r>
          </a:p>
          <a:p>
            <a:r>
              <a:rPr lang="fr-CH" sz="1800" b="1" dirty="0" smtClean="0"/>
              <a:t>Effets secondaires </a:t>
            </a:r>
            <a:r>
              <a:rPr lang="fr-CH" sz="1800" dirty="0" smtClean="0"/>
              <a:t>: éruptions, nausées, </a:t>
            </a:r>
            <a:r>
              <a:rPr lang="fr-CH" sz="1800" dirty="0" err="1" smtClean="0"/>
              <a:t>diarhées</a:t>
            </a:r>
            <a:r>
              <a:rPr lang="fr-CH" sz="1800" dirty="0" smtClean="0"/>
              <a:t>, céphalées, crise de goutte, anomalie de la fonction hépatique, évènements cardiovasculaires</a:t>
            </a:r>
          </a:p>
          <a:p>
            <a:r>
              <a:rPr lang="fr-CH" sz="1800" b="1" dirty="0" smtClean="0"/>
              <a:t>Interactions</a:t>
            </a:r>
            <a:r>
              <a:rPr lang="fr-CH" sz="1800" dirty="0" smtClean="0"/>
              <a:t>: </a:t>
            </a:r>
            <a:r>
              <a:rPr lang="fr-CH" sz="1800" dirty="0" err="1" smtClean="0"/>
              <a:t>Azathioprine</a:t>
            </a:r>
            <a:r>
              <a:rPr lang="fr-CH" sz="1800" dirty="0" smtClean="0"/>
              <a:t>, </a:t>
            </a:r>
            <a:r>
              <a:rPr lang="fr-CH" sz="1800" dirty="0" err="1" smtClean="0"/>
              <a:t>Theophylline</a:t>
            </a:r>
            <a:endParaRPr lang="fr-FR" sz="1800" dirty="0" smtClean="0">
              <a:ea typeface="Arial Unicode MS" pitchFamily="34" charset="-128"/>
            </a:endParaRPr>
          </a:p>
          <a:p>
            <a:endParaRPr lang="fr-CH"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40120"/>
            <a:ext cx="8229600" cy="884624"/>
          </a:xfrm>
          <a:solidFill>
            <a:schemeClr val="bg1"/>
          </a:solidFill>
        </p:spPr>
        <p:txBody>
          <a:bodyPr>
            <a:normAutofit/>
          </a:bodyPr>
          <a:lstStyle/>
          <a:p>
            <a:r>
              <a:rPr lang="en-GB" dirty="0" err="1" smtClean="0"/>
              <a:t>Febuxostat</a:t>
            </a:r>
            <a:r>
              <a:rPr lang="en-GB" dirty="0" smtClean="0"/>
              <a:t> et </a:t>
            </a:r>
            <a:r>
              <a:rPr lang="en-GB" dirty="0" err="1" smtClean="0"/>
              <a:t>fonction</a:t>
            </a:r>
            <a:r>
              <a:rPr lang="en-GB" dirty="0" smtClean="0"/>
              <a:t> </a:t>
            </a:r>
            <a:r>
              <a:rPr lang="en-GB" dirty="0" err="1" smtClean="0"/>
              <a:t>rénale</a:t>
            </a:r>
            <a:endParaRPr lang="en-GB" dirty="0"/>
          </a:p>
        </p:txBody>
      </p:sp>
      <p:sp>
        <p:nvSpPr>
          <p:cNvPr id="3" name="Espace réservé du contenu 2"/>
          <p:cNvSpPr>
            <a:spLocks noGrp="1"/>
          </p:cNvSpPr>
          <p:nvPr>
            <p:ph idx="1"/>
          </p:nvPr>
        </p:nvSpPr>
        <p:spPr>
          <a:xfrm>
            <a:off x="685800" y="1986056"/>
            <a:ext cx="7772400" cy="4035232"/>
          </a:xfrm>
        </p:spPr>
        <p:txBody>
          <a:bodyPr>
            <a:normAutofit/>
          </a:bodyPr>
          <a:lstStyle/>
          <a:p>
            <a:r>
              <a:rPr lang="en-GB" sz="2000" dirty="0" smtClean="0"/>
              <a:t>Etudes chez des patients avec IRC (</a:t>
            </a:r>
            <a:r>
              <a:rPr lang="en-US" sz="2000" dirty="0" err="1" smtClean="0"/>
              <a:t>eGFR</a:t>
            </a:r>
            <a:r>
              <a:rPr lang="en-US" sz="2000" dirty="0" smtClean="0"/>
              <a:t> 15 – </a:t>
            </a:r>
            <a:r>
              <a:rPr lang="en-US" sz="2000" dirty="0"/>
              <a:t>50 </a:t>
            </a:r>
            <a:r>
              <a:rPr lang="en-US" sz="2000" dirty="0" smtClean="0"/>
              <a:t>ml/min) </a:t>
            </a:r>
            <a:r>
              <a:rPr lang="en-US" sz="2000" dirty="0" err="1" smtClean="0"/>
              <a:t>sous</a:t>
            </a:r>
            <a:r>
              <a:rPr lang="en-US" sz="2000" dirty="0" smtClean="0"/>
              <a:t> 40mg à 80mg/j, </a:t>
            </a:r>
            <a:r>
              <a:rPr lang="en-US" sz="2000" dirty="0" err="1" smtClean="0"/>
              <a:t>montre</a:t>
            </a:r>
            <a:r>
              <a:rPr lang="en-US" sz="2000" dirty="0" smtClean="0"/>
              <a:t> </a:t>
            </a:r>
            <a:r>
              <a:rPr lang="en-US" sz="2000" dirty="0" err="1" smtClean="0"/>
              <a:t>une</a:t>
            </a:r>
            <a:r>
              <a:rPr lang="en-US" sz="2000" dirty="0" smtClean="0"/>
              <a:t> </a:t>
            </a:r>
            <a:r>
              <a:rPr lang="en-US" sz="2000" dirty="0" err="1" smtClean="0"/>
              <a:t>importante</a:t>
            </a:r>
            <a:r>
              <a:rPr lang="en-US" sz="2000" dirty="0" smtClean="0"/>
              <a:t> diminution de </a:t>
            </a:r>
            <a:r>
              <a:rPr lang="en-US" sz="2000" dirty="0" err="1" smtClean="0"/>
              <a:t>l’uricémie</a:t>
            </a:r>
            <a:r>
              <a:rPr lang="en-US" sz="2000" dirty="0" smtClean="0"/>
              <a:t> avec des ES </a:t>
            </a:r>
            <a:r>
              <a:rPr lang="en-US" sz="2000" dirty="0" err="1" smtClean="0"/>
              <a:t>similare</a:t>
            </a:r>
            <a:r>
              <a:rPr lang="en-US" sz="2000" dirty="0" smtClean="0"/>
              <a:t> au  Placebo</a:t>
            </a:r>
          </a:p>
          <a:p>
            <a:endParaRPr lang="en-GB" sz="2000" dirty="0" smtClean="0"/>
          </a:p>
          <a:p>
            <a:r>
              <a:rPr lang="en-GB" sz="2000" dirty="0" smtClean="0"/>
              <a:t>Patients avec </a:t>
            </a:r>
            <a:r>
              <a:rPr lang="en-GB" sz="2000" dirty="0" err="1" smtClean="0"/>
              <a:t>hyperuricémie</a:t>
            </a:r>
            <a:r>
              <a:rPr lang="en-GB" sz="2000" dirty="0" smtClean="0"/>
              <a:t> </a:t>
            </a:r>
            <a:r>
              <a:rPr lang="en-GB" sz="2000" dirty="0" err="1" smtClean="0"/>
              <a:t>asymptomatique</a:t>
            </a:r>
            <a:r>
              <a:rPr lang="en-GB" sz="2000" dirty="0" smtClean="0"/>
              <a:t> </a:t>
            </a:r>
            <a:r>
              <a:rPr lang="en-GB" sz="2000" dirty="0" err="1" smtClean="0"/>
              <a:t>sous</a:t>
            </a:r>
            <a:r>
              <a:rPr lang="en-GB" sz="2000" dirty="0" smtClean="0"/>
              <a:t> </a:t>
            </a:r>
            <a:r>
              <a:rPr lang="en-GB" sz="2000" dirty="0" err="1" smtClean="0"/>
              <a:t>Febuxostat</a:t>
            </a:r>
            <a:r>
              <a:rPr lang="en-GB" sz="2000" dirty="0" smtClean="0"/>
              <a:t> 40mg/j </a:t>
            </a:r>
            <a:r>
              <a:rPr lang="en-GB" sz="2000" dirty="0" err="1" smtClean="0"/>
              <a:t>ont</a:t>
            </a:r>
            <a:r>
              <a:rPr lang="en-GB" sz="2000" dirty="0" smtClean="0"/>
              <a:t> </a:t>
            </a:r>
            <a:r>
              <a:rPr lang="en-GB" sz="2000" dirty="0" err="1" smtClean="0"/>
              <a:t>une</a:t>
            </a:r>
            <a:r>
              <a:rPr lang="en-GB" sz="2000" dirty="0" smtClean="0"/>
              <a:t> </a:t>
            </a:r>
            <a:r>
              <a:rPr lang="en-GB" sz="2000" dirty="0" err="1" smtClean="0"/>
              <a:t>moindre</a:t>
            </a:r>
            <a:r>
              <a:rPr lang="en-GB" sz="2000" dirty="0" smtClean="0"/>
              <a:t> diminution de la </a:t>
            </a:r>
            <a:r>
              <a:rPr lang="en-GB" sz="2000" dirty="0" err="1" smtClean="0"/>
              <a:t>fonction</a:t>
            </a:r>
            <a:r>
              <a:rPr lang="en-GB" sz="2000" dirty="0" smtClean="0"/>
              <a:t> </a:t>
            </a:r>
            <a:r>
              <a:rPr lang="en-GB" sz="2000" dirty="0" err="1" smtClean="0"/>
              <a:t>rénale</a:t>
            </a:r>
            <a:r>
              <a:rPr lang="en-GB" sz="2000" dirty="0" smtClean="0"/>
              <a:t> </a:t>
            </a:r>
            <a:r>
              <a:rPr lang="en-GB" sz="2000" dirty="0" err="1" smtClean="0"/>
              <a:t>que</a:t>
            </a:r>
            <a:r>
              <a:rPr lang="en-GB" sz="2000" dirty="0" smtClean="0"/>
              <a:t> </a:t>
            </a:r>
            <a:r>
              <a:rPr lang="en-GB" sz="2000" dirty="0" err="1" smtClean="0"/>
              <a:t>ceux</a:t>
            </a:r>
            <a:r>
              <a:rPr lang="en-GB" sz="2000" dirty="0" smtClean="0"/>
              <a:t> </a:t>
            </a:r>
            <a:r>
              <a:rPr lang="en-GB" sz="2000" dirty="0" err="1" smtClean="0"/>
              <a:t>sous</a:t>
            </a:r>
            <a:r>
              <a:rPr lang="en-GB" sz="2000" dirty="0" smtClean="0"/>
              <a:t> Placebo</a:t>
            </a:r>
          </a:p>
          <a:p>
            <a:endParaRPr lang="en-GB" sz="2000" dirty="0" smtClean="0"/>
          </a:p>
          <a:p>
            <a:endParaRPr lang="en-GB" sz="2000" dirty="0" smtClean="0"/>
          </a:p>
          <a:p>
            <a:r>
              <a:rPr lang="en-GB" sz="1000" dirty="0" err="1" smtClean="0"/>
              <a:t>Saag</a:t>
            </a:r>
            <a:r>
              <a:rPr lang="en-GB" sz="1000" dirty="0" smtClean="0"/>
              <a:t> KG et al. Impact of </a:t>
            </a:r>
            <a:r>
              <a:rPr lang="en-GB" sz="1000" dirty="0" err="1" smtClean="0"/>
              <a:t>Febuxostat</a:t>
            </a:r>
            <a:r>
              <a:rPr lang="en-GB" sz="1000" dirty="0" smtClean="0"/>
              <a:t> on Renal Function in Gout Subjects with Moderate-to-Severe Renal Impairment. </a:t>
            </a:r>
            <a:r>
              <a:rPr lang="de-DE" sz="1000" dirty="0" smtClean="0"/>
              <a:t>Arthritis </a:t>
            </a:r>
            <a:r>
              <a:rPr lang="de-DE" sz="1000" dirty="0" err="1" smtClean="0"/>
              <a:t>Rheumatol</a:t>
            </a:r>
            <a:r>
              <a:rPr lang="de-DE" sz="1000" dirty="0" smtClean="0"/>
              <a:t>. 2016 Feb 19. </a:t>
            </a:r>
            <a:r>
              <a:rPr lang="de-DE" sz="1000" dirty="0" err="1" smtClean="0"/>
              <a:t>doi</a:t>
            </a:r>
            <a:r>
              <a:rPr lang="de-DE" sz="1000" dirty="0" smtClean="0"/>
              <a:t>: 10.1002/art.39654.</a:t>
            </a:r>
          </a:p>
          <a:p>
            <a:r>
              <a:rPr lang="en-GB" sz="1000" dirty="0" err="1" smtClean="0"/>
              <a:t>Sircar</a:t>
            </a:r>
            <a:r>
              <a:rPr lang="en-GB" sz="1000" dirty="0" smtClean="0"/>
              <a:t> D et al. Efficacy of </a:t>
            </a:r>
            <a:r>
              <a:rPr lang="en-GB" sz="1000" dirty="0" err="1" smtClean="0"/>
              <a:t>Febuxostat</a:t>
            </a:r>
            <a:r>
              <a:rPr lang="en-GB" sz="1000" dirty="0" smtClean="0"/>
              <a:t> for Slowing the GFR Decline in Patients With CKD and Asymptomatic </a:t>
            </a:r>
            <a:r>
              <a:rPr lang="en-GB" sz="1000" dirty="0" err="1" smtClean="0"/>
              <a:t>Hyperuricemia</a:t>
            </a:r>
            <a:r>
              <a:rPr lang="en-GB" sz="1000" dirty="0" smtClean="0"/>
              <a:t>: A 6-Month, Double-Blind, Randomized, Placebo-Controlled Trial. </a:t>
            </a:r>
            <a:r>
              <a:rPr lang="hr-HR" sz="1000" dirty="0" smtClean="0"/>
              <a:t>Am J Kidney Dis. 2015 Dec;66:45-50. doi: 10.1053/j.ajkd.2015.05.017. Epub 2015 Jul 30.</a:t>
            </a:r>
            <a:endParaRPr lang="en-GB" sz="1000" dirty="0" smtClean="0"/>
          </a:p>
          <a:p>
            <a:endParaRPr lang="en-GB" sz="2000" dirty="0"/>
          </a:p>
        </p:txBody>
      </p:sp>
      <p:sp>
        <p:nvSpPr>
          <p:cNvPr id="4" name="Espace réservé du numéro de diapositive 3"/>
          <p:cNvSpPr>
            <a:spLocks noGrp="1"/>
          </p:cNvSpPr>
          <p:nvPr>
            <p:ph type="sldNum" sz="quarter" idx="12"/>
          </p:nvPr>
        </p:nvSpPr>
        <p:spPr>
          <a:xfrm>
            <a:off x="8382000" y="6324600"/>
            <a:ext cx="609600" cy="457200"/>
          </a:xfrm>
          <a:prstGeom prst="rect">
            <a:avLst/>
          </a:prstGeom>
        </p:spPr>
        <p:txBody>
          <a:bodyPr/>
          <a:lstStyle/>
          <a:p>
            <a:fld id="{9767BA07-1837-484B-89D9-A67FB2BF651F}" type="slidenum">
              <a:rPr lang="en-US" smtClean="0"/>
              <a:pPr/>
              <a:t>58</a:t>
            </a:fld>
            <a:endParaRPr lang="en-US"/>
          </a:p>
        </p:txBody>
      </p:sp>
    </p:spTree>
    <p:extLst>
      <p:ext uri="{BB962C8B-B14F-4D97-AF65-F5344CB8AC3E}">
        <p14:creationId xmlns:p14="http://schemas.microsoft.com/office/powerpoint/2010/main" val="36039273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692696"/>
            <a:ext cx="8229600" cy="812616"/>
          </a:xfrm>
          <a:solidFill>
            <a:schemeClr val="bg1"/>
          </a:solidFill>
        </p:spPr>
        <p:txBody>
          <a:bodyPr/>
          <a:lstStyle/>
          <a:p>
            <a:r>
              <a:rPr lang="fr-CH" dirty="0" err="1" smtClean="0"/>
              <a:t>Probenecid</a:t>
            </a:r>
            <a:r>
              <a:rPr lang="fr-CH" dirty="0" smtClean="0"/>
              <a:t> (</a:t>
            </a:r>
            <a:r>
              <a:rPr lang="fr-CH" dirty="0" err="1" smtClean="0"/>
              <a:t>Santuril</a:t>
            </a:r>
            <a:r>
              <a:rPr lang="fr-CH" dirty="0" smtClean="0"/>
              <a:t>)</a:t>
            </a:r>
            <a:endParaRPr lang="fr-CH" dirty="0"/>
          </a:p>
        </p:txBody>
      </p:sp>
      <p:sp>
        <p:nvSpPr>
          <p:cNvPr id="3" name="Espace réservé du contenu 2"/>
          <p:cNvSpPr>
            <a:spLocks noGrp="1"/>
          </p:cNvSpPr>
          <p:nvPr>
            <p:ph idx="1"/>
          </p:nvPr>
        </p:nvSpPr>
        <p:spPr/>
        <p:txBody>
          <a:bodyPr>
            <a:normAutofit lnSpcReduction="10000"/>
          </a:bodyPr>
          <a:lstStyle/>
          <a:p>
            <a:r>
              <a:rPr lang="fr-CH" sz="2000" dirty="0" err="1" smtClean="0"/>
              <a:t>Thèrapie</a:t>
            </a:r>
            <a:r>
              <a:rPr lang="fr-CH" sz="2000" dirty="0" smtClean="0"/>
              <a:t> 2</a:t>
            </a:r>
            <a:r>
              <a:rPr lang="fr-CH" sz="2000" baseline="30000" dirty="0" smtClean="0"/>
              <a:t>ème</a:t>
            </a:r>
            <a:r>
              <a:rPr lang="fr-CH" sz="2000" dirty="0" smtClean="0"/>
              <a:t> ligne - patients ne pouvant être traités par d'autres médicaments </a:t>
            </a:r>
            <a:r>
              <a:rPr lang="fr-CH" sz="2000" dirty="0" err="1" smtClean="0"/>
              <a:t>hypouricémiants</a:t>
            </a:r>
            <a:r>
              <a:rPr lang="fr-CH" sz="2000" dirty="0" smtClean="0"/>
              <a:t> ou en </a:t>
            </a:r>
            <a:r>
              <a:rPr lang="en-US" sz="2000" dirty="0" smtClean="0"/>
              <a:t> </a:t>
            </a:r>
            <a:r>
              <a:rPr lang="en-US" sz="2000" dirty="0" err="1" smtClean="0"/>
              <a:t>combinaison</a:t>
            </a:r>
            <a:r>
              <a:rPr lang="en-US" sz="2000" dirty="0" smtClean="0"/>
              <a:t> </a:t>
            </a:r>
          </a:p>
          <a:p>
            <a:r>
              <a:rPr lang="fr-CH" sz="2000" dirty="0" smtClean="0"/>
              <a:t>Effet hypo-</a:t>
            </a:r>
            <a:r>
              <a:rPr lang="fr-CH" sz="2000" dirty="0" err="1" smtClean="0"/>
              <a:t>uricémiant</a:t>
            </a:r>
            <a:r>
              <a:rPr lang="fr-CH" sz="2000" dirty="0" smtClean="0"/>
              <a:t> faible tout seul</a:t>
            </a:r>
            <a:endParaRPr lang="en-US" sz="2000" dirty="0" smtClean="0"/>
          </a:p>
          <a:p>
            <a:r>
              <a:rPr lang="en-US" sz="2000" dirty="0" err="1" smtClean="0"/>
              <a:t>Taux</a:t>
            </a:r>
            <a:r>
              <a:rPr lang="en-US" sz="2000" dirty="0" smtClean="0"/>
              <a:t> </a:t>
            </a:r>
            <a:r>
              <a:rPr lang="en-US" sz="2000" dirty="0" err="1" smtClean="0"/>
              <a:t>d’ecretion</a:t>
            </a:r>
            <a:r>
              <a:rPr lang="en-US" sz="2000" dirty="0" smtClean="0"/>
              <a:t>  des </a:t>
            </a:r>
            <a:r>
              <a:rPr lang="en-US" sz="2000" dirty="0" err="1" smtClean="0"/>
              <a:t>urates</a:t>
            </a:r>
            <a:r>
              <a:rPr lang="en-US" sz="2000" dirty="0" smtClean="0"/>
              <a:t> &lt; 4.8 </a:t>
            </a:r>
            <a:r>
              <a:rPr lang="en-US" sz="2000" dirty="0" err="1" smtClean="0"/>
              <a:t>mmol</a:t>
            </a:r>
            <a:r>
              <a:rPr lang="en-US" sz="2000" dirty="0" smtClean="0"/>
              <a:t>/l/urines de 24h (fraction excretion &lt;5%)</a:t>
            </a:r>
            <a:endParaRPr lang="fr-CH" sz="2000" dirty="0" smtClean="0"/>
          </a:p>
          <a:p>
            <a:r>
              <a:rPr lang="fr-CH" sz="2000" b="1" dirty="0" smtClean="0"/>
              <a:t>Contre-indication</a:t>
            </a:r>
            <a:r>
              <a:rPr lang="fr-CH" sz="2000" dirty="0" smtClean="0"/>
              <a:t>: insuffisance rénale </a:t>
            </a:r>
            <a:r>
              <a:rPr lang="en-US" sz="2000" dirty="0" err="1" smtClean="0"/>
              <a:t>CrCl</a:t>
            </a:r>
            <a:r>
              <a:rPr lang="en-US" sz="2000" dirty="0" smtClean="0"/>
              <a:t> &lt;50 ml/min.</a:t>
            </a:r>
            <a:r>
              <a:rPr lang="fr-CH" sz="2000" dirty="0" smtClean="0"/>
              <a:t> et ATCD de lithiase rénale</a:t>
            </a:r>
          </a:p>
          <a:p>
            <a:r>
              <a:rPr lang="fr-CH" sz="2000" b="1" dirty="0" smtClean="0"/>
              <a:t>Effets sec</a:t>
            </a:r>
            <a:r>
              <a:rPr lang="fr-CH" sz="2000" dirty="0" smtClean="0"/>
              <a:t>: nausées, perte d’appétit, cytopénie, crise de goutte</a:t>
            </a:r>
          </a:p>
          <a:p>
            <a:r>
              <a:rPr lang="fr-CH" sz="2000" b="1" dirty="0" smtClean="0"/>
              <a:t>Interactions</a:t>
            </a:r>
            <a:r>
              <a:rPr lang="fr-CH" sz="2000" dirty="0" smtClean="0"/>
              <a:t>: antibiotiques, </a:t>
            </a:r>
            <a:r>
              <a:rPr lang="fr-CH" sz="2000" dirty="0" err="1" smtClean="0"/>
              <a:t>Dapsone</a:t>
            </a:r>
            <a:r>
              <a:rPr lang="fr-CH" sz="2000" dirty="0" smtClean="0"/>
              <a:t>, MTX, </a:t>
            </a:r>
            <a:r>
              <a:rPr lang="fr-CH" sz="2000" dirty="0" err="1" smtClean="0"/>
              <a:t>Indomethacin</a:t>
            </a:r>
            <a:r>
              <a:rPr lang="fr-CH" sz="2000" dirty="0" smtClean="0"/>
              <a:t>, Héparine.</a:t>
            </a:r>
          </a:p>
          <a:p>
            <a:r>
              <a:rPr lang="fr-CH" sz="2000" dirty="0" smtClean="0"/>
              <a:t>Comprimés de 500mg ( 250mgx2/j)</a:t>
            </a:r>
          </a:p>
          <a:p>
            <a:r>
              <a:rPr lang="en-US" sz="2000" dirty="0" smtClean="0"/>
              <a:t>Etude </a:t>
            </a:r>
            <a:r>
              <a:rPr lang="en-US" sz="2000" dirty="0" err="1" smtClean="0"/>
              <a:t>sur</a:t>
            </a:r>
            <a:r>
              <a:rPr lang="en-US" sz="2000" dirty="0" smtClean="0"/>
              <a:t> </a:t>
            </a:r>
            <a:r>
              <a:rPr lang="en-US" sz="2000" dirty="0" err="1" smtClean="0"/>
              <a:t>l’efficacité</a:t>
            </a:r>
            <a:r>
              <a:rPr lang="en-US" sz="2000" dirty="0" smtClean="0"/>
              <a:t> et la </a:t>
            </a:r>
            <a:r>
              <a:rPr lang="en-US" sz="2000" dirty="0" err="1" smtClean="0"/>
              <a:t>tolérabilité</a:t>
            </a:r>
            <a:r>
              <a:rPr lang="en-US" sz="2000" dirty="0" smtClean="0"/>
              <a:t> – </a:t>
            </a:r>
            <a:r>
              <a:rPr lang="en-US" sz="2000" dirty="0" err="1" smtClean="0"/>
              <a:t>taux</a:t>
            </a:r>
            <a:r>
              <a:rPr lang="en-US" sz="2000" dirty="0" smtClean="0"/>
              <a:t> </a:t>
            </a:r>
            <a:r>
              <a:rPr lang="en-US" sz="2000" dirty="0" err="1" smtClean="0"/>
              <a:t>cible</a:t>
            </a:r>
            <a:r>
              <a:rPr lang="en-US" sz="2000" dirty="0" smtClean="0"/>
              <a:t> </a:t>
            </a:r>
            <a:r>
              <a:rPr lang="en-US" sz="2000" dirty="0" err="1" smtClean="0"/>
              <a:t>atteinte</a:t>
            </a:r>
            <a:r>
              <a:rPr lang="en-US" sz="2000" dirty="0" smtClean="0"/>
              <a:t> plus en </a:t>
            </a:r>
            <a:r>
              <a:rPr lang="en-US" sz="2000" dirty="0" err="1" smtClean="0"/>
              <a:t>combinaison</a:t>
            </a:r>
            <a:r>
              <a:rPr lang="en-US" sz="2000" dirty="0" smtClean="0"/>
              <a:t> avec </a:t>
            </a:r>
            <a:r>
              <a:rPr lang="en-US" sz="2000" dirty="0" err="1" smtClean="0"/>
              <a:t>Allopurinol</a:t>
            </a:r>
            <a:r>
              <a:rPr lang="en-US" sz="2000" dirty="0" smtClean="0"/>
              <a:t> </a:t>
            </a:r>
            <a:r>
              <a:rPr lang="en-US" sz="2000" dirty="0" err="1" smtClean="0"/>
              <a:t>que</a:t>
            </a:r>
            <a:r>
              <a:rPr lang="en-US" sz="2000" dirty="0" smtClean="0"/>
              <a:t> </a:t>
            </a:r>
            <a:r>
              <a:rPr lang="en-US" sz="2000" dirty="0" err="1" smtClean="0"/>
              <a:t>seul</a:t>
            </a:r>
            <a:endParaRPr lang="en-US" sz="2000" dirty="0" smtClean="0"/>
          </a:p>
          <a:p>
            <a:endParaRPr lang="en-US" sz="800" dirty="0" smtClean="0"/>
          </a:p>
          <a:p>
            <a:endParaRPr lang="en-US" sz="800" dirty="0" smtClean="0"/>
          </a:p>
          <a:p>
            <a:r>
              <a:rPr lang="en-US" sz="800" dirty="0" err="1" smtClean="0"/>
              <a:t>Pui</a:t>
            </a:r>
            <a:r>
              <a:rPr lang="en-US" sz="800" dirty="0" smtClean="0"/>
              <a:t> K, </a:t>
            </a:r>
            <a:r>
              <a:rPr lang="en-US" sz="800" dirty="0" err="1" smtClean="0"/>
              <a:t>Gow</a:t>
            </a:r>
            <a:r>
              <a:rPr lang="en-US" sz="800" dirty="0" smtClean="0"/>
              <a:t> PJ, </a:t>
            </a:r>
            <a:r>
              <a:rPr lang="en-US" sz="800" dirty="0" err="1" smtClean="0"/>
              <a:t>Dalbeth</a:t>
            </a:r>
            <a:r>
              <a:rPr lang="en-US" sz="800" dirty="0" smtClean="0"/>
              <a:t> N: </a:t>
            </a:r>
            <a:r>
              <a:rPr lang="en-US" sz="800" b="1" dirty="0" smtClean="0"/>
              <a:t>Efficacy and tolerability of </a:t>
            </a:r>
            <a:r>
              <a:rPr lang="en-US" sz="800" b="1" dirty="0" err="1" smtClean="0"/>
              <a:t>probenecid</a:t>
            </a:r>
            <a:r>
              <a:rPr lang="en-US" sz="800" b="1" dirty="0" smtClean="0"/>
              <a:t> as urate18 lowering therapy in gout; clinical experience in high-prevalence population.</a:t>
            </a:r>
          </a:p>
          <a:p>
            <a:r>
              <a:rPr lang="en-US" sz="800" dirty="0" smtClean="0"/>
              <a:t>19 </a:t>
            </a:r>
            <a:r>
              <a:rPr lang="en-US" sz="800" i="1" dirty="0" smtClean="0"/>
              <a:t>The Journal of rheumatology 2013, </a:t>
            </a:r>
            <a:r>
              <a:rPr lang="en-US" sz="800" b="1" i="1" dirty="0" smtClean="0"/>
              <a:t>40(6):872-876.</a:t>
            </a:r>
            <a:endParaRPr lang="fr-CH" sz="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081539"/>
            <a:ext cx="7560840" cy="5292589"/>
          </a:xfrm>
          <a:prstGeom prst="rect">
            <a:avLst/>
          </a:prstGeom>
        </p:spPr>
      </p:pic>
    </p:spTree>
    <p:extLst>
      <p:ext uri="{BB962C8B-B14F-4D97-AF65-F5344CB8AC3E}">
        <p14:creationId xmlns:p14="http://schemas.microsoft.com/office/powerpoint/2010/main" val="10246936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548680"/>
            <a:ext cx="8229600" cy="668600"/>
          </a:xfrm>
          <a:solidFill>
            <a:schemeClr val="bg1"/>
          </a:solidFill>
        </p:spPr>
        <p:txBody>
          <a:bodyPr>
            <a:normAutofit fontScale="90000"/>
          </a:bodyPr>
          <a:lstStyle/>
          <a:p>
            <a:r>
              <a:rPr lang="fr-CH" dirty="0" err="1" smtClean="0"/>
              <a:t>Benzbromarone</a:t>
            </a:r>
            <a:r>
              <a:rPr lang="fr-CH" dirty="0" smtClean="0"/>
              <a:t> </a:t>
            </a:r>
            <a:r>
              <a:rPr lang="en-US" dirty="0" smtClean="0"/>
              <a:t>(</a:t>
            </a:r>
            <a:r>
              <a:rPr lang="en-US" dirty="0" err="1" smtClean="0"/>
              <a:t>Desuric</a:t>
            </a:r>
            <a:r>
              <a:rPr lang="en-US" dirty="0" smtClean="0"/>
              <a:t>®)</a:t>
            </a:r>
            <a:endParaRPr lang="fr-CH" dirty="0"/>
          </a:p>
        </p:txBody>
      </p:sp>
      <p:sp>
        <p:nvSpPr>
          <p:cNvPr id="3" name="Espace réservé du contenu 2"/>
          <p:cNvSpPr>
            <a:spLocks noGrp="1"/>
          </p:cNvSpPr>
          <p:nvPr>
            <p:ph idx="1"/>
          </p:nvPr>
        </p:nvSpPr>
        <p:spPr>
          <a:xfrm>
            <a:off x="457200" y="1268760"/>
            <a:ext cx="8686800" cy="5589239"/>
          </a:xfrm>
        </p:spPr>
        <p:txBody>
          <a:bodyPr/>
          <a:lstStyle/>
          <a:p>
            <a:r>
              <a:rPr lang="en-US" sz="2000" dirty="0" err="1" smtClean="0"/>
              <a:t>Meilleur</a:t>
            </a:r>
            <a:r>
              <a:rPr lang="en-US" sz="2000" dirty="0" smtClean="0"/>
              <a:t> </a:t>
            </a:r>
            <a:r>
              <a:rPr lang="en-US" sz="2000" dirty="0" err="1" smtClean="0"/>
              <a:t>uricosurique</a:t>
            </a:r>
            <a:r>
              <a:rPr lang="en-US" sz="2000" dirty="0" smtClean="0"/>
              <a:t> en </a:t>
            </a:r>
            <a:r>
              <a:rPr lang="en-US" sz="2000" dirty="0" err="1" smtClean="0"/>
              <a:t>monothérapie</a:t>
            </a:r>
            <a:r>
              <a:rPr lang="en-US" sz="2000" dirty="0" smtClean="0"/>
              <a:t> </a:t>
            </a:r>
            <a:r>
              <a:rPr lang="en-US" sz="2000" dirty="0" err="1" smtClean="0"/>
              <a:t>ou</a:t>
            </a:r>
            <a:r>
              <a:rPr lang="en-US" sz="2000" dirty="0" smtClean="0"/>
              <a:t> </a:t>
            </a:r>
            <a:r>
              <a:rPr lang="en-US" sz="2000" dirty="0" err="1" smtClean="0"/>
              <a:t>combinaison</a:t>
            </a:r>
            <a:r>
              <a:rPr lang="en-US" sz="2000" dirty="0" smtClean="0"/>
              <a:t>: pas </a:t>
            </a:r>
            <a:r>
              <a:rPr lang="en-US" sz="2000" dirty="0" err="1" smtClean="0"/>
              <a:t>disponible</a:t>
            </a:r>
            <a:r>
              <a:rPr lang="en-US" sz="2000" dirty="0" smtClean="0"/>
              <a:t> en Suisse </a:t>
            </a:r>
          </a:p>
          <a:p>
            <a:r>
              <a:rPr lang="en-US" sz="2000" dirty="0" err="1" smtClean="0"/>
              <a:t>Comprimés</a:t>
            </a:r>
            <a:r>
              <a:rPr lang="en-US" sz="2000" dirty="0" smtClean="0"/>
              <a:t> de 100 mg (100-200mg /j )</a:t>
            </a:r>
          </a:p>
          <a:p>
            <a:r>
              <a:rPr lang="en-US" sz="2000" dirty="0" err="1" smtClean="0"/>
              <a:t>Suivre</a:t>
            </a:r>
            <a:r>
              <a:rPr lang="en-US" sz="2000" dirty="0" smtClean="0"/>
              <a:t> </a:t>
            </a:r>
            <a:r>
              <a:rPr lang="en-US" sz="2000" dirty="0" err="1" smtClean="0"/>
              <a:t>fonction</a:t>
            </a:r>
            <a:r>
              <a:rPr lang="en-US" sz="2000" dirty="0" smtClean="0"/>
              <a:t> </a:t>
            </a:r>
            <a:r>
              <a:rPr lang="en-US" sz="2000" dirty="0" err="1" smtClean="0"/>
              <a:t>hépatique</a:t>
            </a:r>
            <a:r>
              <a:rPr lang="en-US" sz="2000" dirty="0" smtClean="0"/>
              <a:t> car </a:t>
            </a:r>
            <a:r>
              <a:rPr lang="en-US" sz="2000" dirty="0" err="1" smtClean="0"/>
              <a:t>cas</a:t>
            </a:r>
            <a:r>
              <a:rPr lang="en-US" sz="2000" dirty="0" smtClean="0"/>
              <a:t> </a:t>
            </a:r>
            <a:r>
              <a:rPr lang="en-US" sz="2000" dirty="0" err="1" smtClean="0"/>
              <a:t>décrites</a:t>
            </a:r>
            <a:r>
              <a:rPr lang="en-US" sz="2000" dirty="0" smtClean="0"/>
              <a:t> </a:t>
            </a:r>
            <a:r>
              <a:rPr lang="en-US" sz="2000" dirty="0" err="1" smtClean="0"/>
              <a:t>d’atteinte</a:t>
            </a:r>
            <a:r>
              <a:rPr lang="en-US" sz="2000" dirty="0" smtClean="0"/>
              <a:t> </a:t>
            </a:r>
            <a:r>
              <a:rPr lang="en-US" sz="2000" dirty="0" err="1" smtClean="0"/>
              <a:t>hépatique</a:t>
            </a:r>
            <a:r>
              <a:rPr lang="en-US" sz="2000" dirty="0" smtClean="0"/>
              <a:t> grave</a:t>
            </a:r>
          </a:p>
          <a:p>
            <a:r>
              <a:rPr lang="en-US" sz="2000" dirty="0" smtClean="0"/>
              <a:t>Si </a:t>
            </a:r>
            <a:r>
              <a:rPr lang="en-US" sz="2000" dirty="0" err="1" smtClean="0"/>
              <a:t>insuffisance</a:t>
            </a:r>
            <a:r>
              <a:rPr lang="en-US" sz="2000" dirty="0" smtClean="0"/>
              <a:t> </a:t>
            </a:r>
            <a:r>
              <a:rPr lang="en-US" sz="2000" dirty="0" err="1" smtClean="0"/>
              <a:t>rénale</a:t>
            </a:r>
            <a:r>
              <a:rPr lang="en-US" sz="2000" dirty="0" smtClean="0"/>
              <a:t> </a:t>
            </a:r>
            <a:r>
              <a:rPr lang="en-US" sz="2000" dirty="0" err="1" smtClean="0"/>
              <a:t>modérée</a:t>
            </a:r>
            <a:r>
              <a:rPr lang="en-US" sz="2000" dirty="0" smtClean="0"/>
              <a:t> (</a:t>
            </a:r>
            <a:r>
              <a:rPr lang="en-US" sz="2000" dirty="0" err="1" smtClean="0"/>
              <a:t>CrCl</a:t>
            </a:r>
            <a:r>
              <a:rPr lang="en-US" sz="2000" dirty="0" smtClean="0"/>
              <a:t> de 54 ml/min), plus </a:t>
            </a:r>
            <a:r>
              <a:rPr lang="en-US" sz="2000" dirty="0" err="1" smtClean="0"/>
              <a:t>efficace</a:t>
            </a:r>
            <a:r>
              <a:rPr lang="en-US" sz="2000" dirty="0" smtClean="0"/>
              <a:t> </a:t>
            </a:r>
            <a:r>
              <a:rPr lang="en-US" sz="2000" dirty="0" err="1" smtClean="0"/>
              <a:t>que</a:t>
            </a:r>
            <a:r>
              <a:rPr lang="en-US" sz="2000" dirty="0" smtClean="0"/>
              <a:t> </a:t>
            </a:r>
            <a:r>
              <a:rPr lang="en-US" sz="2000" dirty="0" err="1" smtClean="0"/>
              <a:t>l’Alloprinol</a:t>
            </a:r>
            <a:endParaRPr lang="en-US" sz="2000" dirty="0" smtClean="0"/>
          </a:p>
          <a:p>
            <a:r>
              <a:rPr lang="en-US" sz="2000" dirty="0" smtClean="0"/>
              <a:t>Encore plus </a:t>
            </a:r>
            <a:r>
              <a:rPr lang="en-US" sz="2000" dirty="0" err="1" smtClean="0"/>
              <a:t>efficace</a:t>
            </a:r>
            <a:r>
              <a:rPr lang="en-US" sz="2000" dirty="0" smtClean="0"/>
              <a:t> en </a:t>
            </a:r>
            <a:r>
              <a:rPr lang="en-US" sz="2000" dirty="0" err="1" smtClean="0"/>
              <a:t>combinaison</a:t>
            </a:r>
            <a:r>
              <a:rPr lang="en-US" sz="2000" dirty="0" smtClean="0"/>
              <a:t>.</a:t>
            </a:r>
          </a:p>
          <a:p>
            <a:r>
              <a:rPr lang="en-US" sz="2000" dirty="0" smtClean="0"/>
              <a:t>Petite </a:t>
            </a:r>
            <a:r>
              <a:rPr lang="en-US" sz="2000" dirty="0" err="1" smtClean="0"/>
              <a:t>étude</a:t>
            </a:r>
            <a:r>
              <a:rPr lang="en-US" sz="2000" dirty="0" smtClean="0"/>
              <a:t> au </a:t>
            </a:r>
            <a:r>
              <a:rPr lang="en-US" sz="2000" dirty="0" err="1" smtClean="0"/>
              <a:t>Japon</a:t>
            </a:r>
            <a:r>
              <a:rPr lang="en-US" sz="2000" dirty="0" smtClean="0"/>
              <a:t>  pour patients avec IRC </a:t>
            </a:r>
            <a:r>
              <a:rPr lang="en-US" sz="2000" dirty="0" err="1" smtClean="0"/>
              <a:t>stade</a:t>
            </a:r>
            <a:r>
              <a:rPr lang="en-US" sz="2000" dirty="0" smtClean="0"/>
              <a:t> 3 </a:t>
            </a:r>
            <a:r>
              <a:rPr lang="en-US" sz="2000" dirty="0" err="1" smtClean="0"/>
              <a:t>ou</a:t>
            </a:r>
            <a:r>
              <a:rPr lang="en-US" sz="2000" dirty="0" smtClean="0"/>
              <a:t> plus respondent au </a:t>
            </a:r>
            <a:r>
              <a:rPr lang="en-US" sz="2000" dirty="0" err="1" smtClean="0"/>
              <a:t>traitement</a:t>
            </a:r>
            <a:r>
              <a:rPr lang="en-US" sz="2000" dirty="0" smtClean="0"/>
              <a:t> sans </a:t>
            </a:r>
            <a:r>
              <a:rPr lang="en-US" sz="2000" dirty="0" err="1" smtClean="0"/>
              <a:t>péjorer</a:t>
            </a:r>
            <a:r>
              <a:rPr lang="en-US" sz="2000" dirty="0" smtClean="0"/>
              <a:t> la </a:t>
            </a:r>
            <a:r>
              <a:rPr lang="en-US" sz="2000" dirty="0" err="1" smtClean="0"/>
              <a:t>fonction</a:t>
            </a:r>
            <a:r>
              <a:rPr lang="en-US" sz="2000" dirty="0" smtClean="0"/>
              <a:t> </a:t>
            </a:r>
            <a:r>
              <a:rPr lang="en-US" sz="2000" dirty="0" err="1" smtClean="0"/>
              <a:t>rénale</a:t>
            </a:r>
            <a:r>
              <a:rPr lang="en-US" sz="2000" dirty="0" smtClean="0"/>
              <a:t>.</a:t>
            </a:r>
          </a:p>
          <a:p>
            <a:endParaRPr lang="fr-CH" sz="800" dirty="0" smtClean="0"/>
          </a:p>
          <a:p>
            <a:endParaRPr lang="fr-CH" sz="800" dirty="0" smtClean="0"/>
          </a:p>
          <a:p>
            <a:endParaRPr lang="fr-CH" sz="800" dirty="0" smtClean="0"/>
          </a:p>
          <a:p>
            <a:r>
              <a:rPr lang="fr-CH" sz="800" dirty="0" err="1" smtClean="0"/>
              <a:t>Kydd</a:t>
            </a:r>
            <a:r>
              <a:rPr lang="fr-CH" sz="800" dirty="0" smtClean="0"/>
              <a:t> AS, Seth R, </a:t>
            </a:r>
            <a:r>
              <a:rPr lang="fr-CH" sz="800" dirty="0" err="1" smtClean="0"/>
              <a:t>Buchbinder</a:t>
            </a:r>
            <a:r>
              <a:rPr lang="fr-CH" sz="800" dirty="0" smtClean="0"/>
              <a:t> R, Edwards CJ, Bombardier C: </a:t>
            </a:r>
            <a:r>
              <a:rPr lang="fr-CH" sz="800" b="1" dirty="0" err="1" smtClean="0"/>
              <a:t>Uricosuric</a:t>
            </a:r>
            <a:r>
              <a:rPr lang="fr-CH" sz="800" b="1" dirty="0" smtClean="0"/>
              <a:t> </a:t>
            </a:r>
            <a:r>
              <a:rPr lang="fr-CH" sz="800" b="1" dirty="0" err="1" smtClean="0"/>
              <a:t>medications</a:t>
            </a:r>
            <a:r>
              <a:rPr lang="fr-CH" sz="800" b="1" dirty="0" smtClean="0"/>
              <a:t>  </a:t>
            </a:r>
            <a:r>
              <a:rPr lang="en-US" sz="800" dirty="0" smtClean="0"/>
              <a:t>21 </a:t>
            </a:r>
            <a:r>
              <a:rPr lang="en-US" sz="800" b="1" dirty="0" smtClean="0"/>
              <a:t>for chronic gout. </a:t>
            </a:r>
            <a:r>
              <a:rPr lang="en-US" sz="800" b="1" i="1" dirty="0" smtClean="0"/>
              <a:t>The Cochrane database of systematic reviews 2014, 11:Cd010457.</a:t>
            </a:r>
          </a:p>
          <a:p>
            <a:r>
              <a:rPr lang="fr-CH" sz="800" b="1" dirty="0" err="1" smtClean="0"/>
              <a:t>Benzbromarone</a:t>
            </a:r>
            <a:r>
              <a:rPr lang="fr-CH" sz="800" b="1" dirty="0" smtClean="0"/>
              <a:t> (</a:t>
            </a:r>
            <a:r>
              <a:rPr lang="fr-CH" sz="800" b="1" dirty="0" err="1" smtClean="0"/>
              <a:t>Desuric</a:t>
            </a:r>
            <a:r>
              <a:rPr lang="fr-CH" sz="800" b="1" dirty="0" smtClean="0"/>
              <a:t>®): Atteintes hépatiques graves/ restriction </a:t>
            </a:r>
            <a:r>
              <a:rPr lang="fr-CH" sz="800" dirty="0" smtClean="0"/>
              <a:t>23 </a:t>
            </a:r>
            <a:r>
              <a:rPr lang="fr-CH" sz="800" b="1" dirty="0" smtClean="0"/>
              <a:t>d’emploi. In</a:t>
            </a:r>
            <a:r>
              <a:rPr lang="fr-CH" sz="800" b="1" i="1" dirty="0" smtClean="0"/>
              <a:t>.; 2003.</a:t>
            </a:r>
            <a:endParaRPr lang="fr-CH" sz="800" b="1" dirty="0" smtClean="0"/>
          </a:p>
          <a:p>
            <a:r>
              <a:rPr lang="pt-BR" sz="800" dirty="0" smtClean="0"/>
              <a:t>Perez-Ruiz F, Calabozo M, Fernandez-Lopez MJ, Herrero-Beites A, Ruiz-Lucea E, </a:t>
            </a:r>
            <a:r>
              <a:rPr lang="en-US" sz="800" dirty="0" smtClean="0"/>
              <a:t>34 Garcia-</a:t>
            </a:r>
            <a:r>
              <a:rPr lang="en-US" sz="800" dirty="0" err="1" smtClean="0"/>
              <a:t>Erauskin</a:t>
            </a:r>
            <a:r>
              <a:rPr lang="en-US" sz="800" dirty="0" smtClean="0"/>
              <a:t> G, </a:t>
            </a:r>
            <a:r>
              <a:rPr lang="en-US" sz="800" dirty="0" err="1" smtClean="0"/>
              <a:t>Duruelo</a:t>
            </a:r>
            <a:r>
              <a:rPr lang="en-US" sz="800" dirty="0" smtClean="0"/>
              <a:t> J, Alonso-Ruiz A: </a:t>
            </a:r>
            <a:r>
              <a:rPr lang="en-US" sz="800" b="1" dirty="0" smtClean="0"/>
              <a:t>Treatment of chronic gout in </a:t>
            </a:r>
            <a:r>
              <a:rPr lang="en-US" sz="800" dirty="0" smtClean="0"/>
              <a:t>35 </a:t>
            </a:r>
            <a:r>
              <a:rPr lang="en-US" sz="800" b="1" dirty="0" smtClean="0"/>
              <a:t>patients with renal function impairment: an open, randomized, actively </a:t>
            </a:r>
            <a:r>
              <a:rPr lang="fr-CH" sz="800" dirty="0" err="1" smtClean="0"/>
              <a:t>Revision</a:t>
            </a:r>
            <a:r>
              <a:rPr lang="fr-CH" sz="800" dirty="0" smtClean="0"/>
              <a:t> 1 </a:t>
            </a:r>
            <a:r>
              <a:rPr lang="en-US" sz="800" dirty="0" smtClean="0"/>
              <a:t>Swiss guidelines for the treatment of gout 16.6.16.docx </a:t>
            </a:r>
            <a:r>
              <a:rPr lang="en-US" sz="800" b="1" dirty="0" smtClean="0"/>
              <a:t>controlled study. </a:t>
            </a:r>
            <a:r>
              <a:rPr lang="en-US" sz="800" b="1" i="1" dirty="0" smtClean="0"/>
              <a:t>Journal of clinical rheumatology : practical reports 1 on rheumatic &amp; </a:t>
            </a:r>
            <a:r>
              <a:rPr lang="fr-CH" sz="800" dirty="0" smtClean="0"/>
              <a:t>2 </a:t>
            </a:r>
            <a:r>
              <a:rPr lang="fr-CH" sz="800" i="1" dirty="0" err="1" smtClean="0"/>
              <a:t>musculoskeletal</a:t>
            </a:r>
            <a:r>
              <a:rPr lang="fr-CH" sz="800" i="1" dirty="0" smtClean="0"/>
              <a:t> </a:t>
            </a:r>
            <a:r>
              <a:rPr lang="fr-CH" sz="800" i="1" dirty="0" err="1" smtClean="0"/>
              <a:t>diseases</a:t>
            </a:r>
            <a:r>
              <a:rPr lang="fr-CH" sz="800" i="1" dirty="0" smtClean="0"/>
              <a:t> 1999, </a:t>
            </a:r>
            <a:r>
              <a:rPr lang="fr-CH" sz="800" b="1" i="1" dirty="0" smtClean="0"/>
              <a:t>5(2):49-55.</a:t>
            </a:r>
          </a:p>
          <a:p>
            <a:r>
              <a:rPr lang="nl-NL" sz="800" dirty="0" smtClean="0"/>
              <a:t>van </a:t>
            </a:r>
            <a:r>
              <a:rPr lang="nl-NL" sz="800" dirty="0" err="1" smtClean="0"/>
              <a:t>Echteld</a:t>
            </a:r>
            <a:r>
              <a:rPr lang="nl-NL" sz="800" dirty="0" smtClean="0"/>
              <a:t> IA, van </a:t>
            </a:r>
            <a:r>
              <a:rPr lang="nl-NL" sz="800" dirty="0" err="1" smtClean="0"/>
              <a:t>Durme</a:t>
            </a:r>
            <a:r>
              <a:rPr lang="nl-NL" sz="800" dirty="0" smtClean="0"/>
              <a:t> C, </a:t>
            </a:r>
            <a:r>
              <a:rPr lang="nl-NL" sz="800" dirty="0" err="1" smtClean="0"/>
              <a:t>Falzon</a:t>
            </a:r>
            <a:r>
              <a:rPr lang="nl-NL" sz="800" dirty="0" smtClean="0"/>
              <a:t> L, </a:t>
            </a:r>
            <a:r>
              <a:rPr lang="nl-NL" sz="800" dirty="0" err="1" smtClean="0"/>
              <a:t>Landewe</a:t>
            </a:r>
            <a:r>
              <a:rPr lang="nl-NL" sz="800" dirty="0" smtClean="0"/>
              <a:t> RB, van der </a:t>
            </a:r>
            <a:r>
              <a:rPr lang="nl-NL" sz="800" dirty="0" err="1" smtClean="0"/>
              <a:t>Heijde</a:t>
            </a:r>
            <a:r>
              <a:rPr lang="nl-NL" sz="800" dirty="0" smtClean="0"/>
              <a:t> DM, </a:t>
            </a:r>
            <a:r>
              <a:rPr lang="nl-NL" sz="800" dirty="0" err="1" smtClean="0"/>
              <a:t>Aletaha</a:t>
            </a:r>
            <a:r>
              <a:rPr lang="nl-NL" sz="800" dirty="0" smtClean="0"/>
              <a:t> D:</a:t>
            </a:r>
          </a:p>
          <a:p>
            <a:r>
              <a:rPr lang="en-US" sz="800" b="1" dirty="0" smtClean="0"/>
              <a:t>Treatment of gout patients with impairment of renal function: a systematic  </a:t>
            </a:r>
            <a:r>
              <a:rPr lang="en-US" sz="800" dirty="0" smtClean="0"/>
              <a:t>26 </a:t>
            </a:r>
            <a:r>
              <a:rPr lang="en-US" sz="800" b="1" dirty="0" smtClean="0"/>
              <a:t>literature review. </a:t>
            </a:r>
            <a:r>
              <a:rPr lang="en-US" sz="800" b="1" i="1" dirty="0" smtClean="0"/>
              <a:t>The Journal of rheumatology Supplement 2014, 92:48-54.</a:t>
            </a:r>
            <a:r>
              <a:rPr lang="fr-CH" sz="800" dirty="0" smtClean="0"/>
              <a:t> </a:t>
            </a:r>
            <a:r>
              <a:rPr lang="fr-CH" sz="800" dirty="0" err="1" smtClean="0"/>
              <a:t>Ghosh</a:t>
            </a:r>
            <a:r>
              <a:rPr lang="fr-CH" sz="800" dirty="0" smtClean="0"/>
              <a:t> D, </a:t>
            </a:r>
            <a:r>
              <a:rPr lang="fr-CH" sz="800" dirty="0" err="1" smtClean="0"/>
              <a:t>McGann</a:t>
            </a:r>
            <a:r>
              <a:rPr lang="fr-CH" sz="800" dirty="0" smtClean="0"/>
              <a:t> PM, </a:t>
            </a:r>
            <a:r>
              <a:rPr lang="fr-CH" sz="800" dirty="0" err="1" smtClean="0"/>
              <a:t>Furlong</a:t>
            </a:r>
            <a:r>
              <a:rPr lang="fr-CH" sz="800" dirty="0" smtClean="0"/>
              <a:t> TJ, Day RO: </a:t>
            </a:r>
            <a:r>
              <a:rPr lang="fr-CH" sz="800" b="1" dirty="0" err="1" smtClean="0"/>
              <a:t>Febuxostat</a:t>
            </a:r>
            <a:r>
              <a:rPr lang="fr-CH" sz="800" b="1" dirty="0" smtClean="0"/>
              <a:t>-</a:t>
            </a:r>
            <a:r>
              <a:rPr lang="fr-CH" sz="800" b="1" dirty="0" err="1" smtClean="0"/>
              <a:t>associated</a:t>
            </a:r>
            <a:r>
              <a:rPr lang="fr-CH" sz="800" b="1" dirty="0" smtClean="0"/>
              <a:t> </a:t>
            </a:r>
            <a:r>
              <a:rPr lang="fr-CH" sz="800" b="1" dirty="0" err="1" smtClean="0"/>
              <a:t>rhabdomyolysis</a:t>
            </a:r>
            <a:endParaRPr lang="fr-CH" sz="8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Rectangle 2"/>
          <p:cNvSpPr>
            <a:spLocks noGrp="1" noRot="1" noChangeArrowheads="1"/>
          </p:cNvSpPr>
          <p:nvPr>
            <p:ph type="title"/>
          </p:nvPr>
        </p:nvSpPr>
        <p:spPr>
          <a:xfrm>
            <a:off x="457200" y="240120"/>
            <a:ext cx="8229600" cy="740608"/>
          </a:xfrm>
          <a:solidFill>
            <a:schemeClr val="bg1"/>
          </a:solidFill>
        </p:spPr>
        <p:txBody>
          <a:bodyPr rtlCol="0">
            <a:normAutofit fontScale="90000"/>
          </a:bodyPr>
          <a:lstStyle/>
          <a:p>
            <a:pPr fontAlgn="auto">
              <a:spcAft>
                <a:spcPts val="0"/>
              </a:spcAft>
              <a:defRPr/>
            </a:pPr>
            <a:r>
              <a:rPr lang="fr-FR" dirty="0" err="1" smtClean="0">
                <a:latin typeface="Arial Unicode MS" pitchFamily="34" charset="-128"/>
                <a:ea typeface="Arial Unicode MS" pitchFamily="34" charset="-128"/>
                <a:cs typeface="Arial Unicode MS" pitchFamily="34" charset="-128"/>
              </a:rPr>
              <a:t>Rasburicase</a:t>
            </a:r>
            <a:r>
              <a:rPr lang="fr-FR" dirty="0" smtClean="0">
                <a:latin typeface="Arial Unicode MS" pitchFamily="34" charset="-128"/>
                <a:ea typeface="Arial Unicode MS" pitchFamily="34" charset="-128"/>
                <a:cs typeface="Arial Unicode MS" pitchFamily="34" charset="-128"/>
              </a:rPr>
              <a:t> </a:t>
            </a:r>
            <a:r>
              <a:rPr lang="fr-FR" dirty="0" smtClean="0">
                <a:ea typeface="Arial Unicode MS" pitchFamily="34" charset="-128"/>
              </a:rPr>
              <a:t>( </a:t>
            </a:r>
            <a:r>
              <a:rPr lang="fr-FR" dirty="0" err="1" smtClean="0">
                <a:ea typeface="Arial Unicode MS" pitchFamily="34" charset="-128"/>
              </a:rPr>
              <a:t>Fasturtec</a:t>
            </a:r>
            <a:r>
              <a:rPr lang="fr-FR" dirty="0" smtClean="0">
                <a:ea typeface="Arial Unicode MS" pitchFamily="34" charset="-128"/>
              </a:rPr>
              <a:t>®)</a:t>
            </a:r>
            <a:endParaRPr lang="fr-FR" dirty="0" smtClean="0">
              <a:latin typeface="Arial Unicode MS" pitchFamily="34" charset="-128"/>
              <a:ea typeface="Arial Unicode MS" pitchFamily="34" charset="-128"/>
              <a:cs typeface="Arial Unicode MS" pitchFamily="34" charset="-128"/>
            </a:endParaRPr>
          </a:p>
        </p:txBody>
      </p:sp>
      <p:sp>
        <p:nvSpPr>
          <p:cNvPr id="70659" name="Rectangle 3"/>
          <p:cNvSpPr>
            <a:spLocks noGrp="1" noRot="1" noChangeArrowheads="1"/>
          </p:cNvSpPr>
          <p:nvPr>
            <p:ph idx="1"/>
          </p:nvPr>
        </p:nvSpPr>
        <p:spPr>
          <a:xfrm>
            <a:off x="611560" y="1268760"/>
            <a:ext cx="8175253" cy="5184576"/>
          </a:xfrm>
        </p:spPr>
        <p:txBody>
          <a:bodyPr/>
          <a:lstStyle/>
          <a:p>
            <a:pPr>
              <a:lnSpc>
                <a:spcPct val="90000"/>
              </a:lnSpc>
            </a:pPr>
            <a:r>
              <a:rPr lang="fr-FR" sz="1800" dirty="0" smtClean="0">
                <a:ea typeface="Arial Unicode MS" pitchFamily="34" charset="-128"/>
              </a:rPr>
              <a:t>L’</a:t>
            </a:r>
            <a:r>
              <a:rPr lang="fr-FR" sz="1800" dirty="0" err="1" smtClean="0">
                <a:ea typeface="Arial Unicode MS" pitchFamily="34" charset="-128"/>
              </a:rPr>
              <a:t>uricase</a:t>
            </a:r>
            <a:r>
              <a:rPr lang="fr-FR" sz="1800" dirty="0" smtClean="0">
                <a:ea typeface="Arial Unicode MS" pitchFamily="34" charset="-128"/>
              </a:rPr>
              <a:t> est absente chez l’homme et le singe</a:t>
            </a:r>
          </a:p>
          <a:p>
            <a:pPr>
              <a:lnSpc>
                <a:spcPct val="90000"/>
              </a:lnSpc>
            </a:pPr>
            <a:r>
              <a:rPr lang="fr-CH" sz="1800" dirty="0" smtClean="0"/>
              <a:t>Mécanisme d’action : oxydation de l’acide urique en allantoïne (substance hydrosoluble) </a:t>
            </a:r>
          </a:p>
          <a:p>
            <a:r>
              <a:rPr lang="fr-CH" sz="1800" dirty="0" smtClean="0"/>
              <a:t>Perfusion de 2h sous surveillance médicale- diminution très imp. de l’</a:t>
            </a:r>
            <a:r>
              <a:rPr lang="fr-CH" sz="1800" dirty="0" err="1" smtClean="0"/>
              <a:t>ac</a:t>
            </a:r>
            <a:r>
              <a:rPr lang="fr-CH" sz="1800" dirty="0" smtClean="0"/>
              <a:t>. urique</a:t>
            </a:r>
          </a:p>
          <a:p>
            <a:r>
              <a:rPr lang="fr-CH" sz="1800" b="1" dirty="0" smtClean="0"/>
              <a:t>Indication: </a:t>
            </a:r>
          </a:p>
          <a:p>
            <a:r>
              <a:rPr lang="fr-CH" sz="1800" dirty="0" smtClean="0"/>
              <a:t>Chez les patients atteints de leucémie aiguë ou du lymphome non-Hodgkinien à charge tumorale élevée et sujets à une lyse tumorale rapide en début de chimiothérapie dans le but d'éviter une insuffisance rénale aigue</a:t>
            </a:r>
          </a:p>
          <a:p>
            <a:r>
              <a:rPr lang="fr-CH" sz="1800" dirty="0" smtClean="0"/>
              <a:t>On peut utiliser pour le traitement  de la goutte tophacée sévère ou réfractaire mais </a:t>
            </a:r>
            <a:r>
              <a:rPr lang="fr-FR" sz="1800" dirty="0" smtClean="0">
                <a:ea typeface="Arial Unicode MS" pitchFamily="34" charset="-128"/>
                <a:sym typeface="Symbol" pitchFamily="18" charset="2"/>
              </a:rPr>
              <a:t>pas enregistrée pour le traitement de la goutte</a:t>
            </a:r>
          </a:p>
          <a:p>
            <a:r>
              <a:rPr lang="fr-CH" sz="1800" dirty="0" smtClean="0"/>
              <a:t>Recherche de déficit en G6PD car anémie hémolytique</a:t>
            </a:r>
          </a:p>
          <a:p>
            <a:r>
              <a:rPr lang="fr-FR" sz="1800" b="1" dirty="0" smtClean="0">
                <a:ea typeface="Arial Unicode MS" pitchFamily="34" charset="-128"/>
                <a:sym typeface="Symbol" pitchFamily="18" charset="2"/>
              </a:rPr>
              <a:t>Effets secondaires:</a:t>
            </a:r>
          </a:p>
          <a:p>
            <a:pPr lvl="2">
              <a:lnSpc>
                <a:spcPct val="90000"/>
              </a:lnSpc>
            </a:pPr>
            <a:r>
              <a:rPr lang="fr-FR" sz="1800" dirty="0" smtClean="0">
                <a:ea typeface="Arial Unicode MS" pitchFamily="34" charset="-128"/>
                <a:sym typeface="Symbol" pitchFamily="18" charset="2"/>
              </a:rPr>
              <a:t>réactions allergiques (25%)</a:t>
            </a:r>
          </a:p>
          <a:p>
            <a:pPr lvl="2">
              <a:lnSpc>
                <a:spcPct val="90000"/>
              </a:lnSpc>
            </a:pPr>
            <a:r>
              <a:rPr lang="fr-FR" sz="1800" dirty="0" smtClean="0">
                <a:ea typeface="Arial Unicode MS" pitchFamily="34" charset="-128"/>
                <a:sym typeface="Symbol" pitchFamily="18" charset="2"/>
              </a:rPr>
              <a:t>hémolyse</a:t>
            </a:r>
          </a:p>
          <a:p>
            <a:pPr lvl="2">
              <a:lnSpc>
                <a:spcPct val="90000"/>
              </a:lnSpc>
            </a:pPr>
            <a:r>
              <a:rPr lang="fr-FR" sz="1800" dirty="0" smtClean="0">
                <a:ea typeface="Arial Unicode MS" pitchFamily="34" charset="-128"/>
                <a:sym typeface="Symbol" pitchFamily="18" charset="2"/>
              </a:rPr>
              <a:t>anticorps neutralisants ( 65% patients) perte efficacité</a:t>
            </a:r>
          </a:p>
          <a:p>
            <a:pPr>
              <a:lnSpc>
                <a:spcPct val="90000"/>
              </a:lnSpc>
            </a:pPr>
            <a:r>
              <a:rPr lang="fr-FR" sz="1800" dirty="0" smtClean="0">
                <a:ea typeface="Arial Unicode MS" pitchFamily="34" charset="-128"/>
                <a:sym typeface="Symbol" pitchFamily="18" charset="2"/>
              </a:rPr>
              <a:t>Coût élevé</a:t>
            </a:r>
          </a:p>
          <a:p>
            <a:pPr lvl="2">
              <a:lnSpc>
                <a:spcPct val="90000"/>
              </a:lnSpc>
            </a:pPr>
            <a:endParaRPr lang="fr-FR" sz="1600" dirty="0" smtClean="0">
              <a:latin typeface="Comic Sans MS" pitchFamily="66" charset="0"/>
            </a:endParaRPr>
          </a:p>
          <a:p>
            <a:pPr lvl="1">
              <a:lnSpc>
                <a:spcPct val="90000"/>
              </a:lnSpc>
            </a:pPr>
            <a:endParaRPr lang="fr-FR" sz="2400" dirty="0" smtClean="0">
              <a:latin typeface="Comic Sans MS" pitchFamily="66" charset="0"/>
              <a:sym typeface="Symbol" pitchFamily="18" charset="2"/>
            </a:endParaRPr>
          </a:p>
          <a:p>
            <a:pPr lvl="1">
              <a:lnSpc>
                <a:spcPct val="90000"/>
              </a:lnSpc>
            </a:pPr>
            <a:endParaRPr lang="fr-FR" sz="1800" dirty="0" smtClean="0">
              <a:latin typeface="Comic Sans MS" pitchFamily="66" charset="0"/>
            </a:endParaRPr>
          </a:p>
          <a:p>
            <a:pPr lvl="1">
              <a:lnSpc>
                <a:spcPct val="90000"/>
              </a:lnSpc>
            </a:pPr>
            <a:endParaRPr lang="fr-FR" sz="1800" dirty="0" smtClean="0"/>
          </a:p>
          <a:p>
            <a:pPr lvl="1">
              <a:lnSpc>
                <a:spcPct val="90000"/>
              </a:lnSpc>
            </a:pPr>
            <a:endParaRPr lang="fr-FR" sz="2400" dirty="0" smtClean="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04664"/>
            <a:ext cx="8229600" cy="1143000"/>
          </a:xfrm>
        </p:spPr>
        <p:txBody>
          <a:bodyPr/>
          <a:lstStyle/>
          <a:p>
            <a:r>
              <a:rPr lang="fr-CH" dirty="0"/>
              <a:t>Poids corporel et goutte</a:t>
            </a:r>
          </a:p>
        </p:txBody>
      </p:sp>
      <p:sp>
        <p:nvSpPr>
          <p:cNvPr id="3" name="Content Placeholder 2"/>
          <p:cNvSpPr>
            <a:spLocks noGrp="1"/>
          </p:cNvSpPr>
          <p:nvPr>
            <p:ph idx="1"/>
          </p:nvPr>
        </p:nvSpPr>
        <p:spPr/>
        <p:txBody>
          <a:bodyPr>
            <a:normAutofit lnSpcReduction="10000"/>
          </a:bodyPr>
          <a:lstStyle/>
          <a:p>
            <a:r>
              <a:rPr lang="fr-FR" dirty="0"/>
              <a:t>Les personnes en surpoids souffrent plus fréquemment de la goutte </a:t>
            </a:r>
            <a:r>
              <a:rPr lang="fr-FR" dirty="0" smtClean="0"/>
              <a:t>-la </a:t>
            </a:r>
            <a:r>
              <a:rPr lang="fr-FR" dirty="0"/>
              <a:t>résistance à l’insuline </a:t>
            </a:r>
            <a:r>
              <a:rPr lang="fr-FR" dirty="0" smtClean="0"/>
              <a:t>- </a:t>
            </a:r>
            <a:r>
              <a:rPr lang="fr-FR" dirty="0"/>
              <a:t>incidence néfaste sur le taux d’acide </a:t>
            </a:r>
            <a:r>
              <a:rPr lang="fr-FR" dirty="0" smtClean="0"/>
              <a:t>urique</a:t>
            </a:r>
            <a:endParaRPr lang="fr-FR" dirty="0"/>
          </a:p>
          <a:p>
            <a:endParaRPr lang="fr-FR" dirty="0"/>
          </a:p>
          <a:p>
            <a:r>
              <a:rPr lang="fr-FR" dirty="0"/>
              <a:t> Une tension artérielle trop élevée,  agit défavorablement sur la concentration d’acide urique</a:t>
            </a:r>
          </a:p>
          <a:p>
            <a:endParaRPr lang="fr-FR" dirty="0"/>
          </a:p>
          <a:p>
            <a:r>
              <a:rPr lang="fr-FR" dirty="0"/>
              <a:t>Une perte de poids  trop rapide, et surtout les jeûnes, sont fortement déconseillés car la diminution de la masse musculaire liée au jeune augmente la libération de purines </a:t>
            </a:r>
          </a:p>
          <a:p>
            <a:pPr marL="0" indent="0">
              <a:buNone/>
            </a:pPr>
            <a:endParaRPr lang="fr-CH" dirty="0"/>
          </a:p>
        </p:txBody>
      </p:sp>
    </p:spTree>
    <p:extLst>
      <p:ext uri="{BB962C8B-B14F-4D97-AF65-F5344CB8AC3E}">
        <p14:creationId xmlns:p14="http://schemas.microsoft.com/office/powerpoint/2010/main" val="18779121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764704"/>
            <a:ext cx="4536504" cy="5482689"/>
          </a:xfrm>
          <a:prstGeom prst="rect">
            <a:avLst/>
          </a:prstGeom>
        </p:spPr>
      </p:pic>
    </p:spTree>
    <p:extLst>
      <p:ext uri="{BB962C8B-B14F-4D97-AF65-F5344CB8AC3E}">
        <p14:creationId xmlns:p14="http://schemas.microsoft.com/office/powerpoint/2010/main" val="39221250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189" y="1070382"/>
            <a:ext cx="7893668" cy="1131570"/>
          </a:xfrm>
        </p:spPr>
        <p:txBody>
          <a:bodyPr>
            <a:normAutofit fontScale="90000"/>
          </a:bodyPr>
          <a:lstStyle/>
          <a:p>
            <a:r>
              <a:rPr lang="fr-FR" dirty="0"/>
              <a:t>Conseils alimentaires en cas d’</a:t>
            </a:r>
            <a:r>
              <a:rPr lang="fr-FR" dirty="0" err="1"/>
              <a:t>hyperuricémie</a:t>
            </a:r>
            <a:r>
              <a:rPr lang="fr-FR" dirty="0"/>
              <a:t> et de goutte </a:t>
            </a:r>
            <a:endParaRPr lang="fr-CH" dirty="0"/>
          </a:p>
        </p:txBody>
      </p:sp>
      <p:sp>
        <p:nvSpPr>
          <p:cNvPr id="3" name="Content Placeholder 2"/>
          <p:cNvSpPr>
            <a:spLocks noGrp="1"/>
          </p:cNvSpPr>
          <p:nvPr>
            <p:ph idx="1"/>
          </p:nvPr>
        </p:nvSpPr>
        <p:spPr>
          <a:xfrm>
            <a:off x="902188" y="2366010"/>
            <a:ext cx="7774267" cy="4087326"/>
          </a:xfrm>
        </p:spPr>
        <p:txBody>
          <a:bodyPr>
            <a:normAutofit fontScale="77500" lnSpcReduction="20000"/>
          </a:bodyPr>
          <a:lstStyle/>
          <a:p>
            <a:r>
              <a:rPr lang="fr-FR" dirty="0"/>
              <a:t>Les recommandations de la pyramide alimentaire suisse garantissent un apport suffisant en énergie et en substances nutritives et protectrices indispensables à l’organisme </a:t>
            </a:r>
          </a:p>
          <a:p>
            <a:pPr marL="0" indent="0">
              <a:buNone/>
            </a:pPr>
            <a:endParaRPr lang="fr-FR" dirty="0"/>
          </a:p>
          <a:p>
            <a:r>
              <a:rPr lang="fr-FR" dirty="0"/>
              <a:t>Elles présentent une alimentation saine pour des adultes en bonne santé</a:t>
            </a:r>
          </a:p>
          <a:p>
            <a:pPr marL="0" indent="0">
              <a:buNone/>
            </a:pPr>
            <a:endParaRPr lang="fr-FR" dirty="0"/>
          </a:p>
          <a:p>
            <a:r>
              <a:rPr lang="fr-FR" dirty="0"/>
              <a:t>Pour avoir une alimentation saine, il n’est pas impérativement nécessaire de suivre les recommandations chaque jour à la lettre, mais plutôt de les atteindre en moyenne dans la durée</a:t>
            </a:r>
          </a:p>
          <a:p>
            <a:pPr marL="0" indent="0">
              <a:buNone/>
            </a:pPr>
            <a:endParaRPr lang="fr-FR" dirty="0"/>
          </a:p>
          <a:p>
            <a:r>
              <a:rPr lang="fr-FR" dirty="0"/>
              <a:t>Font exception à la règle, les recommandations de consommation de boissons qui devraient </a:t>
            </a:r>
            <a:r>
              <a:rPr lang="fr-FR" dirty="0" err="1"/>
              <a:t>être</a:t>
            </a:r>
            <a:r>
              <a:rPr lang="fr-FR" dirty="0"/>
              <a:t> respectées chaque jour. </a:t>
            </a:r>
            <a:endParaRPr lang="fr-CH" dirty="0"/>
          </a:p>
        </p:txBody>
      </p:sp>
    </p:spTree>
    <p:extLst>
      <p:ext uri="{BB962C8B-B14F-4D97-AF65-F5344CB8AC3E}">
        <p14:creationId xmlns:p14="http://schemas.microsoft.com/office/powerpoint/2010/main" val="11238557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3195" t="16721" r="23599" b="7647"/>
          <a:stretch/>
        </p:blipFill>
        <p:spPr>
          <a:xfrm>
            <a:off x="1043608" y="1340768"/>
            <a:ext cx="6377738" cy="5099555"/>
          </a:xfrm>
          <a:prstGeom prst="rect">
            <a:avLst/>
          </a:prstGeom>
        </p:spPr>
      </p:pic>
    </p:spTree>
    <p:extLst>
      <p:ext uri="{BB962C8B-B14F-4D97-AF65-F5344CB8AC3E}">
        <p14:creationId xmlns:p14="http://schemas.microsoft.com/office/powerpoint/2010/main" val="15610333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20688"/>
            <a:ext cx="8229600" cy="1143000"/>
          </a:xfrm>
        </p:spPr>
        <p:txBody>
          <a:bodyPr>
            <a:normAutofit fontScale="90000"/>
          </a:bodyPr>
          <a:lstStyle/>
          <a:p>
            <a:r>
              <a:rPr lang="fr-FR" dirty="0"/>
              <a:t>Conseils alimentaires en cas d’</a:t>
            </a:r>
            <a:r>
              <a:rPr lang="fr-FR" dirty="0" err="1"/>
              <a:t>hyperuricémie</a:t>
            </a:r>
            <a:r>
              <a:rPr lang="fr-FR" dirty="0"/>
              <a:t> et de goutte </a:t>
            </a:r>
            <a:endParaRPr lang="fr-CH" dirty="0"/>
          </a:p>
        </p:txBody>
      </p:sp>
      <p:sp>
        <p:nvSpPr>
          <p:cNvPr id="3" name="Content Placeholder 2"/>
          <p:cNvSpPr>
            <a:spLocks noGrp="1"/>
          </p:cNvSpPr>
          <p:nvPr>
            <p:ph idx="1"/>
          </p:nvPr>
        </p:nvSpPr>
        <p:spPr>
          <a:xfrm>
            <a:off x="107504" y="1763688"/>
            <a:ext cx="8712968" cy="4905672"/>
          </a:xfrm>
        </p:spPr>
        <p:txBody>
          <a:bodyPr>
            <a:noAutofit/>
          </a:bodyPr>
          <a:lstStyle/>
          <a:p>
            <a:r>
              <a:rPr lang="fr-FR" sz="1800" dirty="0"/>
              <a:t>Le changement alimentaire est le point névralgique de la thérapie</a:t>
            </a:r>
          </a:p>
          <a:p>
            <a:r>
              <a:rPr lang="fr-FR" sz="1800" dirty="0" smtClean="0"/>
              <a:t>Boire </a:t>
            </a:r>
            <a:r>
              <a:rPr lang="fr-FR" sz="1800" dirty="0"/>
              <a:t>quotidiennement environ 2 litres d’eau </a:t>
            </a:r>
            <a:endParaRPr lang="fr-FR" sz="1800" dirty="0" smtClean="0"/>
          </a:p>
          <a:p>
            <a:r>
              <a:rPr lang="fr-FR" sz="1800" dirty="0" smtClean="0"/>
              <a:t>Limiter </a:t>
            </a:r>
            <a:r>
              <a:rPr lang="fr-FR" sz="1800" dirty="0"/>
              <a:t>la consommation de boissons sucrées au fructose ou saccharose (sucre blanc)</a:t>
            </a:r>
          </a:p>
          <a:p>
            <a:r>
              <a:rPr lang="fr-FR" sz="1800" dirty="0"/>
              <a:t>L’alcool augmente la concentration d’acide urique -  renoncer à la bière et aux spiritueux </a:t>
            </a:r>
          </a:p>
          <a:p>
            <a:r>
              <a:rPr lang="fr-FR" sz="1800" dirty="0"/>
              <a:t>Le café semble avoir un effet positif sur le taux d’acide urique mais pas le cas pour d’autres boissons contenant de la caféine telles que le thé.</a:t>
            </a:r>
          </a:p>
          <a:p>
            <a:r>
              <a:rPr lang="fr-FR" sz="1800" dirty="0"/>
              <a:t>La consommation de viande, de volaille (surtout la peau), d’abats, de poisson (surtout la peau) et de fruits de mer augmente le taux d’acide urique</a:t>
            </a:r>
          </a:p>
          <a:p>
            <a:r>
              <a:rPr lang="fr-FR" sz="1800" dirty="0"/>
              <a:t>Les produits laitiers stimulent l‘élimination de l‘acide urique</a:t>
            </a:r>
          </a:p>
          <a:p>
            <a:r>
              <a:rPr lang="fr-FR" sz="1800" dirty="0"/>
              <a:t>Les œufs et les aliments protéiques végétaux constituent aussi des alternatives pour couvrir les besoins en protéines</a:t>
            </a:r>
          </a:p>
          <a:p>
            <a:r>
              <a:rPr lang="fr-FR" sz="1800" dirty="0"/>
              <a:t>L</a:t>
            </a:r>
            <a:r>
              <a:rPr lang="fr-FR" sz="1800" dirty="0" smtClean="0"/>
              <a:t>es </a:t>
            </a:r>
            <a:r>
              <a:rPr lang="fr-FR" sz="1800" dirty="0"/>
              <a:t>sources végétales de purines, telles que les légumineuses, n’ont aucune influence sur l’apparition de la goutte et ne doivent donc pas être limitées</a:t>
            </a:r>
            <a:endParaRPr lang="fr-CH" sz="1800" dirty="0"/>
          </a:p>
        </p:txBody>
      </p:sp>
    </p:spTree>
    <p:extLst>
      <p:ext uri="{BB962C8B-B14F-4D97-AF65-F5344CB8AC3E}">
        <p14:creationId xmlns:p14="http://schemas.microsoft.com/office/powerpoint/2010/main" val="38166957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1302696"/>
            <a:ext cx="6696744" cy="4951998"/>
          </a:xfrm>
          <a:prstGeom prst="rect">
            <a:avLst/>
          </a:prstGeom>
        </p:spPr>
      </p:pic>
    </p:spTree>
    <p:extLst>
      <p:ext uri="{BB962C8B-B14F-4D97-AF65-F5344CB8AC3E}">
        <p14:creationId xmlns:p14="http://schemas.microsoft.com/office/powerpoint/2010/main" val="27997447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764704"/>
            <a:ext cx="8229600" cy="668600"/>
          </a:xfrm>
          <a:solidFill>
            <a:schemeClr val="bg1"/>
          </a:solidFill>
        </p:spPr>
        <p:txBody>
          <a:bodyPr>
            <a:normAutofit fontScale="90000"/>
          </a:bodyPr>
          <a:lstStyle/>
          <a:p>
            <a:r>
              <a:rPr lang="en-GB" dirty="0" smtClean="0"/>
              <a:t>TAKE HOME MESSAGES</a:t>
            </a:r>
            <a:endParaRPr lang="en-GB" dirty="0"/>
          </a:p>
        </p:txBody>
      </p:sp>
      <p:sp>
        <p:nvSpPr>
          <p:cNvPr id="3" name="Espace réservé du contenu 2"/>
          <p:cNvSpPr>
            <a:spLocks noGrp="1"/>
          </p:cNvSpPr>
          <p:nvPr>
            <p:ph idx="1"/>
          </p:nvPr>
        </p:nvSpPr>
        <p:spPr/>
        <p:txBody>
          <a:bodyPr>
            <a:normAutofit/>
          </a:bodyPr>
          <a:lstStyle/>
          <a:p>
            <a:r>
              <a:rPr lang="en-GB" sz="2800" dirty="0" err="1" smtClean="0">
                <a:latin typeface="Arial" panose="020B0604020202020204" pitchFamily="34" charset="0"/>
                <a:cs typeface="Arial" panose="020B0604020202020204" pitchFamily="34" charset="0"/>
              </a:rPr>
              <a:t>Critères</a:t>
            </a:r>
            <a:r>
              <a:rPr lang="en-GB" sz="2800" dirty="0" smtClean="0">
                <a:latin typeface="Arial" panose="020B0604020202020204" pitchFamily="34" charset="0"/>
                <a:cs typeface="Arial" panose="020B0604020202020204" pitchFamily="34" charset="0"/>
              </a:rPr>
              <a:t> de Nijmegen </a:t>
            </a:r>
          </a:p>
          <a:p>
            <a:r>
              <a:rPr lang="en-GB" sz="2800" dirty="0" err="1" smtClean="0">
                <a:latin typeface="Arial" panose="020B0604020202020204" pitchFamily="34" charset="0"/>
                <a:cs typeface="Arial" panose="020B0604020202020204" pitchFamily="34" charset="0"/>
              </a:rPr>
              <a:t>L’importance</a:t>
            </a:r>
            <a:r>
              <a:rPr lang="en-GB" sz="2800" dirty="0" smtClean="0">
                <a:latin typeface="Arial" panose="020B0604020202020204" pitchFamily="34" charset="0"/>
                <a:cs typeface="Arial" panose="020B0604020202020204" pitchFamily="34" charset="0"/>
              </a:rPr>
              <a:t> de </a:t>
            </a:r>
            <a:r>
              <a:rPr lang="en-GB" sz="2800" dirty="0" err="1" smtClean="0">
                <a:latin typeface="Arial" panose="020B0604020202020204" pitchFamily="34" charset="0"/>
                <a:cs typeface="Arial" panose="020B0604020202020204" pitchFamily="34" charset="0"/>
              </a:rPr>
              <a:t>l’éducation</a:t>
            </a:r>
            <a:r>
              <a:rPr lang="en-GB" sz="2800" dirty="0" smtClean="0">
                <a:latin typeface="Arial" panose="020B0604020202020204" pitchFamily="34" charset="0"/>
                <a:cs typeface="Arial" panose="020B0604020202020204" pitchFamily="34" charset="0"/>
              </a:rPr>
              <a:t> </a:t>
            </a:r>
            <a:r>
              <a:rPr lang="en-GB" sz="2800" dirty="0" smtClean="0">
                <a:latin typeface="Arial" panose="020B0604020202020204" pitchFamily="34" charset="0"/>
                <a:cs typeface="Arial" panose="020B0604020202020204" pitchFamily="34" charset="0"/>
              </a:rPr>
              <a:t>des patients</a:t>
            </a:r>
          </a:p>
          <a:p>
            <a:r>
              <a:rPr lang="en-GB" sz="2800" dirty="0" err="1" smtClean="0">
                <a:latin typeface="Arial" panose="020B0604020202020204" pitchFamily="34" charset="0"/>
                <a:cs typeface="Arial" panose="020B0604020202020204" pitchFamily="34" charset="0"/>
              </a:rPr>
              <a:t>Même</a:t>
            </a:r>
            <a:r>
              <a:rPr lang="en-GB" sz="2800" dirty="0" smtClean="0">
                <a:latin typeface="Arial" panose="020B0604020202020204" pitchFamily="34" charset="0"/>
                <a:cs typeface="Arial" panose="020B0604020202020204" pitchFamily="34" charset="0"/>
              </a:rPr>
              <a:t> </a:t>
            </a:r>
            <a:r>
              <a:rPr lang="en-GB" sz="2800" dirty="0" err="1" smtClean="0">
                <a:latin typeface="Arial" panose="020B0604020202020204" pitchFamily="34" charset="0"/>
                <a:cs typeface="Arial" panose="020B0604020202020204" pitchFamily="34" charset="0"/>
              </a:rPr>
              <a:t>si</a:t>
            </a:r>
            <a:r>
              <a:rPr lang="en-GB" sz="2800" dirty="0" smtClean="0">
                <a:latin typeface="Arial" panose="020B0604020202020204" pitchFamily="34" charset="0"/>
                <a:cs typeface="Arial" panose="020B0604020202020204" pitchFamily="34" charset="0"/>
              </a:rPr>
              <a:t> </a:t>
            </a:r>
            <a:r>
              <a:rPr lang="en-GB" sz="2800" dirty="0" err="1" smtClean="0">
                <a:latin typeface="Arial" panose="020B0604020202020204" pitchFamily="34" charset="0"/>
                <a:cs typeface="Arial" panose="020B0604020202020204" pitchFamily="34" charset="0"/>
              </a:rPr>
              <a:t>c’est</a:t>
            </a:r>
            <a:r>
              <a:rPr lang="en-GB" sz="2800" dirty="0" smtClean="0">
                <a:latin typeface="Arial" panose="020B0604020202020204" pitchFamily="34" charset="0"/>
                <a:cs typeface="Arial" panose="020B0604020202020204" pitchFamily="34" charset="0"/>
              </a:rPr>
              <a:t> </a:t>
            </a:r>
            <a:r>
              <a:rPr lang="en-GB" sz="2800" dirty="0" err="1" smtClean="0">
                <a:latin typeface="Arial" panose="020B0604020202020204" pitchFamily="34" charset="0"/>
                <a:cs typeface="Arial" panose="020B0604020202020204" pitchFamily="34" charset="0"/>
              </a:rPr>
              <a:t>l’arthrite</a:t>
            </a:r>
            <a:r>
              <a:rPr lang="en-GB" sz="2800" dirty="0" smtClean="0">
                <a:latin typeface="Arial" panose="020B0604020202020204" pitchFamily="34" charset="0"/>
                <a:cs typeface="Arial" panose="020B0604020202020204" pitchFamily="34" charset="0"/>
              </a:rPr>
              <a:t> </a:t>
            </a:r>
            <a:r>
              <a:rPr lang="en-GB" sz="2800" dirty="0" err="1" smtClean="0">
                <a:latin typeface="Arial" panose="020B0604020202020204" pitchFamily="34" charset="0"/>
                <a:cs typeface="Arial" panose="020B0604020202020204" pitchFamily="34" charset="0"/>
              </a:rPr>
              <a:t>inflammatoire</a:t>
            </a:r>
            <a:r>
              <a:rPr lang="en-GB" sz="2800" dirty="0" smtClean="0">
                <a:latin typeface="Arial" panose="020B0604020202020204" pitchFamily="34" charset="0"/>
                <a:cs typeface="Arial" panose="020B0604020202020204" pitchFamily="34" charset="0"/>
              </a:rPr>
              <a:t> la plus </a:t>
            </a:r>
            <a:r>
              <a:rPr lang="en-GB" sz="2800" dirty="0" err="1" smtClean="0">
                <a:latin typeface="Arial" panose="020B0604020202020204" pitchFamily="34" charset="0"/>
                <a:cs typeface="Arial" panose="020B0604020202020204" pitchFamily="34" charset="0"/>
              </a:rPr>
              <a:t>repandue</a:t>
            </a:r>
            <a:r>
              <a:rPr lang="en-GB" sz="2800" dirty="0" smtClean="0">
                <a:latin typeface="Arial" panose="020B0604020202020204" pitchFamily="34" charset="0"/>
                <a:cs typeface="Arial" panose="020B0604020202020204" pitchFamily="34" charset="0"/>
              </a:rPr>
              <a:t>, la </a:t>
            </a:r>
            <a:r>
              <a:rPr lang="en-GB" sz="2800" dirty="0" err="1" smtClean="0">
                <a:latin typeface="Arial" panose="020B0604020202020204" pitchFamily="34" charset="0"/>
                <a:cs typeface="Arial" panose="020B0604020202020204" pitchFamily="34" charset="0"/>
              </a:rPr>
              <a:t>moins</a:t>
            </a:r>
            <a:r>
              <a:rPr lang="en-GB" sz="2800" dirty="0" smtClean="0">
                <a:latin typeface="Arial" panose="020B0604020202020204" pitchFamily="34" charset="0"/>
                <a:cs typeface="Arial" panose="020B0604020202020204" pitchFamily="34" charset="0"/>
              </a:rPr>
              <a:t> </a:t>
            </a:r>
            <a:r>
              <a:rPr lang="en-GB" sz="2800" dirty="0" err="1" smtClean="0">
                <a:latin typeface="Arial" panose="020B0604020202020204" pitchFamily="34" charset="0"/>
                <a:cs typeface="Arial" panose="020B0604020202020204" pitchFamily="34" charset="0"/>
              </a:rPr>
              <a:t>traitée</a:t>
            </a:r>
            <a:endParaRPr lang="en-GB" sz="2800" dirty="0" smtClean="0">
              <a:latin typeface="Arial" panose="020B0604020202020204" pitchFamily="34" charset="0"/>
              <a:cs typeface="Arial" panose="020B0604020202020204" pitchFamily="34" charset="0"/>
            </a:endParaRPr>
          </a:p>
          <a:p>
            <a:r>
              <a:rPr lang="fr-FR" sz="2800" dirty="0" smtClean="0">
                <a:latin typeface="Arial" panose="020B0604020202020204" pitchFamily="34" charset="0"/>
                <a:ea typeface="Arial Unicode MS" pitchFamily="34" charset="-128"/>
                <a:cs typeface="Arial" panose="020B0604020202020204" pitchFamily="34" charset="0"/>
              </a:rPr>
              <a:t>L’</a:t>
            </a:r>
            <a:r>
              <a:rPr lang="fr-FR" sz="2800" dirty="0" err="1" smtClean="0">
                <a:latin typeface="Arial" panose="020B0604020202020204" pitchFamily="34" charset="0"/>
                <a:ea typeface="Arial Unicode MS" pitchFamily="34" charset="-128"/>
                <a:cs typeface="Arial" panose="020B0604020202020204" pitchFamily="34" charset="0"/>
              </a:rPr>
              <a:t>hyperuricémie</a:t>
            </a:r>
            <a:r>
              <a:rPr lang="fr-FR" sz="2800" dirty="0" smtClean="0">
                <a:latin typeface="Arial" panose="020B0604020202020204" pitchFamily="34" charset="0"/>
                <a:ea typeface="Arial Unicode MS" pitchFamily="34" charset="-128"/>
                <a:cs typeface="Arial" panose="020B0604020202020204" pitchFamily="34" charset="0"/>
              </a:rPr>
              <a:t> asymptomatique n ’est pas (encore) une indication à un traitement de fond</a:t>
            </a:r>
          </a:p>
          <a:p>
            <a:r>
              <a:rPr lang="en-GB" sz="2800" dirty="0" err="1" smtClean="0"/>
              <a:t>Traitement</a:t>
            </a:r>
            <a:r>
              <a:rPr lang="en-GB" sz="2800" dirty="0" smtClean="0"/>
              <a:t> de la </a:t>
            </a:r>
            <a:r>
              <a:rPr lang="en-GB" sz="2800" dirty="0" err="1" smtClean="0"/>
              <a:t>crise</a:t>
            </a:r>
            <a:r>
              <a:rPr lang="en-GB" sz="2800" dirty="0" smtClean="0"/>
              <a:t> </a:t>
            </a:r>
            <a:r>
              <a:rPr lang="en-GB" sz="2800" dirty="0" err="1" smtClean="0"/>
              <a:t>aigue</a:t>
            </a:r>
            <a:r>
              <a:rPr lang="en-GB" sz="2800" dirty="0" smtClean="0"/>
              <a:t> </a:t>
            </a:r>
            <a:r>
              <a:rPr lang="en-GB" sz="2800" dirty="0" err="1" smtClean="0"/>
              <a:t>très</a:t>
            </a:r>
            <a:r>
              <a:rPr lang="en-GB" sz="2800" dirty="0" smtClean="0"/>
              <a:t> </a:t>
            </a:r>
            <a:r>
              <a:rPr lang="en-GB" sz="2800" dirty="0" err="1" smtClean="0"/>
              <a:t>tôt</a:t>
            </a:r>
            <a:endParaRPr lang="en-GB" sz="2800" dirty="0" smtClean="0"/>
          </a:p>
          <a:p>
            <a:endParaRPr lang="en-GB" sz="2800" dirty="0"/>
          </a:p>
        </p:txBody>
      </p:sp>
      <p:sp>
        <p:nvSpPr>
          <p:cNvPr id="4" name="Espace réservé du numéro de diapositive 3"/>
          <p:cNvSpPr>
            <a:spLocks noGrp="1"/>
          </p:cNvSpPr>
          <p:nvPr>
            <p:ph type="sldNum" sz="quarter" idx="12"/>
          </p:nvPr>
        </p:nvSpPr>
        <p:spPr>
          <a:xfrm>
            <a:off x="8382000" y="6324600"/>
            <a:ext cx="609600" cy="457200"/>
          </a:xfrm>
          <a:prstGeom prst="rect">
            <a:avLst/>
          </a:prstGeom>
        </p:spPr>
        <p:txBody>
          <a:bodyPr/>
          <a:lstStyle/>
          <a:p>
            <a:fld id="{9767BA07-1837-484B-89D9-A67FB2BF651F}" type="slidenum">
              <a:rPr lang="en-US" smtClean="0"/>
              <a:pPr/>
              <a:t>68</a:t>
            </a:fld>
            <a:endParaRPr lang="en-US"/>
          </a:p>
        </p:txBody>
      </p:sp>
    </p:spTree>
    <p:extLst>
      <p:ext uri="{BB962C8B-B14F-4D97-AF65-F5344CB8AC3E}">
        <p14:creationId xmlns:p14="http://schemas.microsoft.com/office/powerpoint/2010/main" val="354378478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620688"/>
            <a:ext cx="6336704" cy="6087663"/>
          </a:xfrm>
          <a:prstGeom prst="rect">
            <a:avLst/>
          </a:prstGeom>
        </p:spPr>
      </p:pic>
    </p:spTree>
    <p:extLst>
      <p:ext uri="{BB962C8B-B14F-4D97-AF65-F5344CB8AC3E}">
        <p14:creationId xmlns:p14="http://schemas.microsoft.com/office/powerpoint/2010/main" val="1394719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620688"/>
            <a:ext cx="7056784" cy="5776320"/>
          </a:xfrm>
          <a:prstGeom prst="rect">
            <a:avLst/>
          </a:prstGeom>
        </p:spPr>
      </p:pic>
    </p:spTree>
    <p:extLst>
      <p:ext uri="{BB962C8B-B14F-4D97-AF65-F5344CB8AC3E}">
        <p14:creationId xmlns:p14="http://schemas.microsoft.com/office/powerpoint/2010/main" val="425161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a:t>Qu’est-ce que l’</a:t>
            </a:r>
            <a:r>
              <a:rPr lang="fr-CH" dirty="0" err="1"/>
              <a:t>hyperuricémie</a:t>
            </a:r>
            <a:r>
              <a:rPr lang="fr-CH" dirty="0"/>
              <a:t>?</a:t>
            </a:r>
          </a:p>
        </p:txBody>
      </p:sp>
      <p:sp>
        <p:nvSpPr>
          <p:cNvPr id="3" name="Content Placeholder 2"/>
          <p:cNvSpPr>
            <a:spLocks noGrp="1"/>
          </p:cNvSpPr>
          <p:nvPr>
            <p:ph idx="1"/>
          </p:nvPr>
        </p:nvSpPr>
        <p:spPr>
          <a:xfrm>
            <a:off x="902188" y="2786062"/>
            <a:ext cx="7846275" cy="3739282"/>
          </a:xfrm>
        </p:spPr>
        <p:txBody>
          <a:bodyPr>
            <a:normAutofit fontScale="92500"/>
          </a:bodyPr>
          <a:lstStyle/>
          <a:p>
            <a:r>
              <a:rPr lang="fr-FR" dirty="0"/>
              <a:t>Taux anormalement élevé d’acide urique dans le sang</a:t>
            </a:r>
          </a:p>
          <a:p>
            <a:r>
              <a:rPr lang="fr-FR" dirty="0"/>
              <a:t>Dysfonctionnement du métabolisme de l’acide urique</a:t>
            </a:r>
          </a:p>
          <a:p>
            <a:r>
              <a:rPr lang="fr-FR" dirty="0" smtClean="0"/>
              <a:t>Les </a:t>
            </a:r>
            <a:r>
              <a:rPr lang="fr-FR" dirty="0"/>
              <a:t>purines sont des éléments naturels qui se trouvent en quantités variables dans la plupart des aliments animaux et végétaux</a:t>
            </a:r>
          </a:p>
          <a:p>
            <a:r>
              <a:rPr lang="fr-FR" dirty="0"/>
              <a:t>L’acide urique est éliminé principalement par les reins, le reste par l’intestin</a:t>
            </a:r>
          </a:p>
          <a:p>
            <a:r>
              <a:rPr lang="fr-FR" dirty="0"/>
              <a:t>Hyperuricémie quand il y a surproduction d’acide urique ou </a:t>
            </a:r>
            <a:r>
              <a:rPr lang="fr-FR" dirty="0" smtClean="0"/>
              <a:t>diminution de l’</a:t>
            </a:r>
            <a:r>
              <a:rPr lang="fr-FR" dirty="0" err="1" smtClean="0"/>
              <a:t>excretion</a:t>
            </a:r>
            <a:endParaRPr lang="fr-CH" dirty="0"/>
          </a:p>
        </p:txBody>
      </p:sp>
    </p:spTree>
    <p:extLst>
      <p:ext uri="{BB962C8B-B14F-4D97-AF65-F5344CB8AC3E}">
        <p14:creationId xmlns:p14="http://schemas.microsoft.com/office/powerpoint/2010/main" val="1899808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a:t>Qu’est-ce que la goutte?</a:t>
            </a:r>
          </a:p>
        </p:txBody>
      </p:sp>
      <p:sp>
        <p:nvSpPr>
          <p:cNvPr id="3" name="Content Placeholder 2"/>
          <p:cNvSpPr>
            <a:spLocks noGrp="1"/>
          </p:cNvSpPr>
          <p:nvPr>
            <p:ph idx="1"/>
          </p:nvPr>
        </p:nvSpPr>
        <p:spPr>
          <a:xfrm>
            <a:off x="683568" y="2564904"/>
            <a:ext cx="8208912" cy="4104456"/>
          </a:xfrm>
        </p:spPr>
        <p:txBody>
          <a:bodyPr>
            <a:normAutofit fontScale="92500" lnSpcReduction="20000"/>
          </a:bodyPr>
          <a:lstStyle/>
          <a:p>
            <a:r>
              <a:rPr lang="fr-FR" dirty="0"/>
              <a:t>La goutte est une conséquence de l‘</a:t>
            </a:r>
            <a:r>
              <a:rPr lang="fr-FR" dirty="0" err="1"/>
              <a:t>hyperuricémie</a:t>
            </a:r>
            <a:r>
              <a:rPr lang="fr-FR" dirty="0"/>
              <a:t> et du dépôt de cristaux d’acide urique dans les articulations et les tissus environnants</a:t>
            </a:r>
          </a:p>
          <a:p>
            <a:r>
              <a:rPr lang="fr-FR" dirty="0"/>
              <a:t>La crise de goutte arrive généralement de façon soudaine et inattendue,  souvent durant le sommeil </a:t>
            </a:r>
          </a:p>
          <a:p>
            <a:r>
              <a:rPr lang="fr-FR" dirty="0"/>
              <a:t>Fortes douleurs et une inflammation des articulations atteintes </a:t>
            </a:r>
          </a:p>
          <a:p>
            <a:r>
              <a:rPr lang="fr-FR" dirty="0"/>
              <a:t>La podagre:  monoarthrite aigüe touchant la MTP de l’hallux </a:t>
            </a:r>
            <a:endParaRPr lang="fr-FR" dirty="0" smtClean="0"/>
          </a:p>
          <a:p>
            <a:r>
              <a:rPr lang="fr-FR" sz="2800" dirty="0">
                <a:ea typeface="Arial Unicode MS" pitchFamily="34" charset="-128"/>
              </a:rPr>
              <a:t>Sites les plus touchés: articulation, bourse</a:t>
            </a:r>
            <a:r>
              <a:rPr lang="fr-FR" sz="2800" dirty="0" smtClean="0">
                <a:ea typeface="Arial Unicode MS" pitchFamily="34" charset="-128"/>
              </a:rPr>
              <a:t>, tendons</a:t>
            </a:r>
          </a:p>
          <a:p>
            <a:r>
              <a:rPr lang="fr-FR" sz="2800" dirty="0">
                <a:ea typeface="Arial Unicode MS" pitchFamily="34" charset="-128"/>
              </a:rPr>
              <a:t>Auto-</a:t>
            </a:r>
            <a:r>
              <a:rPr lang="fr-FR" sz="2800" dirty="0" err="1">
                <a:ea typeface="Arial Unicode MS" pitchFamily="34" charset="-128"/>
              </a:rPr>
              <a:t>limitante</a:t>
            </a:r>
            <a:endParaRPr lang="fr-FR" sz="2800" dirty="0">
              <a:ea typeface="Arial Unicode MS" pitchFamily="34" charset="-128"/>
            </a:endParaRPr>
          </a:p>
          <a:p>
            <a:pPr marL="0" indent="0">
              <a:buNone/>
            </a:pPr>
            <a:endParaRPr lang="fr-FR" sz="2800" dirty="0">
              <a:ea typeface="Arial Unicode MS" pitchFamily="34" charset="-128"/>
            </a:endParaRPr>
          </a:p>
          <a:p>
            <a:endParaRPr lang="fr-FR" dirty="0"/>
          </a:p>
        </p:txBody>
      </p:sp>
    </p:spTree>
    <p:extLst>
      <p:ext uri="{BB962C8B-B14F-4D97-AF65-F5344CB8AC3E}">
        <p14:creationId xmlns:p14="http://schemas.microsoft.com/office/powerpoint/2010/main" val="6012273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5446</TotalTime>
  <Words>4376</Words>
  <Application>Microsoft Office PowerPoint</Application>
  <PresentationFormat>On-screen Show (4:3)</PresentationFormat>
  <Paragraphs>520</Paragraphs>
  <Slides>69</Slides>
  <Notes>34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69</vt:i4>
      </vt:variant>
    </vt:vector>
  </HeadingPairs>
  <TitlesOfParts>
    <vt:vector size="79" baseType="lpstr">
      <vt:lpstr>Arial Unicode MS</vt:lpstr>
      <vt:lpstr>Arial</vt:lpstr>
      <vt:lpstr>Calibri</vt:lpstr>
      <vt:lpstr>Comic Sans MS</vt:lpstr>
      <vt:lpstr>Constantia</vt:lpstr>
      <vt:lpstr>Symbol</vt:lpstr>
      <vt:lpstr>Verdana</vt:lpstr>
      <vt:lpstr>Wingdings</vt:lpstr>
      <vt:lpstr>Wingdings 2</vt:lpstr>
      <vt:lpstr>Débit</vt:lpstr>
      <vt:lpstr>La goutte connue depuis la Rome Antique, toujours d’actualité</vt:lpstr>
      <vt:lpstr>Plan de la présentation</vt:lpstr>
      <vt:lpstr>Historique </vt:lpstr>
      <vt:lpstr>Epidémiologie</vt:lpstr>
      <vt:lpstr>Epidémiologie</vt:lpstr>
      <vt:lpstr>PowerPoint Presentation</vt:lpstr>
      <vt:lpstr>PowerPoint Presentation</vt:lpstr>
      <vt:lpstr>Qu’est-ce que l’hyperuricémie?</vt:lpstr>
      <vt:lpstr>Qu’est-ce que la goutte?</vt:lpstr>
      <vt:lpstr>PowerPoint Presentation</vt:lpstr>
      <vt:lpstr>PowerPoint Presentation</vt:lpstr>
      <vt:lpstr>PowerPoint Presentation</vt:lpstr>
      <vt:lpstr>PowerPoint Presentation</vt:lpstr>
      <vt:lpstr>PowerPoint Presentation</vt:lpstr>
      <vt:lpstr>Diagnostic</vt:lpstr>
      <vt:lpstr>Microscopie au lit de malade</vt:lpstr>
      <vt:lpstr>PowerPoint Presentation</vt:lpstr>
      <vt:lpstr>PowerPoint Presentation</vt:lpstr>
      <vt:lpstr>SCORE DE JANSSENS : </vt:lpstr>
      <vt:lpstr>MONSIEUR D.29 ANS</vt:lpstr>
      <vt:lpstr>MONSIEUR D.29 ANS</vt:lpstr>
      <vt:lpstr> Nouvelle oligo-arthrite cheville G et D genou G</vt:lpstr>
      <vt:lpstr>GOUTTE</vt:lpstr>
      <vt:lpstr>PowerPoint Presentation</vt:lpstr>
      <vt:lpstr>Prevalence des formes d’arthrite microcristalline au CHUV</vt:lpstr>
      <vt:lpstr>Imagerie</vt:lpstr>
      <vt:lpstr>US dans la goutte</vt:lpstr>
      <vt:lpstr>PowerPoint Presentation</vt:lpstr>
      <vt:lpstr>PowerPoint Presentation</vt:lpstr>
      <vt:lpstr>PowerPoint Presentation</vt:lpstr>
      <vt:lpstr>PowerPoint Presentation</vt:lpstr>
      <vt:lpstr>DECT score pour la goutte</vt:lpstr>
      <vt:lpstr>PowerPoint Presentation</vt:lpstr>
      <vt:lpstr>PowerPoint Presentation</vt:lpstr>
      <vt:lpstr>PowerPoint Presentation</vt:lpstr>
      <vt:lpstr>PowerPoint Presentation</vt:lpstr>
      <vt:lpstr>PowerPoint Presentation</vt:lpstr>
      <vt:lpstr>Facteurs favorisant le développement des tophi</vt:lpstr>
      <vt:lpstr>Uricémie et tophi</vt:lpstr>
      <vt:lpstr>Atteinte rénale</vt:lpstr>
      <vt:lpstr>Goutte et mortalité</vt:lpstr>
      <vt:lpstr>PowerPoint Presentation</vt:lpstr>
      <vt:lpstr>Pourquoi on ne traite pas assez la goutte?</vt:lpstr>
      <vt:lpstr>Traitement sub-optimal de la goutte</vt:lpstr>
      <vt:lpstr>PowerPoint Presentation</vt:lpstr>
      <vt:lpstr>Traitement goutte aigue</vt:lpstr>
      <vt:lpstr> AINS</vt:lpstr>
      <vt:lpstr>Colchicine</vt:lpstr>
      <vt:lpstr>Colchicine</vt:lpstr>
      <vt:lpstr>Corticostéroïdes</vt:lpstr>
      <vt:lpstr>Anakinra</vt:lpstr>
      <vt:lpstr>Canakinumab</vt:lpstr>
      <vt:lpstr>Règles pour le traitement chronique</vt:lpstr>
      <vt:lpstr>Facteur de risque principal</vt:lpstr>
      <vt:lpstr>Principes fondamentaux</vt:lpstr>
      <vt:lpstr>Allopurinol</vt:lpstr>
      <vt:lpstr>Febuxostat</vt:lpstr>
      <vt:lpstr>Febuxostat et fonction rénale</vt:lpstr>
      <vt:lpstr>Probenecid (Santuril)</vt:lpstr>
      <vt:lpstr>Benzbromarone (Desuric®)</vt:lpstr>
      <vt:lpstr>Rasburicase ( Fasturtec®)</vt:lpstr>
      <vt:lpstr>Poids corporel et goutte</vt:lpstr>
      <vt:lpstr>PowerPoint Presentation</vt:lpstr>
      <vt:lpstr>Conseils alimentaires en cas d’hyperuricémie et de goutte </vt:lpstr>
      <vt:lpstr>PowerPoint Presentation</vt:lpstr>
      <vt:lpstr>Conseils alimentaires en cas d’hyperuricémie et de goutte </vt:lpstr>
      <vt:lpstr>PowerPoint Presentation</vt:lpstr>
      <vt:lpstr>TAKE HOME MESSAGES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goutte aujourd’hui</dc:title>
  <dc:creator>Roxana</dc:creator>
  <cp:lastModifiedBy>Microsoft account</cp:lastModifiedBy>
  <cp:revision>328</cp:revision>
  <dcterms:created xsi:type="dcterms:W3CDTF">2016-09-22T22:13:39Z</dcterms:created>
  <dcterms:modified xsi:type="dcterms:W3CDTF">2023-11-30T06:00:21Z</dcterms:modified>
</cp:coreProperties>
</file>