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1" r:id="rId2"/>
    <p:sldId id="272" r:id="rId3"/>
    <p:sldId id="273" r:id="rId4"/>
    <p:sldId id="274" r:id="rId5"/>
    <p:sldId id="275" r:id="rId6"/>
    <p:sldId id="276" r:id="rId7"/>
    <p:sldId id="277" r:id="rId8"/>
    <p:sldId id="257" r:id="rId9"/>
    <p:sldId id="258" r:id="rId10"/>
    <p:sldId id="259" r:id="rId11"/>
    <p:sldId id="286" r:id="rId12"/>
    <p:sldId id="260" r:id="rId13"/>
    <p:sldId id="261" r:id="rId14"/>
    <p:sldId id="4003" r:id="rId15"/>
    <p:sldId id="293" r:id="rId16"/>
    <p:sldId id="262" r:id="rId17"/>
    <p:sldId id="263" r:id="rId18"/>
    <p:sldId id="4004" r:id="rId19"/>
    <p:sldId id="4005" r:id="rId20"/>
    <p:sldId id="4006" r:id="rId21"/>
    <p:sldId id="267" r:id="rId22"/>
    <p:sldId id="4007" r:id="rId23"/>
    <p:sldId id="268" r:id="rId24"/>
    <p:sldId id="269" r:id="rId25"/>
    <p:sldId id="270" r:id="rId26"/>
    <p:sldId id="288" r:id="rId27"/>
    <p:sldId id="279" r:id="rId28"/>
    <p:sldId id="280" r:id="rId29"/>
    <p:sldId id="282" r:id="rId30"/>
    <p:sldId id="287" r:id="rId31"/>
    <p:sldId id="283" r:id="rId32"/>
    <p:sldId id="284" r:id="rId33"/>
    <p:sldId id="285" r:id="rId34"/>
    <p:sldId id="289" r:id="rId35"/>
    <p:sldId id="294" r:id="rId36"/>
    <p:sldId id="295" r:id="rId37"/>
    <p:sldId id="296" r:id="rId38"/>
    <p:sldId id="290" r:id="rId39"/>
    <p:sldId id="297" r:id="rId40"/>
    <p:sldId id="291" r:id="rId41"/>
    <p:sldId id="292" r:id="rId42"/>
    <p:sldId id="4009" r:id="rId43"/>
    <p:sldId id="4010" r:id="rId44"/>
    <p:sldId id="4011" r:id="rId45"/>
    <p:sldId id="281" r:id="rId46"/>
    <p:sldId id="3998" r:id="rId47"/>
    <p:sldId id="266" r:id="rId48"/>
    <p:sldId id="299" r:id="rId49"/>
    <p:sldId id="300" r:id="rId50"/>
    <p:sldId id="298"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ga Christinet Monserrat" initials="FCM" lastIdx="1" clrIdx="0">
    <p:extLst>
      <p:ext uri="{19B8F6BF-5375-455C-9EA6-DF929625EA0E}">
        <p15:presenceInfo xmlns:p15="http://schemas.microsoft.com/office/powerpoint/2012/main" userId="S-1-5-21-1343024091-688789844-1060284298-924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9" autoAdjust="0"/>
    <p:restoredTop sz="94660"/>
  </p:normalViewPr>
  <p:slideViewPr>
    <p:cSldViewPr snapToGrid="0">
      <p:cViewPr varScale="1">
        <p:scale>
          <a:sx n="108" d="100"/>
          <a:sy n="108" d="100"/>
        </p:scale>
        <p:origin x="7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23A1E-4D2D-4CE0-9898-C5595316F7C9}" type="datetimeFigureOut">
              <a:rPr lang="fr-CH" smtClean="0"/>
              <a:t>29.11.2023</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4FD9D-9759-43EF-A4E4-AA22EC4E652B}" type="slidenum">
              <a:rPr lang="fr-CH" smtClean="0"/>
              <a:t>‹N°›</a:t>
            </a:fld>
            <a:endParaRPr lang="fr-CH"/>
          </a:p>
        </p:txBody>
      </p:sp>
    </p:spTree>
    <p:extLst>
      <p:ext uri="{BB962C8B-B14F-4D97-AF65-F5344CB8AC3E}">
        <p14:creationId xmlns:p14="http://schemas.microsoft.com/office/powerpoint/2010/main" val="117828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41C5F-C714-5B40-8C7E-BB5F8530C9A4}" type="slidenum">
              <a:rPr kumimoji="0" lang="de-DE" sz="1200" b="0" i="0" u="none" strike="noStrike" kern="1200" cap="none" spc="0" normalizeH="0" baseline="0" noProof="0">
                <a:ln>
                  <a:noFill/>
                </a:ln>
                <a:solidFill>
                  <a:prstClr val="black"/>
                </a:solidFill>
                <a:effectLst/>
                <a:uLnTx/>
                <a:uFillTx/>
                <a:latin typeface="Times" pitchFamily="-112" charset="0"/>
                <a:ea typeface="ＭＳ Ｐゴシック" pitchFamily="-112" charset="-128"/>
                <a:cs typeface="ＭＳ Ｐゴシック" pitchFamily="-112" charset="-12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Times" pitchFamily="-112" charset="0"/>
              <a:ea typeface="ＭＳ Ｐゴシック" pitchFamily="-112" charset="-128"/>
              <a:cs typeface="ＭＳ Ｐゴシック" pitchFamily="-112" charset="-128"/>
            </a:endParaRPr>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xfrm>
            <a:off x="876300" y="4343400"/>
            <a:ext cx="5105400" cy="4114800"/>
          </a:xfrm>
          <a:solidFill>
            <a:srgbClr val="FFFFFF"/>
          </a:solidFill>
          <a:ln>
            <a:solidFill>
              <a:srgbClr val="000000"/>
            </a:solidFill>
          </a:ln>
        </p:spPr>
        <p:txBody>
          <a:bodyPr/>
          <a:lstStyle/>
          <a:p>
            <a:endParaRPr lang="de-DE" dirty="0">
              <a:latin typeface="Times"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46212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D16461E-E542-A848-A4C5-5ED1CEF5C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A4A339C0-0C7B-314E-9AC3-B573A56EA5DE}" type="slidenum">
              <a:rPr lang="de-DE" altLang="en-US" sz="1200"/>
              <a:pPr/>
              <a:t>31</a:t>
            </a:fld>
            <a:endParaRPr lang="de-DE" altLang="en-US" sz="1200"/>
          </a:p>
        </p:txBody>
      </p:sp>
      <p:sp>
        <p:nvSpPr>
          <p:cNvPr id="64515" name="Rectangle 2">
            <a:extLst>
              <a:ext uri="{FF2B5EF4-FFF2-40B4-BE49-F238E27FC236}">
                <a16:creationId xmlns:a16="http://schemas.microsoft.com/office/drawing/2014/main" id="{FF692BBF-AE66-1D4E-AAFB-DF220935D8DB}"/>
              </a:ext>
            </a:extLst>
          </p:cNvPr>
          <p:cNvSpPr>
            <a:spLocks noGrp="1" noRot="1" noChangeAspect="1"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18ED3957-8DFB-8548-988A-BD95F64C0C02}"/>
              </a:ext>
            </a:extLst>
          </p:cNvPr>
          <p:cNvSpPr>
            <a:spLocks noGrp="1" noChangeArrowheads="1"/>
          </p:cNvSpPr>
          <p:nvPr>
            <p:ph type="body" idx="1"/>
          </p:nvPr>
        </p:nvSpPr>
        <p:spPr>
          <a:solidFill>
            <a:srgbClr val="FFFFFF"/>
          </a:solidFill>
          <a:ln>
            <a:solidFill>
              <a:srgbClr val="000000"/>
            </a:solidFill>
          </a:ln>
        </p:spPr>
        <p:txBody>
          <a:bodyPr/>
          <a:lstStyle/>
          <a:p>
            <a:endParaRPr lang="de-DE"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50035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D16461E-E542-A848-A4C5-5ED1CEF5C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A4A339C0-0C7B-314E-9AC3-B573A56EA5DE}" type="slidenum">
              <a:rPr lang="de-DE" altLang="en-US" sz="1200"/>
              <a:pPr/>
              <a:t>32</a:t>
            </a:fld>
            <a:endParaRPr lang="de-DE" altLang="en-US" sz="1200"/>
          </a:p>
        </p:txBody>
      </p:sp>
      <p:sp>
        <p:nvSpPr>
          <p:cNvPr id="64515" name="Rectangle 2">
            <a:extLst>
              <a:ext uri="{FF2B5EF4-FFF2-40B4-BE49-F238E27FC236}">
                <a16:creationId xmlns:a16="http://schemas.microsoft.com/office/drawing/2014/main" id="{FF692BBF-AE66-1D4E-AAFB-DF220935D8DB}"/>
              </a:ext>
            </a:extLst>
          </p:cNvPr>
          <p:cNvSpPr>
            <a:spLocks noGrp="1" noRot="1" noChangeAspect="1"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18ED3957-8DFB-8548-988A-BD95F64C0C02}"/>
              </a:ext>
            </a:extLst>
          </p:cNvPr>
          <p:cNvSpPr>
            <a:spLocks noGrp="1" noChangeArrowheads="1"/>
          </p:cNvSpPr>
          <p:nvPr>
            <p:ph type="body" idx="1"/>
          </p:nvPr>
        </p:nvSpPr>
        <p:spPr>
          <a:solidFill>
            <a:srgbClr val="FFFFFF"/>
          </a:solidFill>
          <a:ln>
            <a:solidFill>
              <a:srgbClr val="000000"/>
            </a:solidFill>
          </a:ln>
        </p:spPr>
        <p:txBody>
          <a:bodyPr/>
          <a:lstStyle/>
          <a:p>
            <a:endParaRPr lang="de-DE"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124134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D16461E-E542-A848-A4C5-5ED1CEF5C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A4A339C0-0C7B-314E-9AC3-B573A56EA5DE}" type="slidenum">
              <a:rPr lang="de-DE" altLang="en-US" sz="1200"/>
              <a:pPr/>
              <a:t>33</a:t>
            </a:fld>
            <a:endParaRPr lang="de-DE" altLang="en-US" sz="1200"/>
          </a:p>
        </p:txBody>
      </p:sp>
      <p:sp>
        <p:nvSpPr>
          <p:cNvPr id="64515" name="Rectangle 2">
            <a:extLst>
              <a:ext uri="{FF2B5EF4-FFF2-40B4-BE49-F238E27FC236}">
                <a16:creationId xmlns:a16="http://schemas.microsoft.com/office/drawing/2014/main" id="{FF692BBF-AE66-1D4E-AAFB-DF220935D8DB}"/>
              </a:ext>
            </a:extLst>
          </p:cNvPr>
          <p:cNvSpPr>
            <a:spLocks noGrp="1" noRot="1" noChangeAspect="1"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18ED3957-8DFB-8548-988A-BD95F64C0C02}"/>
              </a:ext>
            </a:extLst>
          </p:cNvPr>
          <p:cNvSpPr>
            <a:spLocks noGrp="1" noChangeArrowheads="1"/>
          </p:cNvSpPr>
          <p:nvPr>
            <p:ph type="body" idx="1"/>
          </p:nvPr>
        </p:nvSpPr>
        <p:spPr>
          <a:solidFill>
            <a:srgbClr val="FFFFFF"/>
          </a:solidFill>
          <a:ln>
            <a:solidFill>
              <a:srgbClr val="000000"/>
            </a:solidFill>
          </a:ln>
        </p:spPr>
        <p:txBody>
          <a:bodyPr/>
          <a:lstStyle/>
          <a:p>
            <a:endParaRPr lang="de-DE"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81330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fld id="{B4A8DF6F-230C-421D-A13C-7B1C900E5280}" type="slidenum">
              <a:rPr lang="de-DE" altLang="fr-FR" sz="1200"/>
              <a:pPr/>
              <a:t>34</a:t>
            </a:fld>
            <a:endParaRPr lang="de-DE" altLang="fr-FR" sz="120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r>
              <a:rPr lang="de-DE" altLang="fr-FR">
                <a:latin typeface="Times" panose="02020603050405020304" pitchFamily="18" charset="0"/>
                <a:ea typeface="ＭＳ Ｐゴシック" panose="020B0600070205080204" pitchFamily="34" charset="-128"/>
              </a:rPr>
              <a:t>Rondelles d'oignon</a:t>
            </a:r>
          </a:p>
        </p:txBody>
      </p:sp>
    </p:spTree>
    <p:extLst>
      <p:ext uri="{BB962C8B-B14F-4D97-AF65-F5344CB8AC3E}">
        <p14:creationId xmlns:p14="http://schemas.microsoft.com/office/powerpoint/2010/main" val="337277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Magnetic resonance cholangiography and histopathology.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Magnetic resonance </a:t>
            </a:r>
            <a:r>
              <a:rPr lang="en-US" sz="1200" b="0" i="0" kern="1200" dirty="0" err="1">
                <a:solidFill>
                  <a:schemeClr val="tx1"/>
                </a:solidFill>
                <a:effectLst/>
                <a:latin typeface="+mn-lt"/>
                <a:ea typeface="+mn-ea"/>
                <a:cs typeface="+mn-cs"/>
              </a:rPr>
              <a:t>cholangiogram</a:t>
            </a:r>
            <a:r>
              <a:rPr lang="en-US" sz="1200" b="0" i="0" kern="1200" dirty="0">
                <a:solidFill>
                  <a:schemeClr val="tx1"/>
                </a:solidFill>
                <a:effectLst/>
                <a:latin typeface="+mn-lt"/>
                <a:ea typeface="+mn-ea"/>
                <a:cs typeface="+mn-cs"/>
              </a:rPr>
              <a:t> of patient 1 (day 158) with marked irregularity of the intrahepatic biliary tree with attenuation and intervening areas of beading and mild irregularity of the extrahepatic bile duct, measuring up to 5 mm with normal distal tapering but with </a:t>
            </a:r>
            <a:r>
              <a:rPr lang="en-US" sz="1200" b="0" i="0" kern="1200" dirty="0" err="1">
                <a:solidFill>
                  <a:schemeClr val="tx1"/>
                </a:solidFill>
                <a:effectLst/>
                <a:latin typeface="+mn-lt"/>
                <a:ea typeface="+mn-ea"/>
                <a:cs typeface="+mn-cs"/>
              </a:rPr>
              <a:t>periductal</a:t>
            </a:r>
            <a:r>
              <a:rPr lang="en-US" sz="1200" b="0" i="0" kern="1200" dirty="0">
                <a:solidFill>
                  <a:schemeClr val="tx1"/>
                </a:solidFill>
                <a:effectLst/>
                <a:latin typeface="+mn-lt"/>
                <a:ea typeface="+mn-ea"/>
                <a:cs typeface="+mn-cs"/>
              </a:rPr>
              <a:t> enhancement.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Magnetic resonance </a:t>
            </a:r>
            <a:r>
              <a:rPr lang="en-US" sz="1200" b="0" i="0" kern="1200" dirty="0" err="1">
                <a:solidFill>
                  <a:schemeClr val="tx1"/>
                </a:solidFill>
                <a:effectLst/>
                <a:latin typeface="+mn-lt"/>
                <a:ea typeface="+mn-ea"/>
                <a:cs typeface="+mn-cs"/>
              </a:rPr>
              <a:t>cholangiogram</a:t>
            </a:r>
            <a:r>
              <a:rPr lang="en-US" sz="1200" b="0" i="0" kern="1200" dirty="0">
                <a:solidFill>
                  <a:schemeClr val="tx1"/>
                </a:solidFill>
                <a:effectLst/>
                <a:latin typeface="+mn-lt"/>
                <a:ea typeface="+mn-ea"/>
                <a:cs typeface="+mn-cs"/>
              </a:rPr>
              <a:t> of patient 2 (day 88) with dilatation of the central intrahepatic and extrahepatic biliary tree, with common bile duct measuring up to 12 mm at the level of the porta </a:t>
            </a:r>
            <a:r>
              <a:rPr lang="en-US" sz="1200" b="0" i="0" kern="1200" dirty="0" err="1">
                <a:solidFill>
                  <a:schemeClr val="tx1"/>
                </a:solidFill>
                <a:effectLst/>
                <a:latin typeface="+mn-lt"/>
                <a:ea typeface="+mn-ea"/>
                <a:cs typeface="+mn-cs"/>
              </a:rPr>
              <a:t>hepatis</a:t>
            </a:r>
            <a:r>
              <a:rPr lang="en-US" sz="1200" b="0" i="0" kern="1200" dirty="0">
                <a:solidFill>
                  <a:schemeClr val="tx1"/>
                </a:solidFill>
                <a:effectLst/>
                <a:latin typeface="+mn-lt"/>
                <a:ea typeface="+mn-ea"/>
                <a:cs typeface="+mn-cs"/>
              </a:rPr>
              <a:t> and 11 mm just above the ampulla.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Portal tract in the biopsy of patient 2. Profound </a:t>
            </a:r>
            <a:r>
              <a:rPr lang="en-US" sz="1200" b="0" i="0" kern="1200" dirty="0" err="1">
                <a:solidFill>
                  <a:schemeClr val="tx1"/>
                </a:solidFill>
                <a:effectLst/>
                <a:latin typeface="+mn-lt"/>
                <a:ea typeface="+mn-ea"/>
                <a:cs typeface="+mn-cs"/>
              </a:rPr>
              <a:t>cholangiopathy</a:t>
            </a:r>
            <a:r>
              <a:rPr lang="en-US" sz="1200" b="0" i="0" kern="1200" dirty="0">
                <a:solidFill>
                  <a:schemeClr val="tx1"/>
                </a:solidFill>
                <a:effectLst/>
                <a:latin typeface="+mn-lt"/>
                <a:ea typeface="+mn-ea"/>
                <a:cs typeface="+mn-cs"/>
              </a:rPr>
              <a:t> with </a:t>
            </a:r>
            <a:r>
              <a:rPr lang="en-US" sz="1200" b="0" i="0" kern="1200" dirty="0" err="1">
                <a:solidFill>
                  <a:schemeClr val="tx1"/>
                </a:solidFill>
                <a:effectLst/>
                <a:latin typeface="+mn-lt"/>
                <a:ea typeface="+mn-ea"/>
                <a:cs typeface="+mn-cs"/>
              </a:rPr>
              <a:t>cholangiocyte</a:t>
            </a:r>
            <a:r>
              <a:rPr lang="en-US" sz="1200" b="0" i="0" kern="1200" dirty="0">
                <a:solidFill>
                  <a:schemeClr val="tx1"/>
                </a:solidFill>
                <a:effectLst/>
                <a:latin typeface="+mn-lt"/>
                <a:ea typeface="+mn-ea"/>
                <a:cs typeface="+mn-cs"/>
              </a:rPr>
              <a:t> cytoplasmic vacuolization is shown, including an interlobular bile duct in longitudinal section (*); the </a:t>
            </a:r>
            <a:r>
              <a:rPr lang="en-US" sz="1200" b="0" i="0" kern="1200" dirty="0" err="1">
                <a:solidFill>
                  <a:schemeClr val="tx1"/>
                </a:solidFill>
                <a:effectLst/>
                <a:latin typeface="+mn-lt"/>
                <a:ea typeface="+mn-ea"/>
                <a:cs typeface="+mn-cs"/>
              </a:rPr>
              <a:t>ductular</a:t>
            </a:r>
            <a:r>
              <a:rPr lang="en-US" sz="1200" b="0" i="0" kern="1200" dirty="0">
                <a:solidFill>
                  <a:schemeClr val="tx1"/>
                </a:solidFill>
                <a:effectLst/>
                <a:latin typeface="+mn-lt"/>
                <a:ea typeface="+mn-ea"/>
                <a:cs typeface="+mn-cs"/>
              </a:rPr>
              <a:t> reaction in this field also shows severe </a:t>
            </a:r>
            <a:r>
              <a:rPr lang="en-US" sz="1200" b="0" i="0" kern="1200" dirty="0" err="1">
                <a:solidFill>
                  <a:schemeClr val="tx1"/>
                </a:solidFill>
                <a:effectLst/>
                <a:latin typeface="+mn-lt"/>
                <a:ea typeface="+mn-ea"/>
                <a:cs typeface="+mn-cs"/>
              </a:rPr>
              <a:t>cholangiocyte</a:t>
            </a:r>
            <a:r>
              <a:rPr lang="en-US" sz="1200" b="0" i="0" kern="1200" dirty="0">
                <a:solidFill>
                  <a:schemeClr val="tx1"/>
                </a:solidFill>
                <a:effectLst/>
                <a:latin typeface="+mn-lt"/>
                <a:ea typeface="+mn-ea"/>
                <a:cs typeface="+mn-cs"/>
              </a:rPr>
              <a:t> swelling. (</a:t>
            </a:r>
            <a:r>
              <a:rPr lang="en-US" sz="1200" b="1" i="0"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Portal tract in the biopsy of patient 2. The hepatic artery (middle left) shows </a:t>
            </a:r>
            <a:r>
              <a:rPr lang="en-US" sz="1200" b="0" i="0" kern="1200" dirty="0" err="1">
                <a:solidFill>
                  <a:schemeClr val="tx1"/>
                </a:solidFill>
                <a:effectLst/>
                <a:latin typeface="+mn-lt"/>
                <a:ea typeface="+mn-ea"/>
                <a:cs typeface="+mn-cs"/>
              </a:rPr>
              <a:t>microarteriopathy</a:t>
            </a:r>
            <a:r>
              <a:rPr lang="en-US" sz="1200" b="0" i="0" kern="1200" dirty="0">
                <a:solidFill>
                  <a:schemeClr val="tx1"/>
                </a:solidFill>
                <a:effectLst/>
                <a:latin typeface="+mn-lt"/>
                <a:ea typeface="+mn-ea"/>
                <a:cs typeface="+mn-cs"/>
              </a:rPr>
              <a:t> with endothelial swelling and obliteration of the lumen. Also shown, an interlobular bile duct (top) with </a:t>
            </a:r>
            <a:r>
              <a:rPr lang="en-US" sz="1200" b="0" i="0" kern="1200" dirty="0" err="1">
                <a:solidFill>
                  <a:schemeClr val="tx1"/>
                </a:solidFill>
                <a:effectLst/>
                <a:latin typeface="+mn-lt"/>
                <a:ea typeface="+mn-ea"/>
                <a:cs typeface="+mn-cs"/>
              </a:rPr>
              <a:t>cholangiocyte</a:t>
            </a:r>
            <a:r>
              <a:rPr lang="en-US" sz="1200" b="0" i="0" kern="1200" dirty="0">
                <a:solidFill>
                  <a:schemeClr val="tx1"/>
                </a:solidFill>
                <a:effectLst/>
                <a:latin typeface="+mn-lt"/>
                <a:ea typeface="+mn-ea"/>
                <a:cs typeface="+mn-cs"/>
              </a:rPr>
              <a:t> degenerative changes and intraluminal cellular debris, and a bile </a:t>
            </a:r>
            <a:r>
              <a:rPr lang="en-US" sz="1200" b="0" i="0" kern="1200" dirty="0" err="1">
                <a:solidFill>
                  <a:schemeClr val="tx1"/>
                </a:solidFill>
                <a:effectLst/>
                <a:latin typeface="+mn-lt"/>
                <a:ea typeface="+mn-ea"/>
                <a:cs typeface="+mn-cs"/>
              </a:rPr>
              <a:t>ductule</a:t>
            </a:r>
            <a:r>
              <a:rPr lang="en-US" sz="1200" b="0" i="0" kern="1200" dirty="0">
                <a:solidFill>
                  <a:schemeClr val="tx1"/>
                </a:solidFill>
                <a:effectLst/>
                <a:latin typeface="+mn-lt"/>
                <a:ea typeface="+mn-ea"/>
                <a:cs typeface="+mn-cs"/>
              </a:rPr>
              <a:t> at the </a:t>
            </a:r>
            <a:r>
              <a:rPr lang="en-US" sz="1200" b="0" i="0" kern="1200" dirty="0" err="1">
                <a:solidFill>
                  <a:schemeClr val="tx1"/>
                </a:solidFill>
                <a:effectLst/>
                <a:latin typeface="+mn-lt"/>
                <a:ea typeface="+mn-ea"/>
                <a:cs typeface="+mn-cs"/>
              </a:rPr>
              <a:t>portal:parenchymal</a:t>
            </a:r>
            <a:r>
              <a:rPr lang="en-US" sz="1200" b="0" i="0" kern="1200" dirty="0">
                <a:solidFill>
                  <a:schemeClr val="tx1"/>
                </a:solidFill>
                <a:effectLst/>
                <a:latin typeface="+mn-lt"/>
                <a:ea typeface="+mn-ea"/>
                <a:cs typeface="+mn-cs"/>
              </a:rPr>
              <a:t> interface (lower left) with </a:t>
            </a:r>
            <a:r>
              <a:rPr lang="en-US" sz="1200" b="0" i="0" kern="1200" dirty="0" err="1">
                <a:solidFill>
                  <a:schemeClr val="tx1"/>
                </a:solidFill>
                <a:effectLst/>
                <a:latin typeface="+mn-lt"/>
                <a:ea typeface="+mn-ea"/>
                <a:cs typeface="+mn-cs"/>
              </a:rPr>
              <a:t>cholangiocyte</a:t>
            </a:r>
            <a:r>
              <a:rPr lang="en-US" sz="1200" b="0" i="0" kern="1200" dirty="0">
                <a:solidFill>
                  <a:schemeClr val="tx1"/>
                </a:solidFill>
                <a:effectLst/>
                <a:latin typeface="+mn-lt"/>
                <a:ea typeface="+mn-ea"/>
                <a:cs typeface="+mn-cs"/>
              </a:rPr>
              <a:t> cytoplasmic vacuolization. (</a:t>
            </a:r>
            <a:r>
              <a:rPr lang="en-US" sz="1200" b="1" i="0"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 Central region in the biopsy of patient 2. Trichrome stain highlights obliteration of a terminal hepatic vein indicative of focal sinusoidal obstruction syndrome (</a:t>
            </a:r>
            <a:r>
              <a:rPr lang="en-US" sz="1200" b="0" i="0" kern="1200" dirty="0" err="1">
                <a:solidFill>
                  <a:schemeClr val="tx1"/>
                </a:solidFill>
                <a:effectLst/>
                <a:latin typeface="+mn-lt"/>
                <a:ea typeface="+mn-ea"/>
                <a:cs typeface="+mn-cs"/>
              </a:rPr>
              <a:t>veno</a:t>
            </a:r>
            <a:r>
              <a:rPr lang="en-US" sz="1200" b="0" i="0" kern="1200" dirty="0">
                <a:solidFill>
                  <a:schemeClr val="tx1"/>
                </a:solidFill>
                <a:effectLst/>
                <a:latin typeface="+mn-lt"/>
                <a:ea typeface="+mn-ea"/>
                <a:cs typeface="+mn-cs"/>
              </a:rPr>
              <a:t>-occlusive disease; *); the adjacent zone 3 parenchyma is necrotic (upper right). (</a:t>
            </a:r>
            <a:r>
              <a:rPr lang="en-US" sz="1200" b="1" i="0" kern="1200" dirty="0">
                <a:solidFill>
                  <a:schemeClr val="tx1"/>
                </a:solidFill>
                <a:effectLst/>
                <a:latin typeface="+mn-lt"/>
                <a:ea typeface="+mn-ea"/>
                <a:cs typeface="+mn-cs"/>
              </a:rPr>
              <a:t>f</a:t>
            </a:r>
            <a:r>
              <a:rPr lang="en-US" sz="1200" b="0" i="0" kern="1200" dirty="0">
                <a:solidFill>
                  <a:schemeClr val="tx1"/>
                </a:solidFill>
                <a:effectLst/>
                <a:latin typeface="+mn-lt"/>
                <a:ea typeface="+mn-ea"/>
                <a:cs typeface="+mn-cs"/>
              </a:rPr>
              <a:t>) Low power trichrome stain of the biopsy of patient 1, showing portal-portal bridging fibrosis (right half of image) and fibrous obliteration of the zone 3 region and terminal hepatic vein (*). Five fragments of incidental skeletal muscle are present (upper left)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hematoxylin and eosin (H&amp;E), 400×; </a:t>
            </a:r>
            <a:r>
              <a:rPr lang="en-US" sz="1200" b="1" i="0"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H&amp;E, 400×; </a:t>
            </a:r>
            <a:r>
              <a:rPr lang="en-US" sz="1200" b="1" i="0"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 trichrome, 400×; </a:t>
            </a:r>
            <a:r>
              <a:rPr lang="en-US" sz="1200" b="1" i="0" kern="1200" dirty="0">
                <a:solidFill>
                  <a:schemeClr val="tx1"/>
                </a:solidFill>
                <a:effectLst/>
                <a:latin typeface="+mn-lt"/>
                <a:ea typeface="+mn-ea"/>
                <a:cs typeface="+mn-cs"/>
              </a:rPr>
              <a:t>f</a:t>
            </a:r>
            <a:r>
              <a:rPr lang="en-US" sz="1200" b="0" i="0" kern="1200" dirty="0">
                <a:solidFill>
                  <a:schemeClr val="tx1"/>
                </a:solidFill>
                <a:effectLst/>
                <a:latin typeface="+mn-lt"/>
                <a:ea typeface="+mn-ea"/>
                <a:cs typeface="+mn-cs"/>
              </a:rPr>
              <a:t>, trichrome, 100×).</a:t>
            </a:r>
            <a:endParaRPr lang="fr-CH" dirty="0"/>
          </a:p>
        </p:txBody>
      </p:sp>
      <p:sp>
        <p:nvSpPr>
          <p:cNvPr id="4" name="Espace réservé du numéro de diapositive 3"/>
          <p:cNvSpPr>
            <a:spLocks noGrp="1"/>
          </p:cNvSpPr>
          <p:nvPr>
            <p:ph type="sldNum" sz="quarter" idx="10"/>
          </p:nvPr>
        </p:nvSpPr>
        <p:spPr/>
        <p:txBody>
          <a:bodyPr/>
          <a:lstStyle/>
          <a:p>
            <a:fld id="{20D4FD9D-9759-43EF-A4E4-AA22EC4E652B}" type="slidenum">
              <a:rPr lang="fr-CH" smtClean="0"/>
              <a:t>36</a:t>
            </a:fld>
            <a:endParaRPr lang="fr-CH"/>
          </a:p>
        </p:txBody>
      </p:sp>
    </p:spTree>
    <p:extLst>
      <p:ext uri="{BB962C8B-B14F-4D97-AF65-F5344CB8AC3E}">
        <p14:creationId xmlns:p14="http://schemas.microsoft.com/office/powerpoint/2010/main" val="373509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This </a:t>
            </a:r>
            <a:r>
              <a:rPr lang="fr-CH" dirty="0" err="1"/>
              <a:t>retrospective</a:t>
            </a:r>
            <a:r>
              <a:rPr lang="fr-CH" dirty="0"/>
              <a:t> Scottish</a:t>
            </a:r>
            <a:r>
              <a:rPr lang="fr-CH" baseline="0" dirty="0"/>
              <a:t> </a:t>
            </a:r>
            <a:r>
              <a:rPr lang="fr-CH" baseline="0" dirty="0" err="1"/>
              <a:t>study</a:t>
            </a:r>
            <a:r>
              <a:rPr lang="fr-CH" baseline="0" dirty="0"/>
              <a:t>, </a:t>
            </a:r>
            <a:r>
              <a:rPr lang="fr-CH" baseline="0" dirty="0" err="1"/>
              <a:t>highlights</a:t>
            </a:r>
            <a:r>
              <a:rPr lang="fr-CH" baseline="0" dirty="0"/>
              <a:t> HEV important impact on </a:t>
            </a:r>
            <a:r>
              <a:rPr lang="fr-CH" baseline="0" dirty="0" err="1"/>
              <a:t>morbidity</a:t>
            </a:r>
            <a:r>
              <a:rPr lang="fr-CH" baseline="0" dirty="0"/>
              <a:t> and </a:t>
            </a:r>
            <a:r>
              <a:rPr lang="fr-CH" baseline="0" dirty="0" err="1"/>
              <a:t>mortality</a:t>
            </a:r>
            <a:r>
              <a:rPr lang="fr-CH" baseline="0" dirty="0"/>
              <a:t>.</a:t>
            </a:r>
          </a:p>
          <a:p>
            <a:r>
              <a:rPr lang="fr-CH" baseline="0" dirty="0" err="1"/>
              <a:t>Hematological</a:t>
            </a:r>
            <a:r>
              <a:rPr lang="fr-CH" baseline="0" dirty="0"/>
              <a:t> </a:t>
            </a:r>
            <a:r>
              <a:rPr lang="fr-CH" baseline="0" dirty="0" err="1"/>
              <a:t>malignancy</a:t>
            </a:r>
            <a:r>
              <a:rPr lang="fr-CH" baseline="0" dirty="0"/>
              <a:t>, </a:t>
            </a:r>
            <a:r>
              <a:rPr lang="fr-CH" baseline="0" dirty="0" err="1"/>
              <a:t>cirrhosis</a:t>
            </a:r>
            <a:r>
              <a:rPr lang="fr-CH" baseline="0" dirty="0"/>
              <a:t>, </a:t>
            </a:r>
            <a:r>
              <a:rPr lang="fr-CH" baseline="0" dirty="0" err="1"/>
              <a:t>higher</a:t>
            </a:r>
            <a:r>
              <a:rPr lang="fr-CH" baseline="0" dirty="0"/>
              <a:t> </a:t>
            </a:r>
            <a:r>
              <a:rPr lang="fr-CH" baseline="0" dirty="0" err="1"/>
              <a:t>serum</a:t>
            </a:r>
            <a:r>
              <a:rPr lang="fr-CH" baseline="0" dirty="0"/>
              <a:t> </a:t>
            </a:r>
            <a:r>
              <a:rPr lang="fr-CH" baseline="0" dirty="0" err="1"/>
              <a:t>bilirurin</a:t>
            </a:r>
            <a:r>
              <a:rPr lang="fr-CH" baseline="0" dirty="0"/>
              <a:t> and </a:t>
            </a:r>
            <a:r>
              <a:rPr lang="fr-CH" baseline="0" dirty="0" err="1"/>
              <a:t>chronic</a:t>
            </a:r>
            <a:r>
              <a:rPr lang="fr-CH" baseline="0" dirty="0"/>
              <a:t> HEV infection </a:t>
            </a:r>
            <a:r>
              <a:rPr lang="fr-CH" baseline="0" dirty="0" err="1"/>
              <a:t>predicted</a:t>
            </a:r>
            <a:r>
              <a:rPr lang="fr-CH" baseline="0" dirty="0"/>
              <a:t> </a:t>
            </a:r>
            <a:r>
              <a:rPr lang="fr-CH" baseline="0" dirty="0" err="1"/>
              <a:t>mortality</a:t>
            </a:r>
            <a:endParaRPr lang="fr-CH" baseline="0" dirty="0"/>
          </a:p>
          <a:p>
            <a:endParaRPr lang="fr-CH" baseline="0" dirty="0"/>
          </a:p>
          <a:p>
            <a:r>
              <a:rPr lang="fr-CH" baseline="0" dirty="0" err="1"/>
              <a:t>Among</a:t>
            </a:r>
            <a:r>
              <a:rPr lang="fr-CH" baseline="0" dirty="0"/>
              <a:t> 58 </a:t>
            </a:r>
            <a:r>
              <a:rPr lang="fr-CH" baseline="0" dirty="0" err="1"/>
              <a:t>cirrhotic</a:t>
            </a:r>
            <a:r>
              <a:rPr lang="fr-CH" baseline="0" dirty="0"/>
              <a:t> patients, 33 </a:t>
            </a:r>
            <a:r>
              <a:rPr lang="fr-CH" baseline="0" dirty="0" err="1"/>
              <a:t>developped</a:t>
            </a:r>
            <a:r>
              <a:rPr lang="fr-CH" baseline="0" dirty="0"/>
              <a:t> ACLF. 2 patients </a:t>
            </a:r>
            <a:r>
              <a:rPr lang="fr-CH" baseline="0" dirty="0" err="1"/>
              <a:t>required</a:t>
            </a:r>
            <a:r>
              <a:rPr lang="fr-CH" baseline="0" dirty="0"/>
              <a:t> </a:t>
            </a:r>
            <a:r>
              <a:rPr lang="fr-CH" baseline="0" dirty="0" err="1"/>
              <a:t>liver</a:t>
            </a:r>
            <a:r>
              <a:rPr lang="fr-CH" baseline="0" dirty="0"/>
              <a:t> transplantation</a:t>
            </a:r>
          </a:p>
          <a:p>
            <a:endParaRPr lang="fr-CH" baseline="0" dirty="0"/>
          </a:p>
          <a:p>
            <a:r>
              <a:rPr lang="fr-CH" baseline="0" dirty="0"/>
              <a:t>3.3 %</a:t>
            </a:r>
            <a:r>
              <a:rPr lang="fr-CH" baseline="0" dirty="0" err="1"/>
              <a:t>mortality</a:t>
            </a:r>
            <a:r>
              <a:rPr lang="fr-CH" baseline="0" dirty="0"/>
              <a:t>, 4.5% patients </a:t>
            </a:r>
            <a:r>
              <a:rPr lang="fr-CH" baseline="0" dirty="0" err="1"/>
              <a:t>required</a:t>
            </a:r>
            <a:r>
              <a:rPr lang="fr-CH" baseline="0" dirty="0"/>
              <a:t> ICU admission</a:t>
            </a:r>
            <a:endParaRPr lang="fr-CH" dirty="0"/>
          </a:p>
          <a:p>
            <a:endParaRPr lang="fr-CH" dirty="0"/>
          </a:p>
        </p:txBody>
      </p:sp>
      <p:sp>
        <p:nvSpPr>
          <p:cNvPr id="4" name="Espace réservé du numéro de diapositive 3"/>
          <p:cNvSpPr>
            <a:spLocks noGrp="1"/>
          </p:cNvSpPr>
          <p:nvPr>
            <p:ph type="sldNum" sz="quarter" idx="10"/>
          </p:nvPr>
        </p:nvSpPr>
        <p:spPr/>
        <p:txBody>
          <a:bodyPr/>
          <a:lstStyle/>
          <a:p>
            <a:fld id="{52913C94-167E-1A4C-8B86-BB91B7D6AA9E}" type="slidenum">
              <a:rPr lang="en-US" smtClean="0"/>
              <a:t>41</a:t>
            </a:fld>
            <a:endParaRPr lang="en-US"/>
          </a:p>
        </p:txBody>
      </p:sp>
    </p:spTree>
    <p:extLst>
      <p:ext uri="{BB962C8B-B14F-4D97-AF65-F5344CB8AC3E}">
        <p14:creationId xmlns:p14="http://schemas.microsoft.com/office/powerpoint/2010/main" val="336354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D5CDBBB7-2109-3E4A-AB91-B649A052D9A6}" type="slidenum">
              <a:rPr lang="en-US" smtClean="0"/>
              <a:t>43</a:t>
            </a:fld>
            <a:endParaRPr lang="en-US"/>
          </a:p>
        </p:txBody>
      </p:sp>
    </p:spTree>
    <p:extLst>
      <p:ext uri="{BB962C8B-B14F-4D97-AF65-F5344CB8AC3E}">
        <p14:creationId xmlns:p14="http://schemas.microsoft.com/office/powerpoint/2010/main" val="309584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23C4C1B-C5E3-D74E-95B1-250B555029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7DD09680-DD17-A34B-8ABA-23F1BE0E9C80}" type="slidenum">
              <a:rPr lang="de-DE" altLang="en-US" sz="1200"/>
              <a:pPr/>
              <a:t>45</a:t>
            </a:fld>
            <a:endParaRPr lang="de-DE" altLang="en-US" sz="1200"/>
          </a:p>
        </p:txBody>
      </p:sp>
      <p:sp>
        <p:nvSpPr>
          <p:cNvPr id="32771" name="Rectangle 2">
            <a:extLst>
              <a:ext uri="{FF2B5EF4-FFF2-40B4-BE49-F238E27FC236}">
                <a16:creationId xmlns:a16="http://schemas.microsoft.com/office/drawing/2014/main" id="{C9D2690C-7ED7-114F-8A22-BC54B3378F2B}"/>
              </a:ext>
            </a:extLst>
          </p:cNvPr>
          <p:cNvSpPr>
            <a:spLocks noGrp="1" noRot="1" noChangeAspect="1" noChangeArrowheads="1"/>
          </p:cNvSpPr>
          <p:nvPr>
            <p:ph type="sldImg"/>
          </p:nvPr>
        </p:nvSpPr>
        <p:spPr>
          <a:solidFill>
            <a:srgbClr val="FFFFFF"/>
          </a:solidFill>
          <a:ln/>
        </p:spPr>
      </p:sp>
      <p:sp>
        <p:nvSpPr>
          <p:cNvPr id="32772" name="Rectangle 3">
            <a:extLst>
              <a:ext uri="{FF2B5EF4-FFF2-40B4-BE49-F238E27FC236}">
                <a16:creationId xmlns:a16="http://schemas.microsoft.com/office/drawing/2014/main" id="{19583217-143B-4A47-875A-4B82C0B9C9B8}"/>
              </a:ext>
            </a:extLst>
          </p:cNvPr>
          <p:cNvSpPr>
            <a:spLocks noGrp="1" noChangeArrowheads="1"/>
          </p:cNvSpPr>
          <p:nvPr>
            <p:ph type="body" idx="1"/>
          </p:nvPr>
        </p:nvSpPr>
        <p:spPr>
          <a:xfrm>
            <a:off x="876300" y="4343400"/>
            <a:ext cx="5105400" cy="4114800"/>
          </a:xfrm>
          <a:solidFill>
            <a:srgbClr val="FFFFFF"/>
          </a:solidFill>
          <a:ln>
            <a:solidFill>
              <a:srgbClr val="000000"/>
            </a:solidFill>
          </a:ln>
        </p:spPr>
        <p:txBody>
          <a:bodyPr/>
          <a:lstStyle/>
          <a:p>
            <a:r>
              <a:rPr lang="de-DE" altLang="en-US" dirty="0" err="1">
                <a:latin typeface="Helvetica" pitchFamily="2" charset="0"/>
                <a:ea typeface="ＭＳ Ｐゴシック" panose="020B0600070205080204" pitchFamily="34" charset="-128"/>
              </a:rPr>
              <a:t>Prevalence</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might</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be</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more</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elevated</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according</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to</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recent</a:t>
            </a:r>
            <a:r>
              <a:rPr lang="de-DE" altLang="en-US" dirty="0">
                <a:latin typeface="Helvetica" pitchFamily="2" charset="0"/>
                <a:ea typeface="ＭＳ Ｐゴシック" panose="020B0600070205080204" pitchFamily="34" charset="-128"/>
              </a:rPr>
              <a:t> </a:t>
            </a:r>
            <a:r>
              <a:rPr lang="de-DE" altLang="en-US" dirty="0" err="1">
                <a:latin typeface="Helvetica" pitchFamily="2" charset="0"/>
                <a:ea typeface="ＭＳ Ｐゴシック" panose="020B0600070205080204" pitchFamily="34" charset="-128"/>
              </a:rPr>
              <a:t>reports</a:t>
            </a:r>
            <a:endParaRPr lang="de-DE" altLang="en-US" dirty="0">
              <a:latin typeface="Helvetica" pitchFamily="2" charset="0"/>
              <a:ea typeface="ＭＳ Ｐゴシック" panose="020B0600070205080204" pitchFamily="34" charset="-128"/>
            </a:endParaRPr>
          </a:p>
          <a:p>
            <a:r>
              <a:rPr lang="en-US" b="0" i="0" dirty="0">
                <a:solidFill>
                  <a:srgbClr val="666666"/>
                </a:solidFill>
                <a:effectLst/>
                <a:latin typeface="ff-quadraat-web-pro"/>
              </a:rPr>
              <a:t>As shown in Panel A, under conditions of intracellular copper adequacy, copper is taken up from the portal circulation, where it is loosely attached to albumin and other molecules, by interacting with one or more reductases and CTR1 (copper transporter 1) on the hepatocellular membrane. CTR2 (copper transporter 2), not shown, is also involved in copper disposition, but its actions are not fully understood. Copper is not “free” within the hepatocyte: metallochaperones direct it to targets (CCS [copper chaperone for superoxide dismutase] to SOD1 [superoxide dismutase type 1], COX17 (cytochrome </a:t>
            </a:r>
            <a:r>
              <a:rPr lang="en-US" b="0" i="1" dirty="0">
                <a:solidFill>
                  <a:srgbClr val="666666"/>
                </a:solidFill>
                <a:effectLst/>
                <a:latin typeface="ff-quadraat-web-pro"/>
              </a:rPr>
              <a:t>c</a:t>
            </a:r>
            <a:r>
              <a:rPr lang="en-US" b="0" i="0" dirty="0">
                <a:solidFill>
                  <a:srgbClr val="666666"/>
                </a:solidFill>
                <a:effectLst/>
                <a:latin typeface="ff-quadraat-web-pro"/>
              </a:rPr>
              <a:t> oxidase copper chaperone) to mitochondria, and ATOX1 [antioxidant 1 copper chaperone] to ATP7B [ATPase copper transporting beta] in the trans-Golgi network), or it may interact with glutathione, which is abundant in the cytoplasm. Other mechanisms besides COX17 appear to contribute to mitochondrial uptake of copper. The disposition of copper within mitochondria is complicated, governed by various transporters, metallochaperones, and accessory proteins. Some copper is sequestered in metallothionein. ATP7B mainly expedites the transfer of copper in nascent holo-ceruloplasmin, which is secreted into the plasma compartment but also contributes to biliary excretion of copper. As shown in Panel B, under conditions of intracellular copper excess, CTR1 function is reversibly decreased, and ATP7B migrates from the trans-Golgi network in vesicles of the endosomal–lysosomal compartment and directly promotes biliary excretion of copper, which may also be excreted as copper–glutathione through MRP2 (multidrug resistance–associated protein 2, also called </a:t>
            </a:r>
            <a:r>
              <a:rPr lang="en-US" b="0" i="0" dirty="0" err="1">
                <a:solidFill>
                  <a:srgbClr val="666666"/>
                </a:solidFill>
                <a:effectLst/>
                <a:latin typeface="ff-quadraat-web-pro"/>
              </a:rPr>
              <a:t>cMOAT</a:t>
            </a:r>
            <a:r>
              <a:rPr lang="en-US" b="0" i="0" dirty="0">
                <a:solidFill>
                  <a:srgbClr val="666666"/>
                </a:solidFill>
                <a:effectLst/>
                <a:latin typeface="ff-quadraat-web-pro"/>
              </a:rPr>
              <a:t> [canalicular </a:t>
            </a:r>
            <a:r>
              <a:rPr lang="en-US" b="0" i="0" dirty="0" err="1">
                <a:solidFill>
                  <a:srgbClr val="666666"/>
                </a:solidFill>
                <a:effectLst/>
                <a:latin typeface="ff-quadraat-web-pro"/>
              </a:rPr>
              <a:t>multispecific</a:t>
            </a:r>
            <a:r>
              <a:rPr lang="en-US" b="0" i="0" dirty="0">
                <a:solidFill>
                  <a:srgbClr val="666666"/>
                </a:solidFill>
                <a:effectLst/>
                <a:latin typeface="ff-quadraat-web-pro"/>
              </a:rPr>
              <a:t> organic anion transporter 1]). ATP7B thus appears to have a sensing capability for intracellular copper levels. As shown in Panel C, in Wilson’s disease, functional ATP7B is absent. Copper is taken up from the portal circulation. A condition of extreme intracellular copper excess develops, shown here at an early-to-intermediate stage of development. CTR1 function is substantially reduced, in part reflecting decreased CTR1 expression. Metallothionein is induced and binds copper, until saturated, in the cytoplasm. Copper is transiently taken up into the nucleus, leading to its enlargement and altered gene expression. Lipid metabolism is disturbed, giving rise to fat droplets. Decreased expression or action of the liver X receptor–retinoid X receptor (LXR–RXR) complex may contribute to abnormal lipid metabolism and the cellular inflammatory response. Mitochondria become overloaded with copper and structurally damaged; COX17 is not down-regulated. ATP7B-mediated biliary excretion of copper is absent. The MRP2 pathway only partially compensates. Copper is not incorporated into nascent ceruloplasmin; thus, apo-ceruloplasmin is secreted into the circulation, where it has a shorter half-life than holo-ceruloplasmin. Over time, some copper–metallothionein aggregates are taken up by lysosomes, in which copper is detectable </a:t>
            </a:r>
            <a:r>
              <a:rPr lang="en-US" b="0" i="0" dirty="0" err="1">
                <a:solidFill>
                  <a:srgbClr val="666666"/>
                </a:solidFill>
                <a:effectLst/>
                <a:latin typeface="ff-quadraat-web-pro"/>
              </a:rPr>
              <a:t>histochemically</a:t>
            </a:r>
            <a:r>
              <a:rPr lang="en-US" b="0" i="0" dirty="0">
                <a:solidFill>
                  <a:srgbClr val="666666"/>
                </a:solidFill>
                <a:effectLst/>
                <a:latin typeface="ff-quadraat-web-pro"/>
              </a:rPr>
              <a:t>.</a:t>
            </a:r>
            <a:endParaRPr lang="de-DE" altLang="en-US" dirty="0">
              <a:latin typeface="Helvetica" pitchFamily="2" charset="0"/>
              <a:ea typeface="ＭＳ Ｐゴシック" panose="020B0600070205080204" pitchFamily="34" charset="-128"/>
            </a:endParaRPr>
          </a:p>
          <a:p>
            <a:endParaRPr lang="de-DE" altLang="en-US" dirty="0">
              <a:latin typeface="Helvetica" pitchFamily="2" charset="0"/>
              <a:ea typeface="ＭＳ Ｐゴシック" panose="020B0600070205080204" pitchFamily="34" charset="-128"/>
            </a:endParaRPr>
          </a:p>
        </p:txBody>
      </p:sp>
    </p:spTree>
    <p:extLst>
      <p:ext uri="{BB962C8B-B14F-4D97-AF65-F5344CB8AC3E}">
        <p14:creationId xmlns:p14="http://schemas.microsoft.com/office/powerpoint/2010/main" val="396812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D16461E-E542-A848-A4C5-5ED1CEF5C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A4A339C0-0C7B-314E-9AC3-B573A56EA5DE}" type="slidenum">
              <a:rPr lang="de-DE" altLang="en-US" sz="1200"/>
              <a:pPr/>
              <a:t>46</a:t>
            </a:fld>
            <a:endParaRPr lang="de-DE" altLang="en-US" sz="1200"/>
          </a:p>
        </p:txBody>
      </p:sp>
      <p:sp>
        <p:nvSpPr>
          <p:cNvPr id="64515" name="Rectangle 2">
            <a:extLst>
              <a:ext uri="{FF2B5EF4-FFF2-40B4-BE49-F238E27FC236}">
                <a16:creationId xmlns:a16="http://schemas.microsoft.com/office/drawing/2014/main" id="{FF692BBF-AE66-1D4E-AAFB-DF220935D8DB}"/>
              </a:ext>
            </a:extLst>
          </p:cNvPr>
          <p:cNvSpPr>
            <a:spLocks noGrp="1" noRot="1" noChangeAspect="1"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18ED3957-8DFB-8548-988A-BD95F64C0C02}"/>
              </a:ext>
            </a:extLst>
          </p:cNvPr>
          <p:cNvSpPr>
            <a:spLocks noGrp="1" noChangeArrowheads="1"/>
          </p:cNvSpPr>
          <p:nvPr>
            <p:ph type="body" idx="1"/>
          </p:nvPr>
        </p:nvSpPr>
        <p:spPr>
          <a:solidFill>
            <a:srgbClr val="FFFFFF"/>
          </a:solidFill>
          <a:ln>
            <a:solidFill>
              <a:srgbClr val="000000"/>
            </a:solidFill>
          </a:ln>
        </p:spPr>
        <p:txBody>
          <a:bodyPr/>
          <a:lstStyle/>
          <a:p>
            <a:r>
              <a:rPr lang="de-DE" altLang="en-US" dirty="0">
                <a:latin typeface="Times" pitchFamily="2" charset="0"/>
                <a:ea typeface="ＭＳ Ｐゴシック" panose="020B0600070205080204" pitchFamily="34" charset="-128"/>
              </a:rPr>
              <a:t>Wilson </a:t>
            </a:r>
            <a:r>
              <a:rPr lang="de-DE" altLang="en-US" dirty="0" err="1">
                <a:latin typeface="Times" pitchFamily="2" charset="0"/>
                <a:ea typeface="ＭＳ Ｐゴシック" panose="020B0600070205080204" pitchFamily="34" charset="-128"/>
              </a:rPr>
              <a:t>disease</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is</a:t>
            </a:r>
            <a:r>
              <a:rPr lang="de-DE" altLang="en-US" dirty="0">
                <a:latin typeface="Times" pitchFamily="2" charset="0"/>
                <a:ea typeface="ＭＳ Ｐゴシック" panose="020B0600070205080204" pitchFamily="34" charset="-128"/>
              </a:rPr>
              <a:t> a </a:t>
            </a:r>
            <a:r>
              <a:rPr lang="de-DE" altLang="en-US" dirty="0" err="1">
                <a:latin typeface="Times" pitchFamily="2" charset="0"/>
                <a:ea typeface="ＭＳ Ｐゴシック" panose="020B0600070205080204" pitchFamily="34" charset="-128"/>
              </a:rPr>
              <a:t>wide</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spectrum</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disease</a:t>
            </a:r>
            <a:r>
              <a:rPr lang="de-DE" altLang="en-US" dirty="0">
                <a:latin typeface="Times" pitchFamily="2" charset="0"/>
                <a:ea typeface="ＭＳ Ｐゴシック" panose="020B0600070205080204" pitchFamily="34" charset="-128"/>
              </a:rPr>
              <a:t>. This </a:t>
            </a:r>
            <a:r>
              <a:rPr lang="de-DE" altLang="en-US" dirty="0" err="1">
                <a:latin typeface="Times" pitchFamily="2" charset="0"/>
                <a:ea typeface="ＭＳ Ｐゴシック" panose="020B0600070205080204" pitchFamily="34" charset="-128"/>
              </a:rPr>
              <a:t>is</a:t>
            </a:r>
            <a:r>
              <a:rPr lang="de-DE" altLang="en-US" dirty="0">
                <a:latin typeface="Times" pitchFamily="2" charset="0"/>
                <a:ea typeface="ＭＳ Ｐゴシック" panose="020B0600070205080204" pitchFamily="34" charset="-128"/>
              </a:rPr>
              <a:t> not </a:t>
            </a:r>
            <a:r>
              <a:rPr lang="de-DE" altLang="en-US" dirty="0" err="1">
                <a:latin typeface="Times" pitchFamily="2" charset="0"/>
                <a:ea typeface="ＭＳ Ｐゴシック" panose="020B0600070205080204" pitchFamily="34" charset="-128"/>
              </a:rPr>
              <a:t>only</a:t>
            </a:r>
            <a:r>
              <a:rPr lang="de-DE" altLang="en-US" dirty="0">
                <a:latin typeface="Times" pitchFamily="2" charset="0"/>
                <a:ea typeface="ＭＳ Ｐゴシック" panose="020B0600070205080204" pitchFamily="34" charset="-128"/>
              </a:rPr>
              <a:t> a </a:t>
            </a:r>
            <a:r>
              <a:rPr lang="de-DE" altLang="en-US" dirty="0" err="1">
                <a:latin typeface="Times" pitchFamily="2" charset="0"/>
                <a:ea typeface="ＭＳ Ｐゴシック" panose="020B0600070205080204" pitchFamily="34" charset="-128"/>
              </a:rPr>
              <a:t>story</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about</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liver</a:t>
            </a:r>
            <a:r>
              <a:rPr lang="de-DE" altLang="en-US" dirty="0">
                <a:latin typeface="Times" pitchFamily="2" charset="0"/>
                <a:ea typeface="ＭＳ Ｐゴシック" panose="020B0600070205080204" pitchFamily="34" charset="-128"/>
              </a:rPr>
              <a:t> and </a:t>
            </a:r>
            <a:r>
              <a:rPr lang="de-DE" altLang="en-US" dirty="0" err="1">
                <a:latin typeface="Times" pitchFamily="2" charset="0"/>
                <a:ea typeface="ＭＳ Ｐゴシック" panose="020B0600070205080204" pitchFamily="34" charset="-128"/>
              </a:rPr>
              <a:t>neurology</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We</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should</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advocate</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for</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multidisciplinary</a:t>
            </a:r>
            <a:r>
              <a:rPr lang="de-DE" altLang="en-US" dirty="0">
                <a:latin typeface="Times" pitchFamily="2" charset="0"/>
                <a:ea typeface="ＭＳ Ｐゴシック" panose="020B0600070205080204" pitchFamily="34" charset="-128"/>
              </a:rPr>
              <a:t> </a:t>
            </a:r>
            <a:r>
              <a:rPr lang="de-DE" altLang="en-US" dirty="0" err="1">
                <a:latin typeface="Times" pitchFamily="2" charset="0"/>
                <a:ea typeface="ＭＳ Ｐゴシック" panose="020B0600070205080204" pitchFamily="34" charset="-128"/>
              </a:rPr>
              <a:t>management</a:t>
            </a:r>
            <a:r>
              <a:rPr lang="de-DE" altLang="en-US" dirty="0">
                <a:latin typeface="Times" pitchFamily="2" charset="0"/>
                <a:ea typeface="ＭＳ Ｐゴシック" panose="020B0600070205080204" pitchFamily="34" charset="-128"/>
              </a:rPr>
              <a:t>.</a:t>
            </a:r>
          </a:p>
        </p:txBody>
      </p:sp>
    </p:spTree>
    <p:extLst>
      <p:ext uri="{BB962C8B-B14F-4D97-AF65-F5344CB8AC3E}">
        <p14:creationId xmlns:p14="http://schemas.microsoft.com/office/powerpoint/2010/main" val="181232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23D5B23-2788-FE4B-9CCD-EB9CE05C8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33530ECC-6132-4D4E-867C-0F0D4C04BBBB}" type="slidenum">
              <a:rPr lang="de-DE" altLang="en-US" sz="1200"/>
              <a:pPr/>
              <a:t>50</a:t>
            </a:fld>
            <a:endParaRPr lang="de-DE" altLang="en-US" sz="1200"/>
          </a:p>
        </p:txBody>
      </p:sp>
      <p:sp>
        <p:nvSpPr>
          <p:cNvPr id="36867" name="Rectangle 2">
            <a:extLst>
              <a:ext uri="{FF2B5EF4-FFF2-40B4-BE49-F238E27FC236}">
                <a16:creationId xmlns:a16="http://schemas.microsoft.com/office/drawing/2014/main" id="{BBB87481-27D5-6F4A-8B61-87162221175B}"/>
              </a:ext>
            </a:extLst>
          </p:cNvPr>
          <p:cNvSpPr>
            <a:spLocks noGrp="1" noRot="1" noChangeAspect="1" noChangeArrowheads="1"/>
          </p:cNvSpPr>
          <p:nvPr>
            <p:ph type="sldImg"/>
          </p:nvPr>
        </p:nvSpPr>
        <p:spPr>
          <a:solidFill>
            <a:srgbClr val="FFFFFF"/>
          </a:solidFill>
          <a:ln/>
        </p:spPr>
      </p:sp>
      <p:sp>
        <p:nvSpPr>
          <p:cNvPr id="36868" name="Rectangle 3">
            <a:extLst>
              <a:ext uri="{FF2B5EF4-FFF2-40B4-BE49-F238E27FC236}">
                <a16:creationId xmlns:a16="http://schemas.microsoft.com/office/drawing/2014/main" id="{A0C9C709-2A7E-9A43-9A19-E9C8C5A3E45A}"/>
              </a:ext>
            </a:extLst>
          </p:cNvPr>
          <p:cNvSpPr>
            <a:spLocks noGrp="1" noChangeArrowheads="1"/>
          </p:cNvSpPr>
          <p:nvPr>
            <p:ph type="body" idx="1"/>
          </p:nvPr>
        </p:nvSpPr>
        <p:spPr>
          <a:xfrm>
            <a:off x="876300" y="4343400"/>
            <a:ext cx="51054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dirty="0">
              <a:latin typeface="Helvetica" pitchFamily="2" charset="0"/>
            </a:endParaRPr>
          </a:p>
        </p:txBody>
      </p:sp>
    </p:spTree>
    <p:extLst>
      <p:ext uri="{BB962C8B-B14F-4D97-AF65-F5344CB8AC3E}">
        <p14:creationId xmlns:p14="http://schemas.microsoft.com/office/powerpoint/2010/main" val="76183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23D5B23-2788-FE4B-9CCD-EB9CE05C8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33530ECC-6132-4D4E-867C-0F0D4C04BBBB}" type="slidenum">
              <a:rPr lang="de-DE" altLang="en-US" sz="1200"/>
              <a:pPr/>
              <a:t>11</a:t>
            </a:fld>
            <a:endParaRPr lang="de-DE" altLang="en-US" sz="1200"/>
          </a:p>
        </p:txBody>
      </p:sp>
      <p:sp>
        <p:nvSpPr>
          <p:cNvPr id="36867" name="Rectangle 2">
            <a:extLst>
              <a:ext uri="{FF2B5EF4-FFF2-40B4-BE49-F238E27FC236}">
                <a16:creationId xmlns:a16="http://schemas.microsoft.com/office/drawing/2014/main" id="{BBB87481-27D5-6F4A-8B61-87162221175B}"/>
              </a:ext>
            </a:extLst>
          </p:cNvPr>
          <p:cNvSpPr>
            <a:spLocks noGrp="1" noRot="1" noChangeAspect="1" noChangeArrowheads="1"/>
          </p:cNvSpPr>
          <p:nvPr>
            <p:ph type="sldImg"/>
          </p:nvPr>
        </p:nvSpPr>
        <p:spPr>
          <a:solidFill>
            <a:srgbClr val="FFFFFF"/>
          </a:solidFill>
          <a:ln/>
        </p:spPr>
      </p:sp>
      <p:sp>
        <p:nvSpPr>
          <p:cNvPr id="36868" name="Rectangle 3">
            <a:extLst>
              <a:ext uri="{FF2B5EF4-FFF2-40B4-BE49-F238E27FC236}">
                <a16:creationId xmlns:a16="http://schemas.microsoft.com/office/drawing/2014/main" id="{A0C9C709-2A7E-9A43-9A19-E9C8C5A3E45A}"/>
              </a:ext>
            </a:extLst>
          </p:cNvPr>
          <p:cNvSpPr>
            <a:spLocks noGrp="1" noChangeArrowheads="1"/>
          </p:cNvSpPr>
          <p:nvPr>
            <p:ph type="body" idx="1"/>
          </p:nvPr>
        </p:nvSpPr>
        <p:spPr>
          <a:xfrm>
            <a:off x="876300" y="4343400"/>
            <a:ext cx="51054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dirty="0">
              <a:latin typeface="Helvetica" pitchFamily="2" charset="0"/>
            </a:endParaRPr>
          </a:p>
        </p:txBody>
      </p:sp>
    </p:spTree>
    <p:extLst>
      <p:ext uri="{BB962C8B-B14F-4D97-AF65-F5344CB8AC3E}">
        <p14:creationId xmlns:p14="http://schemas.microsoft.com/office/powerpoint/2010/main" val="340938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D5CDBBB7-2109-3E4A-AB91-B649A052D9A6}" type="slidenum">
              <a:rPr lang="en-US" smtClean="0"/>
              <a:t>22</a:t>
            </a:fld>
            <a:endParaRPr lang="en-US"/>
          </a:p>
        </p:txBody>
      </p:sp>
    </p:spTree>
    <p:extLst>
      <p:ext uri="{BB962C8B-B14F-4D97-AF65-F5344CB8AC3E}">
        <p14:creationId xmlns:p14="http://schemas.microsoft.com/office/powerpoint/2010/main" val="378335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fld id="{A58FAF63-34A1-48F5-9B4A-E63B7026C2EC}" type="slidenum">
              <a:rPr lang="de-DE" altLang="fr-FR" sz="1200" smtClean="0"/>
              <a:pPr/>
              <a:t>24</a:t>
            </a:fld>
            <a:endParaRPr lang="de-DE" altLang="fr-FR" sz="120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r>
              <a:rPr lang="de-DE" altLang="fr-FR">
                <a:latin typeface="Times" panose="02020603050405020304" pitchFamily="18" charset="0"/>
                <a:ea typeface="ＭＳ Ｐゴシック" panose="020B0600070205080204" pitchFamily="34" charset="-128"/>
              </a:rPr>
              <a:t>- Spontaneous disease fluctuations</a:t>
            </a:r>
          </a:p>
          <a:p>
            <a:r>
              <a:rPr lang="de-DE" altLang="fr-FR">
                <a:latin typeface="Times" panose="02020603050405020304" pitchFamily="18" charset="0"/>
                <a:ea typeface="ＭＳ Ｐゴシック" panose="020B0600070205080204" pitchFamily="34" charset="-128"/>
              </a:rPr>
              <a:t>- 1/3 cirrhotic at initial presentation</a:t>
            </a:r>
          </a:p>
          <a:p>
            <a:r>
              <a:rPr lang="de-DE" altLang="fr-FR">
                <a:latin typeface="Times" panose="02020603050405020304" pitchFamily="18" charset="0"/>
                <a:ea typeface="ＭＳ Ｐゴシック" panose="020B0600070205080204" pitchFamily="34" charset="-128"/>
              </a:rPr>
              <a:t>- Second most common cause of "cryptogenic cirrhosis" (after NASH)</a:t>
            </a:r>
          </a:p>
          <a:p>
            <a:r>
              <a:rPr lang="de-DE" altLang="fr-FR">
                <a:latin typeface="Times" panose="02020603050405020304" pitchFamily="18" charset="0"/>
                <a:ea typeface="ＭＳ Ｐゴシック" panose="020B0600070205080204" pitchFamily="34" charset="-128"/>
              </a:rPr>
              <a:t>- Familial predisposition (HLA DR3 and DR4 in AIH type I)</a:t>
            </a:r>
          </a:p>
          <a:p>
            <a:r>
              <a:rPr lang="de-DE" altLang="fr-FR">
                <a:latin typeface="Times" panose="02020603050405020304" pitchFamily="18" charset="0"/>
                <a:ea typeface="ＭＳ Ｐゴシック" panose="020B0600070205080204" pitchFamily="34" charset="-128"/>
              </a:rPr>
              <a:t>- Associated conditions: </a:t>
            </a:r>
            <a:r>
              <a:rPr lang="de-DE" altLang="fr-FR" b="1">
                <a:latin typeface="Times" panose="02020603050405020304" pitchFamily="18" charset="0"/>
                <a:ea typeface="ＭＳ Ｐゴシック" panose="020B0600070205080204" pitchFamily="34" charset="-128"/>
              </a:rPr>
              <a:t>thyroiditis (10-20%), </a:t>
            </a:r>
            <a:r>
              <a:rPr lang="de-DE" altLang="fr-FR">
                <a:latin typeface="Times" panose="02020603050405020304" pitchFamily="18" charset="0"/>
                <a:ea typeface="ＭＳ Ｐゴシック" panose="020B0600070205080204" pitchFamily="34" charset="-128"/>
              </a:rPr>
              <a:t>IBD, RA, psoriasis, Sjögren, CD, SLE, ...</a:t>
            </a:r>
          </a:p>
        </p:txBody>
      </p:sp>
    </p:spTree>
    <p:extLst>
      <p:ext uri="{BB962C8B-B14F-4D97-AF65-F5344CB8AC3E}">
        <p14:creationId xmlns:p14="http://schemas.microsoft.com/office/powerpoint/2010/main" val="236613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D16461E-E542-A848-A4C5-5ED1CEF5C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A4A339C0-0C7B-314E-9AC3-B573A56EA5DE}" type="slidenum">
              <a:rPr lang="de-DE" altLang="en-US" sz="1200"/>
              <a:pPr/>
              <a:t>25</a:t>
            </a:fld>
            <a:endParaRPr lang="de-DE" altLang="en-US" sz="1200"/>
          </a:p>
        </p:txBody>
      </p:sp>
      <p:sp>
        <p:nvSpPr>
          <p:cNvPr id="64515" name="Rectangle 2">
            <a:extLst>
              <a:ext uri="{FF2B5EF4-FFF2-40B4-BE49-F238E27FC236}">
                <a16:creationId xmlns:a16="http://schemas.microsoft.com/office/drawing/2014/main" id="{FF692BBF-AE66-1D4E-AAFB-DF220935D8DB}"/>
              </a:ext>
            </a:extLst>
          </p:cNvPr>
          <p:cNvSpPr>
            <a:spLocks noGrp="1" noRot="1" noChangeAspect="1" noChangeArrowheads="1"/>
          </p:cNvSpPr>
          <p:nvPr>
            <p:ph type="sldImg"/>
          </p:nvPr>
        </p:nvSpPr>
        <p:spPr>
          <a:solidFill>
            <a:srgbClr val="FFFFFF"/>
          </a:solidFill>
          <a:ln/>
        </p:spPr>
      </p:sp>
      <p:sp>
        <p:nvSpPr>
          <p:cNvPr id="64516" name="Rectangle 3">
            <a:extLst>
              <a:ext uri="{FF2B5EF4-FFF2-40B4-BE49-F238E27FC236}">
                <a16:creationId xmlns:a16="http://schemas.microsoft.com/office/drawing/2014/main" id="{18ED3957-8DFB-8548-988A-BD95F64C0C02}"/>
              </a:ext>
            </a:extLst>
          </p:cNvPr>
          <p:cNvSpPr>
            <a:spLocks noGrp="1" noChangeArrowheads="1"/>
          </p:cNvSpPr>
          <p:nvPr>
            <p:ph type="body" idx="1"/>
          </p:nvPr>
        </p:nvSpPr>
        <p:spPr>
          <a:solidFill>
            <a:srgbClr val="FFFFFF"/>
          </a:solidFill>
          <a:ln>
            <a:solidFill>
              <a:srgbClr val="000000"/>
            </a:solidFill>
          </a:ln>
        </p:spPr>
        <p:txBody>
          <a:bodyPr/>
          <a:lstStyle/>
          <a:p>
            <a:endParaRPr lang="de-DE"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6883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B80191E-D58A-DB41-BB4B-6EDB016ED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9C04B7B2-1AB7-1C42-91ED-40694EC0DCF8}" type="slidenum">
              <a:rPr lang="de-DE" altLang="en-US" sz="1200"/>
              <a:pPr/>
              <a:t>27</a:t>
            </a:fld>
            <a:endParaRPr lang="de-DE" altLang="en-US" sz="1200"/>
          </a:p>
        </p:txBody>
      </p:sp>
      <p:sp>
        <p:nvSpPr>
          <p:cNvPr id="69635" name="Rectangle 2">
            <a:extLst>
              <a:ext uri="{FF2B5EF4-FFF2-40B4-BE49-F238E27FC236}">
                <a16:creationId xmlns:a16="http://schemas.microsoft.com/office/drawing/2014/main" id="{FFB0DC24-40E5-3D47-9480-AB598F7A783E}"/>
              </a:ext>
            </a:extLst>
          </p:cNvPr>
          <p:cNvSpPr>
            <a:spLocks noGrp="1" noRot="1" noChangeAspect="1" noChangeArrowheads="1"/>
          </p:cNvSpPr>
          <p:nvPr>
            <p:ph type="sldImg"/>
          </p:nvPr>
        </p:nvSpPr>
        <p:spPr>
          <a:solidFill>
            <a:srgbClr val="FFFFFF"/>
          </a:solidFill>
          <a:ln/>
        </p:spPr>
      </p:sp>
      <p:sp>
        <p:nvSpPr>
          <p:cNvPr id="69636" name="Rectangle 3">
            <a:extLst>
              <a:ext uri="{FF2B5EF4-FFF2-40B4-BE49-F238E27FC236}">
                <a16:creationId xmlns:a16="http://schemas.microsoft.com/office/drawing/2014/main" id="{06530D6D-128D-884D-9189-5358F51830BC}"/>
              </a:ext>
            </a:extLst>
          </p:cNvPr>
          <p:cNvSpPr>
            <a:spLocks noGrp="1" noChangeArrowheads="1"/>
          </p:cNvSpPr>
          <p:nvPr>
            <p:ph type="body" idx="1"/>
          </p:nvPr>
        </p:nvSpPr>
        <p:spPr>
          <a:solidFill>
            <a:srgbClr val="FFFFFF"/>
          </a:solidFill>
          <a:ln>
            <a:solidFill>
              <a:srgbClr val="000000"/>
            </a:solidFill>
          </a:ln>
        </p:spPr>
        <p:txBody>
          <a:bodyPr/>
          <a:lstStyle/>
          <a:p>
            <a:endParaRPr lang="de-DE" altLang="en-US">
              <a:latin typeface="Times" pitchFamily="2" charset="0"/>
              <a:ea typeface="ＭＳ Ｐゴシック" panose="020B0600070205080204" pitchFamily="34" charset="-128"/>
            </a:endParaRPr>
          </a:p>
          <a:p>
            <a:endParaRPr lang="de-DE"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7075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AE6B4C4-11C6-954E-ADA7-95DC092FDD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DB64F467-AD02-BA4E-9B57-463D159083A0}" type="slidenum">
              <a:rPr lang="de-DE" altLang="en-US" sz="1200"/>
              <a:pPr/>
              <a:t>28</a:t>
            </a:fld>
            <a:endParaRPr lang="de-DE" altLang="en-US" sz="1200"/>
          </a:p>
        </p:txBody>
      </p:sp>
      <p:sp>
        <p:nvSpPr>
          <p:cNvPr id="83971" name="Rectangle 2">
            <a:extLst>
              <a:ext uri="{FF2B5EF4-FFF2-40B4-BE49-F238E27FC236}">
                <a16:creationId xmlns:a16="http://schemas.microsoft.com/office/drawing/2014/main" id="{0C87F60B-1E3A-7249-B1DA-9E2DCF646E13}"/>
              </a:ext>
            </a:extLst>
          </p:cNvPr>
          <p:cNvSpPr>
            <a:spLocks noGrp="1" noRot="1" noChangeAspect="1" noChangeArrowheads="1"/>
          </p:cNvSpPr>
          <p:nvPr>
            <p:ph type="sldImg"/>
          </p:nvPr>
        </p:nvSpPr>
        <p:spPr>
          <a:solidFill>
            <a:srgbClr val="FFFFFF"/>
          </a:solidFill>
          <a:ln/>
        </p:spPr>
      </p:sp>
      <p:sp>
        <p:nvSpPr>
          <p:cNvPr id="83972" name="Rectangle 3">
            <a:extLst>
              <a:ext uri="{FF2B5EF4-FFF2-40B4-BE49-F238E27FC236}">
                <a16:creationId xmlns:a16="http://schemas.microsoft.com/office/drawing/2014/main" id="{3A1A5AF9-5845-D04B-86E5-8646005221FF}"/>
              </a:ext>
            </a:extLst>
          </p:cNvPr>
          <p:cNvSpPr>
            <a:spLocks noGrp="1" noChangeArrowheads="1"/>
          </p:cNvSpPr>
          <p:nvPr>
            <p:ph type="body" idx="1"/>
          </p:nvPr>
        </p:nvSpPr>
        <p:spPr>
          <a:solidFill>
            <a:srgbClr val="FFFFFF"/>
          </a:solidFill>
          <a:ln>
            <a:solidFill>
              <a:srgbClr val="000000"/>
            </a:solidFill>
          </a:ln>
        </p:spPr>
        <p:txBody>
          <a:bodyPr/>
          <a:lstStyle/>
          <a:p>
            <a:endParaRPr lang="de-DE"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4730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E83F1AA-1019-CF44-8758-993288C86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fld id="{88E04620-DB0C-6E47-9A5E-B0508210ED53}" type="slidenum">
              <a:rPr lang="de-DE" altLang="en-US" sz="1200"/>
              <a:pPr/>
              <a:t>29</a:t>
            </a:fld>
            <a:endParaRPr lang="de-DE" altLang="en-US" sz="1200"/>
          </a:p>
        </p:txBody>
      </p:sp>
      <p:sp>
        <p:nvSpPr>
          <p:cNvPr id="86019" name="Rectangle 2">
            <a:extLst>
              <a:ext uri="{FF2B5EF4-FFF2-40B4-BE49-F238E27FC236}">
                <a16:creationId xmlns:a16="http://schemas.microsoft.com/office/drawing/2014/main" id="{56C30AC0-663C-8C4F-81C2-D77974B460E2}"/>
              </a:ext>
            </a:extLst>
          </p:cNvPr>
          <p:cNvSpPr>
            <a:spLocks noGrp="1" noRot="1" noChangeAspect="1" noChangeArrowheads="1"/>
          </p:cNvSpPr>
          <p:nvPr>
            <p:ph type="sldImg"/>
          </p:nvPr>
        </p:nvSpPr>
        <p:spPr>
          <a:solidFill>
            <a:srgbClr val="FFFFFF"/>
          </a:solidFill>
          <a:ln/>
        </p:spPr>
      </p:sp>
      <p:sp>
        <p:nvSpPr>
          <p:cNvPr id="86020" name="Rectangle 3">
            <a:extLst>
              <a:ext uri="{FF2B5EF4-FFF2-40B4-BE49-F238E27FC236}">
                <a16:creationId xmlns:a16="http://schemas.microsoft.com/office/drawing/2014/main" id="{DCD66C21-E70C-FF4B-B880-5B90A8885F5E}"/>
              </a:ext>
            </a:extLst>
          </p:cNvPr>
          <p:cNvSpPr>
            <a:spLocks noGrp="1" noChangeArrowheads="1"/>
          </p:cNvSpPr>
          <p:nvPr>
            <p:ph type="body" idx="1"/>
          </p:nvPr>
        </p:nvSpPr>
        <p:spPr>
          <a:solidFill>
            <a:srgbClr val="FFFFFF"/>
          </a:solidFill>
          <a:ln>
            <a:solidFill>
              <a:srgbClr val="000000"/>
            </a:solidFill>
          </a:ln>
        </p:spPr>
        <p:txBody>
          <a:bodyPr/>
          <a:lstStyle/>
          <a:p>
            <a:endParaRPr lang="de-DE"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629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fld id="{89D6536B-FCD7-4BA8-A920-482F2756C21D}" type="slidenum">
              <a:rPr lang="de-DE" altLang="fr-FR" sz="1200"/>
              <a:pPr/>
              <a:t>30</a:t>
            </a:fld>
            <a:endParaRPr lang="de-DE" altLang="fr-FR" sz="120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xfrm>
            <a:off x="876300" y="4343400"/>
            <a:ext cx="5105400" cy="4114800"/>
          </a:xfrm>
          <a:solidFill>
            <a:srgbClr val="FFFFFF"/>
          </a:solidFill>
          <a:ln>
            <a:solidFill>
              <a:srgbClr val="000000"/>
            </a:solidFill>
          </a:ln>
        </p:spPr>
        <p:txBody>
          <a:bodyPr/>
          <a:lstStyle/>
          <a:p>
            <a:r>
              <a:rPr lang="de-DE" altLang="fr-FR">
                <a:latin typeface="Helvetica" panose="020B0604020202020204" pitchFamily="34" charset="0"/>
                <a:ea typeface="ＭＳ Ｐゴシック" panose="020B0600070205080204" pitchFamily="34" charset="-128"/>
              </a:rPr>
              <a:t>Florid duct lesion = focal duct obliteration with granuloma formation</a:t>
            </a:r>
          </a:p>
        </p:txBody>
      </p:sp>
    </p:spTree>
    <p:extLst>
      <p:ext uri="{BB962C8B-B14F-4D97-AF65-F5344CB8AC3E}">
        <p14:creationId xmlns:p14="http://schemas.microsoft.com/office/powerpoint/2010/main" val="318834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141622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249641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550841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2" name="Content Placeholder 7"/>
          <p:cNvSpPr>
            <a:spLocks noGrp="1"/>
          </p:cNvSpPr>
          <p:nvPr>
            <p:ph sz="quarter" idx="13"/>
          </p:nvPr>
        </p:nvSpPr>
        <p:spPr>
          <a:xfrm>
            <a:off x="0" y="6"/>
            <a:ext cx="12192000" cy="766119"/>
          </a:xfrm>
          <a:solidFill>
            <a:schemeClr val="accent1">
              <a:lumMod val="50000"/>
            </a:schemeClr>
          </a:solidFill>
          <a:ln>
            <a:solidFill>
              <a:schemeClr val="accent1">
                <a:lumMod val="50000"/>
              </a:schemeClr>
            </a:solidFill>
          </a:ln>
        </p:spPr>
        <p:txBody>
          <a:bodyPr>
            <a:normAutofit/>
          </a:bodyPr>
          <a:lstStyle>
            <a:lvl1pPr marL="0" indent="0">
              <a:buNone/>
              <a:defRPr sz="2625" b="1">
                <a:solidFill>
                  <a:schemeClr val="bg1"/>
                </a:solidFill>
                <a:latin typeface="+mj-lt"/>
              </a:defRPr>
            </a:lvl1pPr>
          </a:lstStyle>
          <a:p>
            <a:pPr lvl="0"/>
            <a:r>
              <a:rPr lang="en-US" dirty="0"/>
              <a:t>Click to edit Master text styles</a:t>
            </a:r>
          </a:p>
        </p:txBody>
      </p:sp>
      <p:sp>
        <p:nvSpPr>
          <p:cNvPr id="3" name="Content Placeholder 2"/>
          <p:cNvSpPr>
            <a:spLocks noGrp="1"/>
          </p:cNvSpPr>
          <p:nvPr>
            <p:ph idx="1"/>
          </p:nvPr>
        </p:nvSpPr>
        <p:spPr>
          <a:xfrm>
            <a:off x="838200" y="1482811"/>
            <a:ext cx="10515600" cy="4694152"/>
          </a:xfrm>
        </p:spPr>
        <p:txBody>
          <a:bodyPr>
            <a:normAutofit/>
          </a:bodyPr>
          <a:lstStyle>
            <a:lvl1pPr algn="l">
              <a:defRPr sz="1950">
                <a:solidFill>
                  <a:schemeClr val="tx1"/>
                </a:solidFill>
                <a:latin typeface="+mn-lt"/>
              </a:defRPr>
            </a:lvl1pPr>
            <a:lvl2pPr algn="l">
              <a:defRPr sz="1950">
                <a:solidFill>
                  <a:schemeClr val="tx1"/>
                </a:solidFill>
                <a:latin typeface="+mn-lt"/>
              </a:defRPr>
            </a:lvl2pPr>
            <a:lvl3pPr algn="l">
              <a:defRPr sz="1950">
                <a:solidFill>
                  <a:schemeClr val="tx1"/>
                </a:solidFill>
                <a:latin typeface="+mn-lt"/>
              </a:defRPr>
            </a:lvl3pPr>
            <a:lvl4pPr algn="l">
              <a:defRPr sz="1950">
                <a:solidFill>
                  <a:schemeClr val="tx1"/>
                </a:solidFill>
                <a:latin typeface="+mn-lt"/>
              </a:defRPr>
            </a:lvl4pPr>
            <a:lvl5pPr algn="l">
              <a:defRPr sz="195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90085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44444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299661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D13BFE28-D96D-4AC5-A35A-455F703DC154}" type="datetimeFigureOut">
              <a:rPr lang="fr-CH" smtClean="0"/>
              <a:t>29.11.2023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298241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D13BFE28-D96D-4AC5-A35A-455F703DC154}" type="datetimeFigureOut">
              <a:rPr lang="fr-CH" smtClean="0"/>
              <a:t>29.11.2023</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341464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D13BFE28-D96D-4AC5-A35A-455F703DC154}" type="datetimeFigureOut">
              <a:rPr lang="fr-CH" smtClean="0"/>
              <a:t>29.11.2023</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318084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13BFE28-D96D-4AC5-A35A-455F703DC154}" type="datetimeFigureOut">
              <a:rPr lang="fr-CH" smtClean="0"/>
              <a:t>29.11.2023</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36643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13BFE28-D96D-4AC5-A35A-455F703DC154}" type="datetimeFigureOut">
              <a:rPr lang="fr-CH" smtClean="0"/>
              <a:t>29.11.2023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316972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13BFE28-D96D-4AC5-A35A-455F703DC154}" type="datetimeFigureOut">
              <a:rPr lang="fr-CH" smtClean="0"/>
              <a:t>29.11.2023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52C6CC30-CBB3-40D9-AEBB-288769CAFA06}" type="slidenum">
              <a:rPr lang="fr-CH" smtClean="0"/>
              <a:t>‹N°›</a:t>
            </a:fld>
            <a:endParaRPr lang="fr-CH"/>
          </a:p>
        </p:txBody>
      </p:sp>
    </p:spTree>
    <p:extLst>
      <p:ext uri="{BB962C8B-B14F-4D97-AF65-F5344CB8AC3E}">
        <p14:creationId xmlns:p14="http://schemas.microsoft.com/office/powerpoint/2010/main" val="317767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BFE28-D96D-4AC5-A35A-455F703DC154}" type="datetimeFigureOut">
              <a:rPr lang="fr-CH" smtClean="0"/>
              <a:t>29.11.2023</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6CC30-CBB3-40D9-AEBB-288769CAFA06}" type="slidenum">
              <a:rPr lang="fr-CH" smtClean="0"/>
              <a:t>‹N°›</a:t>
            </a:fld>
            <a:endParaRPr lang="fr-CH"/>
          </a:p>
        </p:txBody>
      </p:sp>
    </p:spTree>
    <p:extLst>
      <p:ext uri="{BB962C8B-B14F-4D97-AF65-F5344CB8AC3E}">
        <p14:creationId xmlns:p14="http://schemas.microsoft.com/office/powerpoint/2010/main" val="42161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7714" y="89953"/>
            <a:ext cx="11440886" cy="3528392"/>
          </a:xfrm>
        </p:spPr>
        <p:txBody>
          <a:bodyPr>
            <a:normAutofit/>
          </a:bodyPr>
          <a:lstStyle/>
          <a:p>
            <a:br>
              <a:rPr lang="fr-CH" dirty="0"/>
            </a:br>
            <a:r>
              <a:rPr lang="fr-CH" sz="4800" b="1" dirty="0">
                <a:solidFill>
                  <a:srgbClr val="7030A0"/>
                </a:solidFill>
                <a:latin typeface="Arial" pitchFamily="34" charset="0"/>
                <a:ea typeface="ＭＳ Ｐゴシック" pitchFamily="34" charset="-128"/>
              </a:rPr>
              <a:t>Tests hépatiques perturbés</a:t>
            </a:r>
            <a:br>
              <a:rPr lang="fr-CH" sz="4800" b="1" dirty="0">
                <a:solidFill>
                  <a:srgbClr val="7030A0"/>
                </a:solidFill>
                <a:latin typeface="Arial" pitchFamily="34" charset="0"/>
                <a:ea typeface="ＭＳ Ｐゴシック" pitchFamily="34" charset="-128"/>
              </a:rPr>
            </a:br>
            <a:br>
              <a:rPr lang="fr-CH" sz="2000" dirty="0">
                <a:latin typeface="Arial" panose="020B0604020202020204" pitchFamily="34" charset="0"/>
                <a:cs typeface="Arial" panose="020B0604020202020204" pitchFamily="34" charset="0"/>
              </a:rPr>
            </a:br>
            <a:r>
              <a:rPr lang="fr-CH" sz="3600" b="1" dirty="0">
                <a:solidFill>
                  <a:schemeClr val="tx1">
                    <a:lumMod val="95000"/>
                    <a:lumOff val="5000"/>
                  </a:schemeClr>
                </a:solidFill>
                <a:latin typeface="Arial" panose="020B0604020202020204" pitchFamily="34" charset="0"/>
                <a:cs typeface="Arial" panose="020B0604020202020204" pitchFamily="34" charset="0"/>
              </a:rPr>
              <a:t>Cas clinique</a:t>
            </a:r>
          </a:p>
        </p:txBody>
      </p:sp>
      <p:sp>
        <p:nvSpPr>
          <p:cNvPr id="3" name="Sous-titre 2"/>
          <p:cNvSpPr>
            <a:spLocks noGrp="1"/>
          </p:cNvSpPr>
          <p:nvPr>
            <p:ph type="subTitle" idx="1"/>
          </p:nvPr>
        </p:nvSpPr>
        <p:spPr>
          <a:xfrm>
            <a:off x="413657" y="3873106"/>
            <a:ext cx="11364686" cy="1422027"/>
          </a:xfrm>
        </p:spPr>
        <p:txBody>
          <a:bodyPr>
            <a:normAutofit fontScale="92500" lnSpcReduction="10000"/>
          </a:bodyPr>
          <a:lstStyle/>
          <a:p>
            <a:endParaRPr lang="fr-CH" dirty="0"/>
          </a:p>
          <a:p>
            <a:r>
              <a:rPr lang="fr-CH" sz="3500" b="1" dirty="0">
                <a:solidFill>
                  <a:srgbClr val="666666"/>
                </a:solidFill>
                <a:latin typeface="Arial" panose="020B0604020202020204" pitchFamily="34" charset="0"/>
                <a:cs typeface="Arial" panose="020B0604020202020204" pitchFamily="34" charset="0"/>
              </a:rPr>
              <a:t>PD Dre Montserrat Fraga</a:t>
            </a:r>
          </a:p>
          <a:p>
            <a:r>
              <a:rPr lang="fr-CH" sz="3500" b="1" dirty="0">
                <a:solidFill>
                  <a:srgbClr val="666666"/>
                </a:solidFill>
                <a:latin typeface="Arial" panose="020B0604020202020204" pitchFamily="34" charset="0"/>
                <a:cs typeface="Arial" panose="020B0604020202020204" pitchFamily="34" charset="0"/>
              </a:rPr>
              <a:t>Service de Gastroentérologie et  d’Hépatologie</a:t>
            </a:r>
          </a:p>
        </p:txBody>
      </p:sp>
      <p:sp>
        <p:nvSpPr>
          <p:cNvPr id="6" name="ZoneTexte 5"/>
          <p:cNvSpPr txBox="1"/>
          <p:nvPr/>
        </p:nvSpPr>
        <p:spPr>
          <a:xfrm>
            <a:off x="1235443" y="256293"/>
            <a:ext cx="9833956" cy="584775"/>
          </a:xfrm>
          <a:prstGeom prst="rect">
            <a:avLst/>
          </a:prstGeom>
          <a:noFill/>
        </p:spPr>
        <p:txBody>
          <a:bodyPr wrap="square" rtlCol="0">
            <a:spAutoFit/>
          </a:bodyPr>
          <a:lstStyle/>
          <a:p>
            <a:pPr algn="ctr"/>
            <a:r>
              <a:rPr lang="fr-CH" sz="3200" b="1" dirty="0">
                <a:solidFill>
                  <a:schemeClr val="bg1">
                    <a:lumMod val="50000"/>
                  </a:schemeClr>
                </a:solidFill>
                <a:latin typeface="Arial" panose="020B0604020202020204" pitchFamily="34" charset="0"/>
                <a:cs typeface="Arial" panose="020B0604020202020204" pitchFamily="34" charset="0"/>
              </a:rPr>
              <a:t>Hôpital de Delémont, 30 novembre 2023</a:t>
            </a:r>
          </a:p>
        </p:txBody>
      </p:sp>
      <p:pic>
        <p:nvPicPr>
          <p:cNvPr id="8" name="Image 16" descr="CHUV_Simple_blue.jpg">
            <a:extLst>
              <a:ext uri="{FF2B5EF4-FFF2-40B4-BE49-F238E27FC236}">
                <a16:creationId xmlns:a16="http://schemas.microsoft.com/office/drawing/2014/main" id="{5577FC25-9CED-ED48-AA58-E1B1BB804831}"/>
              </a:ext>
            </a:extLst>
          </p:cNvPr>
          <p:cNvPicPr>
            <a:picLocks noChangeAspect="1"/>
          </p:cNvPicPr>
          <p:nvPr/>
        </p:nvPicPr>
        <p:blipFill>
          <a:blip r:embed="rId2"/>
          <a:srcRect/>
          <a:stretch>
            <a:fillRect/>
          </a:stretch>
        </p:blipFill>
        <p:spPr bwMode="auto">
          <a:xfrm>
            <a:off x="818421" y="5932427"/>
            <a:ext cx="1311731" cy="669280"/>
          </a:xfrm>
          <a:prstGeom prst="rect">
            <a:avLst/>
          </a:prstGeom>
          <a:noFill/>
          <a:ln w="9525">
            <a:noFill/>
            <a:miter lim="800000"/>
            <a:headEnd/>
            <a:tailEnd/>
          </a:ln>
        </p:spPr>
      </p:pic>
      <p:pic>
        <p:nvPicPr>
          <p:cNvPr id="1026" name="Picture 2" descr="UNIL University of Lausanne Logo PNG vector in SVG, PDF, AI ...">
            <a:extLst>
              <a:ext uri="{FF2B5EF4-FFF2-40B4-BE49-F238E27FC236}">
                <a16:creationId xmlns:a16="http://schemas.microsoft.com/office/drawing/2014/main" id="{550301C9-6A97-EC9C-6968-C83CF70DB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339" y="5463122"/>
            <a:ext cx="1733550"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4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83913"/>
            <a:ext cx="10515600" cy="1325563"/>
          </a:xfrm>
        </p:spPr>
        <p:txBody>
          <a:bodyPr>
            <a:normAutofit/>
          </a:bodyPr>
          <a:lstStyle/>
          <a:p>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Diagnotic</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tools</a:t>
            </a:r>
            <a:endParaRPr lang="fr-CH" sz="4800" b="1" dirty="0">
              <a:solidFill>
                <a:srgbClr val="7030A0"/>
              </a:solidFill>
              <a:latin typeface="Arial" pitchFamily="34" charset="0"/>
              <a:ea typeface="ＭＳ Ｐゴシック" pitchFamily="34" charset="-128"/>
            </a:endParaRPr>
          </a:p>
        </p:txBody>
      </p:sp>
      <p:sp>
        <p:nvSpPr>
          <p:cNvPr id="3" name="Espace réservé du contenu 2"/>
          <p:cNvSpPr>
            <a:spLocks noGrp="1"/>
          </p:cNvSpPr>
          <p:nvPr>
            <p:ph idx="1"/>
          </p:nvPr>
        </p:nvSpPr>
        <p:spPr>
          <a:xfrm>
            <a:off x="838200" y="1509476"/>
            <a:ext cx="10515600" cy="4351338"/>
          </a:xfrm>
        </p:spPr>
        <p:txBody>
          <a:bodyPr>
            <a:normAutofit/>
          </a:bodyPr>
          <a:lstStyle/>
          <a:p>
            <a:pPr>
              <a:buClr>
                <a:srgbClr val="7030A0"/>
              </a:buClr>
              <a:buFont typeface="Wingdings" panose="05000000000000000000" pitchFamily="2" charset="2"/>
              <a:buChar char="§"/>
            </a:pPr>
            <a:r>
              <a:rPr lang="fr-CH" sz="3200" b="1" dirty="0" err="1">
                <a:latin typeface="Arial" pitchFamily="-1" charset="0"/>
              </a:rPr>
              <a:t>Anamnesis</a:t>
            </a:r>
            <a:r>
              <a:rPr lang="fr-CH" sz="3200" b="1" dirty="0">
                <a:latin typeface="Arial" pitchFamily="-1" charset="0"/>
              </a:rPr>
              <a:t> and </a:t>
            </a:r>
            <a:r>
              <a:rPr lang="fr-CH" sz="3200" b="1" dirty="0" err="1">
                <a:latin typeface="Arial" pitchFamily="-1" charset="0"/>
              </a:rPr>
              <a:t>clinical</a:t>
            </a:r>
            <a:r>
              <a:rPr lang="fr-CH" sz="3200" b="1" dirty="0">
                <a:latin typeface="Arial" pitchFamily="-1" charset="0"/>
              </a:rPr>
              <a:t> exam</a:t>
            </a:r>
          </a:p>
          <a:p>
            <a:pPr>
              <a:buClr>
                <a:srgbClr val="7030A0"/>
              </a:buClr>
              <a:buFont typeface="Wingdings" panose="05000000000000000000" pitchFamily="2" charset="2"/>
              <a:buChar char="§"/>
            </a:pPr>
            <a:r>
              <a:rPr lang="fr-CH" sz="3200" b="1" dirty="0" err="1">
                <a:latin typeface="Arial" pitchFamily="-1" charset="0"/>
              </a:rPr>
              <a:t>Radiology</a:t>
            </a:r>
            <a:r>
              <a:rPr lang="fr-CH" sz="3200" b="1" dirty="0">
                <a:latin typeface="Arial" pitchFamily="-1" charset="0"/>
              </a:rPr>
              <a:t> (US, </a:t>
            </a:r>
            <a:r>
              <a:rPr lang="fr-CH" sz="3200" b="1" dirty="0" err="1">
                <a:latin typeface="Arial" pitchFamily="-1" charset="0"/>
              </a:rPr>
              <a:t>Elastometry</a:t>
            </a:r>
            <a:r>
              <a:rPr lang="fr-CH" sz="3200" b="1" dirty="0">
                <a:latin typeface="Arial" pitchFamily="-1" charset="0"/>
              </a:rPr>
              <a:t>, </a:t>
            </a:r>
            <a:r>
              <a:rPr lang="fr-CH" sz="3200" b="1" dirty="0" err="1">
                <a:latin typeface="Arial" pitchFamily="-1" charset="0"/>
              </a:rPr>
              <a:t>CholangioMRI</a:t>
            </a:r>
            <a:r>
              <a:rPr lang="fr-CH" sz="3200" b="1" dirty="0">
                <a:latin typeface="Arial" pitchFamily="-1" charset="0"/>
              </a:rPr>
              <a:t>)</a:t>
            </a:r>
          </a:p>
          <a:p>
            <a:pPr>
              <a:buClr>
                <a:srgbClr val="7030A0"/>
              </a:buClr>
              <a:buFont typeface="Wingdings" panose="05000000000000000000" pitchFamily="2" charset="2"/>
              <a:buChar char="§"/>
            </a:pPr>
            <a:r>
              <a:rPr lang="fr-CH" sz="3200" b="1" dirty="0" err="1">
                <a:latin typeface="Arial" pitchFamily="-1" charset="0"/>
              </a:rPr>
              <a:t>Laboratory</a:t>
            </a:r>
            <a:r>
              <a:rPr lang="fr-CH" sz="3200" b="1" dirty="0">
                <a:latin typeface="Arial" pitchFamily="-1" charset="0"/>
              </a:rPr>
              <a:t> </a:t>
            </a:r>
          </a:p>
          <a:p>
            <a:pPr>
              <a:buClr>
                <a:srgbClr val="7030A0"/>
              </a:buClr>
              <a:buFont typeface="Wingdings" panose="05000000000000000000" pitchFamily="2" charset="2"/>
              <a:buChar char="§"/>
            </a:pPr>
            <a:r>
              <a:rPr lang="fr-CH" sz="3200" b="1" dirty="0" err="1">
                <a:latin typeface="Arial" pitchFamily="-1" charset="0"/>
              </a:rPr>
              <a:t>Liver</a:t>
            </a:r>
            <a:r>
              <a:rPr lang="fr-CH" sz="3200" b="1" dirty="0">
                <a:latin typeface="Arial" pitchFamily="-1" charset="0"/>
              </a:rPr>
              <a:t> </a:t>
            </a:r>
            <a:r>
              <a:rPr lang="fr-CH" sz="3200" b="1" dirty="0" err="1">
                <a:latin typeface="Arial" pitchFamily="-1" charset="0"/>
              </a:rPr>
              <a:t>biopsy</a:t>
            </a:r>
            <a:endParaRPr lang="fr-CH" sz="3200" b="1" dirty="0">
              <a:latin typeface="Arial" pitchFamily="-1" charset="0"/>
            </a:endParaRPr>
          </a:p>
          <a:p>
            <a:pPr>
              <a:buClr>
                <a:srgbClr val="7030A0"/>
              </a:buClr>
              <a:buFont typeface="Wingdings" panose="05000000000000000000" pitchFamily="2" charset="2"/>
              <a:buChar char="§"/>
            </a:pPr>
            <a:endParaRPr lang="fr-CH" sz="3200" b="1" dirty="0">
              <a:latin typeface="Arial" pitchFamily="-1" charset="0"/>
            </a:endParaRPr>
          </a:p>
        </p:txBody>
      </p:sp>
    </p:spTree>
    <p:extLst>
      <p:ext uri="{BB962C8B-B14F-4D97-AF65-F5344CB8AC3E}">
        <p14:creationId xmlns:p14="http://schemas.microsoft.com/office/powerpoint/2010/main" val="407998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B46D8D28-2363-414B-934D-A8BA388146CF}"/>
              </a:ext>
            </a:extLst>
          </p:cNvPr>
          <p:cNvSpPr txBox="1">
            <a:spLocks noChangeArrowheads="1"/>
          </p:cNvSpPr>
          <p:nvPr/>
        </p:nvSpPr>
        <p:spPr bwMode="auto">
          <a:xfrm>
            <a:off x="382753" y="255588"/>
            <a:ext cx="11416991" cy="1659085"/>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none" lIns="180000" tIns="90000" rIns="180000" bIns="90000">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ctr"/>
            <a:r>
              <a:rPr lang="de-DE" altLang="en-US" sz="4800" b="1" dirty="0" err="1">
                <a:solidFill>
                  <a:srgbClr val="7030A0"/>
                </a:solidFill>
                <a:latin typeface="Arial" pitchFamily="34" charset="0"/>
                <a:cs typeface="+mj-cs"/>
              </a:rPr>
              <a:t>Chronic</a:t>
            </a:r>
            <a:r>
              <a:rPr lang="de-DE" altLang="en-US" sz="4800" b="1" dirty="0">
                <a:solidFill>
                  <a:srgbClr val="7030A0"/>
                </a:solidFill>
                <a:latin typeface="Arial" pitchFamily="34" charset="0"/>
                <a:cs typeface="+mj-cs"/>
              </a:rPr>
              <a:t> </a:t>
            </a:r>
            <a:r>
              <a:rPr lang="de-DE" altLang="en-US" sz="4800" b="1" dirty="0" err="1">
                <a:solidFill>
                  <a:srgbClr val="7030A0"/>
                </a:solidFill>
                <a:latin typeface="Arial" pitchFamily="34" charset="0"/>
                <a:cs typeface="+mj-cs"/>
              </a:rPr>
              <a:t>Liver</a:t>
            </a:r>
            <a:r>
              <a:rPr lang="de-DE" altLang="en-US" sz="4800" b="1" dirty="0">
                <a:solidFill>
                  <a:srgbClr val="7030A0"/>
                </a:solidFill>
                <a:latin typeface="Arial" pitchFamily="34" charset="0"/>
                <a:cs typeface="+mj-cs"/>
              </a:rPr>
              <a:t> </a:t>
            </a:r>
            <a:r>
              <a:rPr lang="de-DE" altLang="en-US" sz="4800" b="1" dirty="0" err="1">
                <a:solidFill>
                  <a:srgbClr val="7030A0"/>
                </a:solidFill>
                <a:latin typeface="Arial" pitchFamily="34" charset="0"/>
                <a:cs typeface="+mj-cs"/>
              </a:rPr>
              <a:t>Function</a:t>
            </a:r>
            <a:r>
              <a:rPr lang="de-DE" altLang="en-US" sz="4800" b="1" dirty="0">
                <a:solidFill>
                  <a:srgbClr val="7030A0"/>
                </a:solidFill>
                <a:latin typeface="Arial" pitchFamily="34" charset="0"/>
                <a:cs typeface="+mj-cs"/>
              </a:rPr>
              <a:t> Test Elevation</a:t>
            </a:r>
          </a:p>
          <a:p>
            <a:pPr algn="ctr"/>
            <a:r>
              <a:rPr lang="de-DE" altLang="en-US" sz="4800" b="1" dirty="0" err="1">
                <a:solidFill>
                  <a:srgbClr val="7030A0"/>
                </a:solidFill>
                <a:latin typeface="Arial" pitchFamily="34" charset="0"/>
                <a:cs typeface="+mj-cs"/>
              </a:rPr>
              <a:t>Liver</a:t>
            </a:r>
            <a:r>
              <a:rPr lang="de-DE" altLang="en-US" sz="4800" b="1" dirty="0">
                <a:solidFill>
                  <a:srgbClr val="7030A0"/>
                </a:solidFill>
                <a:latin typeface="Arial" pitchFamily="34" charset="0"/>
                <a:cs typeface="+mj-cs"/>
              </a:rPr>
              <a:t> </a:t>
            </a:r>
            <a:r>
              <a:rPr lang="de-DE" altLang="en-US" sz="4800" b="1" dirty="0" err="1">
                <a:solidFill>
                  <a:srgbClr val="7030A0"/>
                </a:solidFill>
                <a:latin typeface="Arial" pitchFamily="34" charset="0"/>
                <a:cs typeface="+mj-cs"/>
              </a:rPr>
              <a:t>Biopsy</a:t>
            </a:r>
            <a:endParaRPr lang="de-DE" altLang="en-US" sz="4800" b="1" dirty="0">
              <a:solidFill>
                <a:srgbClr val="7030A0"/>
              </a:solidFill>
              <a:latin typeface="Arial" pitchFamily="34" charset="0"/>
              <a:cs typeface="+mj-cs"/>
            </a:endParaRPr>
          </a:p>
        </p:txBody>
      </p:sp>
      <p:sp>
        <p:nvSpPr>
          <p:cNvPr id="35843" name="Rectangle 3">
            <a:extLst>
              <a:ext uri="{FF2B5EF4-FFF2-40B4-BE49-F238E27FC236}">
                <a16:creationId xmlns:a16="http://schemas.microsoft.com/office/drawing/2014/main" id="{3197CE38-2A87-3841-A844-8FD821ED1B3D}"/>
              </a:ext>
            </a:extLst>
          </p:cNvPr>
          <p:cNvSpPr>
            <a:spLocks noChangeArrowheads="1"/>
          </p:cNvSpPr>
          <p:nvPr/>
        </p:nvSpPr>
        <p:spPr bwMode="auto">
          <a:xfrm>
            <a:off x="646186" y="2418260"/>
            <a:ext cx="1089012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tabLst>
                <a:tab pos="5338763" algn="r"/>
              </a:tabLst>
              <a:defRPr sz="2000">
                <a:solidFill>
                  <a:schemeClr val="tx1"/>
                </a:solidFill>
                <a:latin typeface="Times" pitchFamily="2" charset="0"/>
                <a:ea typeface="ＭＳ Ｐゴシック" panose="020B0600070205080204" pitchFamily="34" charset="-128"/>
              </a:defRPr>
            </a:lvl1pPr>
            <a:lvl2pPr marL="449263" indent="-449263">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228600" lvl="1" indent="-228600">
              <a:lnSpc>
                <a:spcPct val="90000"/>
              </a:lnSpc>
              <a:spcBef>
                <a:spcPts val="1000"/>
              </a:spcBef>
              <a:spcAft>
                <a:spcPts val="2400"/>
              </a:spcAft>
              <a:buClr>
                <a:srgbClr val="7030A0"/>
              </a:buClr>
              <a:buFont typeface="Courier New" panose="02070309020205020404" pitchFamily="49" charset="0"/>
              <a:buChar char="o"/>
            </a:pPr>
            <a:r>
              <a:rPr lang="de-DE" altLang="en-US" sz="3200" b="1" dirty="0" err="1">
                <a:latin typeface="Arial" pitchFamily="-1" charset="0"/>
                <a:ea typeface="+mn-ea"/>
              </a:rPr>
              <a:t>Percutaneous</a:t>
            </a:r>
            <a:r>
              <a:rPr lang="de-DE" altLang="en-US" sz="3200" b="1" dirty="0">
                <a:latin typeface="Arial" pitchFamily="-1" charset="0"/>
                <a:ea typeface="+mn-ea"/>
              </a:rPr>
              <a:t>, transjugular, EUS </a:t>
            </a:r>
            <a:r>
              <a:rPr lang="de-DE" altLang="en-US" sz="3200" b="1" dirty="0" err="1">
                <a:latin typeface="Arial" pitchFamily="-1" charset="0"/>
                <a:ea typeface="+mn-ea"/>
              </a:rPr>
              <a:t>guided</a:t>
            </a:r>
            <a:endParaRPr lang="de-DE" altLang="en-US" sz="3200" b="1" dirty="0">
              <a:latin typeface="Arial" pitchFamily="-1" charset="0"/>
              <a:ea typeface="+mn-ea"/>
            </a:endParaRPr>
          </a:p>
          <a:p>
            <a:pPr marL="228600" lvl="1" indent="-228600">
              <a:lnSpc>
                <a:spcPct val="90000"/>
              </a:lnSpc>
              <a:spcBef>
                <a:spcPts val="1000"/>
              </a:spcBef>
              <a:spcAft>
                <a:spcPts val="2400"/>
              </a:spcAft>
              <a:buClr>
                <a:srgbClr val="7030A0"/>
              </a:buClr>
              <a:buFont typeface="Courier New" panose="02070309020205020404" pitchFamily="49" charset="0"/>
              <a:buChar char="o"/>
            </a:pPr>
            <a:r>
              <a:rPr lang="de-DE" altLang="en-US" sz="3200" b="1" dirty="0">
                <a:latin typeface="Arial" pitchFamily="-1" charset="0"/>
                <a:ea typeface="+mn-ea"/>
              </a:rPr>
              <a:t>Definitive </a:t>
            </a:r>
            <a:r>
              <a:rPr lang="de-DE" altLang="en-US" sz="3200" b="1" dirty="0" err="1">
                <a:latin typeface="Arial" pitchFamily="-1" charset="0"/>
                <a:ea typeface="+mn-ea"/>
              </a:rPr>
              <a:t>diagnosis</a:t>
            </a:r>
            <a:endParaRPr lang="de-DE" altLang="en-US" sz="3200" b="1" dirty="0">
              <a:latin typeface="Arial" pitchFamily="-1" charset="0"/>
              <a:ea typeface="+mn-ea"/>
            </a:endParaRPr>
          </a:p>
          <a:p>
            <a:pPr marL="228600" lvl="1" indent="-228600">
              <a:lnSpc>
                <a:spcPct val="90000"/>
              </a:lnSpc>
              <a:spcBef>
                <a:spcPts val="1000"/>
              </a:spcBef>
              <a:spcAft>
                <a:spcPts val="2400"/>
              </a:spcAft>
              <a:buClr>
                <a:srgbClr val="7030A0"/>
              </a:buClr>
              <a:buFont typeface="Courier New" panose="02070309020205020404" pitchFamily="49" charset="0"/>
              <a:buChar char="o"/>
            </a:pPr>
            <a:r>
              <a:rPr lang="de-DE" altLang="en-US" sz="3200" b="1" dirty="0" err="1">
                <a:latin typeface="Arial" pitchFamily="-1" charset="0"/>
                <a:ea typeface="+mn-ea"/>
              </a:rPr>
              <a:t>Grading</a:t>
            </a:r>
            <a:r>
              <a:rPr lang="de-DE" altLang="en-US" sz="3200" b="1" dirty="0">
                <a:latin typeface="Arial" pitchFamily="-1" charset="0"/>
                <a:ea typeface="+mn-ea"/>
              </a:rPr>
              <a:t> </a:t>
            </a:r>
            <a:r>
              <a:rPr lang="de-DE" altLang="en-US" sz="3200" b="1" dirty="0" err="1">
                <a:latin typeface="Arial" pitchFamily="-1" charset="0"/>
                <a:ea typeface="+mn-ea"/>
              </a:rPr>
              <a:t>and</a:t>
            </a:r>
            <a:r>
              <a:rPr lang="de-DE" altLang="en-US" sz="3200" b="1" dirty="0">
                <a:latin typeface="Arial" pitchFamily="-1" charset="0"/>
                <a:ea typeface="+mn-ea"/>
              </a:rPr>
              <a:t> </a:t>
            </a:r>
            <a:r>
              <a:rPr lang="de-DE" altLang="en-US" sz="3200" b="1" dirty="0" err="1">
                <a:latin typeface="Arial" pitchFamily="-1" charset="0"/>
                <a:ea typeface="+mn-ea"/>
              </a:rPr>
              <a:t>staging</a:t>
            </a:r>
            <a:endParaRPr lang="de-DE" altLang="en-US" sz="3200" b="1" dirty="0">
              <a:latin typeface="Arial" pitchFamily="-1" charset="0"/>
              <a:ea typeface="+mn-ea"/>
            </a:endParaRPr>
          </a:p>
          <a:p>
            <a:pPr marL="228600" lvl="1" indent="-228600">
              <a:lnSpc>
                <a:spcPct val="90000"/>
              </a:lnSpc>
              <a:spcBef>
                <a:spcPts val="1000"/>
              </a:spcBef>
              <a:spcAft>
                <a:spcPts val="2400"/>
              </a:spcAft>
              <a:buClr>
                <a:srgbClr val="7030A0"/>
              </a:buClr>
              <a:buFont typeface="Courier New" panose="02070309020205020404" pitchFamily="49" charset="0"/>
              <a:buChar char="o"/>
            </a:pPr>
            <a:r>
              <a:rPr lang="de-DE" altLang="en-US" sz="3200" b="1" u="sng" dirty="0">
                <a:latin typeface="Arial" pitchFamily="-1" charset="0"/>
                <a:ea typeface="+mn-ea"/>
              </a:rPr>
              <a:t>Expert </a:t>
            </a:r>
            <a:r>
              <a:rPr lang="de-DE" altLang="en-US" sz="3200" b="1" u="sng" dirty="0" err="1">
                <a:latin typeface="Arial" pitchFamily="-1" charset="0"/>
                <a:ea typeface="+mn-ea"/>
              </a:rPr>
              <a:t>pathologist</a:t>
            </a:r>
            <a:r>
              <a:rPr lang="de-DE" altLang="en-US" sz="3200" b="1" u="sng" dirty="0">
                <a:latin typeface="Arial" pitchFamily="-1" charset="0"/>
                <a:ea typeface="+mn-ea"/>
              </a:rPr>
              <a:t> </a:t>
            </a:r>
            <a:r>
              <a:rPr lang="de-DE" altLang="en-US" sz="3200" b="1" u="sng" dirty="0" err="1">
                <a:latin typeface="Arial" pitchFamily="-1" charset="0"/>
                <a:ea typeface="+mn-ea"/>
              </a:rPr>
              <a:t>crucial</a:t>
            </a:r>
            <a:r>
              <a:rPr lang="de-DE" altLang="en-US" sz="3200" b="1" u="sng" dirty="0">
                <a:latin typeface="Arial" pitchFamily="-1" charset="0"/>
                <a:ea typeface="+mn-ea"/>
              </a:rPr>
              <a:t>!</a:t>
            </a:r>
          </a:p>
          <a:p>
            <a:pPr marL="228600" lvl="1" indent="-228600">
              <a:lnSpc>
                <a:spcPct val="90000"/>
              </a:lnSpc>
              <a:spcBef>
                <a:spcPts val="1000"/>
              </a:spcBef>
              <a:spcAft>
                <a:spcPts val="2400"/>
              </a:spcAft>
              <a:buClr>
                <a:srgbClr val="7030A0"/>
              </a:buClr>
              <a:buFont typeface="Courier New" panose="02070309020205020404" pitchFamily="49" charset="0"/>
              <a:buChar char="o"/>
            </a:pPr>
            <a:endParaRPr lang="de-DE" altLang="en-US" sz="3200" b="1" dirty="0">
              <a:latin typeface="Arial" pitchFamily="-1" charset="0"/>
              <a:ea typeface="+mn-ea"/>
            </a:endParaRPr>
          </a:p>
          <a:p>
            <a:pPr lvl="1">
              <a:spcAft>
                <a:spcPts val="2400"/>
              </a:spcAft>
              <a:buClr>
                <a:srgbClr val="0070D7"/>
              </a:buClr>
              <a:buFont typeface="Wingdings" pitchFamily="2" charset="2"/>
              <a:buChar char="l"/>
            </a:pPr>
            <a:endParaRPr lang="de-DE" altLang="en-US" sz="2800" b="1" dirty="0">
              <a:latin typeface="Arial" panose="020B0604020202020204" pitchFamily="34" charset="0"/>
            </a:endParaRPr>
          </a:p>
          <a:p>
            <a:pPr lvl="1">
              <a:spcAft>
                <a:spcPts val="2400"/>
              </a:spcAft>
              <a:buClr>
                <a:srgbClr val="0070D7"/>
              </a:buClr>
              <a:buFont typeface="Wingdings" pitchFamily="2" charset="2"/>
              <a:buChar char="l"/>
            </a:pPr>
            <a:endParaRPr lang="de-DE" altLang="en-US" sz="2800" b="1" dirty="0">
              <a:latin typeface="Arial" panose="020B0604020202020204" pitchFamily="34" charset="0"/>
            </a:endParaRPr>
          </a:p>
        </p:txBody>
      </p:sp>
      <p:pic>
        <p:nvPicPr>
          <p:cNvPr id="2" name="Image 1"/>
          <p:cNvPicPr>
            <a:picLocks noChangeAspect="1"/>
          </p:cNvPicPr>
          <p:nvPr/>
        </p:nvPicPr>
        <p:blipFill>
          <a:blip r:embed="rId3"/>
          <a:stretch>
            <a:fillRect/>
          </a:stretch>
        </p:blipFill>
        <p:spPr>
          <a:xfrm>
            <a:off x="6770570" y="3176336"/>
            <a:ext cx="3471818" cy="2308759"/>
          </a:xfrm>
          <a:prstGeom prst="rect">
            <a:avLst/>
          </a:prstGeom>
        </p:spPr>
      </p:pic>
    </p:spTree>
    <p:extLst>
      <p:ext uri="{BB962C8B-B14F-4D97-AF65-F5344CB8AC3E}">
        <p14:creationId xmlns:p14="http://schemas.microsoft.com/office/powerpoint/2010/main" val="86050348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Differential</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diagnosis</a:t>
            </a:r>
            <a:endParaRPr lang="fr-CH" sz="4800" b="1" dirty="0">
              <a:solidFill>
                <a:srgbClr val="7030A0"/>
              </a:solidFill>
              <a:latin typeface="Arial" pitchFamily="34" charset="0"/>
              <a:ea typeface="ＭＳ Ｐゴシック" pitchFamily="34" charset="-128"/>
            </a:endParaRPr>
          </a:p>
        </p:txBody>
      </p:sp>
      <p:sp>
        <p:nvSpPr>
          <p:cNvPr id="3" name="Espace réservé du contenu 2"/>
          <p:cNvSpPr>
            <a:spLocks noGrp="1"/>
          </p:cNvSpPr>
          <p:nvPr>
            <p:ph idx="1"/>
          </p:nvPr>
        </p:nvSpPr>
        <p:spPr/>
        <p:txBody>
          <a:bodyPr>
            <a:normAutofit lnSpcReduction="10000"/>
          </a:bodyPr>
          <a:lstStyle/>
          <a:p>
            <a:pPr>
              <a:buClr>
                <a:srgbClr val="7030A0"/>
              </a:buClr>
              <a:buFont typeface="Wingdings" panose="05000000000000000000" pitchFamily="2" charset="2"/>
              <a:buChar char="§"/>
            </a:pPr>
            <a:r>
              <a:rPr lang="fr-CH" sz="3200" b="1" dirty="0" err="1">
                <a:latin typeface="Arial" pitchFamily="-1" charset="0"/>
              </a:rPr>
              <a:t>Alcohol</a:t>
            </a:r>
            <a:endParaRPr lang="fr-CH" sz="3200" b="1" dirty="0">
              <a:latin typeface="Arial" pitchFamily="-1" charset="0"/>
            </a:endParaRPr>
          </a:p>
          <a:p>
            <a:pPr>
              <a:buClr>
                <a:srgbClr val="7030A0"/>
              </a:buClr>
              <a:buFont typeface="Wingdings" panose="05000000000000000000" pitchFamily="2" charset="2"/>
              <a:buChar char="§"/>
            </a:pPr>
            <a:r>
              <a:rPr lang="fr-CH" sz="3200" b="1" dirty="0">
                <a:latin typeface="Arial" pitchFamily="-1" charset="0"/>
              </a:rPr>
              <a:t>DILI</a:t>
            </a:r>
          </a:p>
          <a:p>
            <a:pPr>
              <a:buClr>
                <a:srgbClr val="7030A0"/>
              </a:buClr>
              <a:buFont typeface="Wingdings" panose="05000000000000000000" pitchFamily="2" charset="2"/>
              <a:buChar char="§"/>
            </a:pPr>
            <a:r>
              <a:rPr lang="fr-CH" sz="3200" b="1" dirty="0">
                <a:latin typeface="Arial" pitchFamily="-1" charset="0"/>
              </a:rPr>
              <a:t>NAFLD</a:t>
            </a:r>
          </a:p>
          <a:p>
            <a:pPr>
              <a:buClr>
                <a:srgbClr val="7030A0"/>
              </a:buClr>
              <a:buFont typeface="Wingdings" panose="05000000000000000000" pitchFamily="2" charset="2"/>
              <a:buChar char="§"/>
            </a:pPr>
            <a:r>
              <a:rPr lang="fr-CH" sz="3200" b="1" dirty="0">
                <a:latin typeface="Arial" pitchFamily="-1" charset="0"/>
              </a:rPr>
              <a:t>Auto-immune </a:t>
            </a:r>
            <a:r>
              <a:rPr lang="fr-CH" sz="3200" b="1" dirty="0" err="1">
                <a:latin typeface="Arial" pitchFamily="-1" charset="0"/>
              </a:rPr>
              <a:t>liver</a:t>
            </a:r>
            <a:r>
              <a:rPr lang="fr-CH" sz="3200" b="1" dirty="0">
                <a:latin typeface="Arial" pitchFamily="-1" charset="0"/>
              </a:rPr>
              <a:t> </a:t>
            </a:r>
            <a:r>
              <a:rPr lang="fr-CH" sz="3200" b="1" dirty="0" err="1">
                <a:latin typeface="Arial" pitchFamily="-1" charset="0"/>
              </a:rPr>
              <a:t>diseases</a:t>
            </a:r>
            <a:endParaRPr lang="fr-CH" sz="3200" b="1" dirty="0">
              <a:latin typeface="Arial" pitchFamily="-1" charset="0"/>
            </a:endParaRPr>
          </a:p>
          <a:p>
            <a:pPr>
              <a:buClr>
                <a:srgbClr val="7030A0"/>
              </a:buClr>
              <a:buFont typeface="Wingdings" panose="05000000000000000000" pitchFamily="2" charset="2"/>
              <a:buChar char="§"/>
            </a:pPr>
            <a:r>
              <a:rPr lang="fr-CH" sz="3200" b="1" dirty="0">
                <a:latin typeface="Arial" pitchFamily="-1" charset="0"/>
              </a:rPr>
              <a:t>Viral </a:t>
            </a:r>
            <a:r>
              <a:rPr lang="fr-CH" sz="3200" b="1" dirty="0" err="1">
                <a:latin typeface="Arial" pitchFamily="-1" charset="0"/>
              </a:rPr>
              <a:t>hepatitis</a:t>
            </a:r>
            <a:endParaRPr lang="fr-CH" sz="3200" b="1" dirty="0">
              <a:latin typeface="Arial" pitchFamily="-1" charset="0"/>
            </a:endParaRPr>
          </a:p>
          <a:p>
            <a:pPr>
              <a:buClr>
                <a:srgbClr val="7030A0"/>
              </a:buClr>
              <a:buFont typeface="Wingdings" panose="05000000000000000000" pitchFamily="2" charset="2"/>
              <a:buChar char="§"/>
            </a:pPr>
            <a:r>
              <a:rPr lang="fr-CH" sz="3200" b="1" dirty="0">
                <a:latin typeface="Arial" pitchFamily="-1" charset="0"/>
              </a:rPr>
              <a:t>Rare </a:t>
            </a:r>
            <a:r>
              <a:rPr lang="fr-CH" sz="3200" b="1" dirty="0" err="1">
                <a:latin typeface="Arial" pitchFamily="-1" charset="0"/>
              </a:rPr>
              <a:t>hereditary</a:t>
            </a:r>
            <a:r>
              <a:rPr lang="fr-CH" sz="3200" b="1" dirty="0">
                <a:latin typeface="Arial" pitchFamily="-1" charset="0"/>
              </a:rPr>
              <a:t> </a:t>
            </a:r>
            <a:r>
              <a:rPr lang="fr-CH" sz="3200" b="1" dirty="0" err="1">
                <a:latin typeface="Arial" pitchFamily="-1" charset="0"/>
              </a:rPr>
              <a:t>liver</a:t>
            </a:r>
            <a:r>
              <a:rPr lang="fr-CH" sz="3200" b="1" dirty="0">
                <a:latin typeface="Arial" pitchFamily="-1" charset="0"/>
              </a:rPr>
              <a:t> </a:t>
            </a:r>
            <a:r>
              <a:rPr lang="fr-CH" sz="3200" b="1" dirty="0" err="1">
                <a:latin typeface="Arial" pitchFamily="-1" charset="0"/>
              </a:rPr>
              <a:t>diseases</a:t>
            </a:r>
            <a:endParaRPr lang="fr-CH" sz="3200" b="1" dirty="0">
              <a:latin typeface="Arial" pitchFamily="-1" charset="0"/>
            </a:endParaRPr>
          </a:p>
          <a:p>
            <a:pPr>
              <a:buClr>
                <a:srgbClr val="7030A0"/>
              </a:buClr>
              <a:buFont typeface="Wingdings" panose="05000000000000000000" pitchFamily="2" charset="2"/>
              <a:buChar char="§"/>
            </a:pPr>
            <a:r>
              <a:rPr lang="fr-CH" sz="3200" b="1" dirty="0" err="1">
                <a:latin typeface="Arial" pitchFamily="-1" charset="0"/>
              </a:rPr>
              <a:t>Vascular</a:t>
            </a:r>
            <a:r>
              <a:rPr lang="fr-CH" sz="3200" b="1" dirty="0">
                <a:latin typeface="Arial" pitchFamily="-1" charset="0"/>
              </a:rPr>
              <a:t> </a:t>
            </a:r>
            <a:r>
              <a:rPr lang="fr-CH" sz="3200" b="1" dirty="0" err="1">
                <a:latin typeface="Arial" pitchFamily="-1" charset="0"/>
              </a:rPr>
              <a:t>liver</a:t>
            </a:r>
            <a:r>
              <a:rPr lang="fr-CH" sz="3200" b="1" dirty="0">
                <a:latin typeface="Arial" pitchFamily="-1" charset="0"/>
              </a:rPr>
              <a:t> </a:t>
            </a:r>
            <a:r>
              <a:rPr lang="fr-CH" sz="3200" b="1" dirty="0" err="1">
                <a:latin typeface="Arial" pitchFamily="-1" charset="0"/>
              </a:rPr>
              <a:t>diseases</a:t>
            </a:r>
            <a:endParaRPr lang="fr-CH" sz="3200" b="1" dirty="0">
              <a:latin typeface="Arial" pitchFamily="-1" charset="0"/>
            </a:endParaRPr>
          </a:p>
          <a:p>
            <a:pPr>
              <a:buClr>
                <a:srgbClr val="7030A0"/>
              </a:buClr>
              <a:buFont typeface="Wingdings" panose="05000000000000000000" pitchFamily="2" charset="2"/>
              <a:buChar char="§"/>
            </a:pPr>
            <a:r>
              <a:rPr lang="fr-CH" sz="3200" b="1" dirty="0">
                <a:latin typeface="Arial" pitchFamily="-1" charset="0"/>
              </a:rPr>
              <a:t>….</a:t>
            </a:r>
          </a:p>
        </p:txBody>
      </p:sp>
      <p:sp>
        <p:nvSpPr>
          <p:cNvPr id="4" name="Rectangle 3"/>
          <p:cNvSpPr/>
          <p:nvPr/>
        </p:nvSpPr>
        <p:spPr>
          <a:xfrm>
            <a:off x="838200" y="1690688"/>
            <a:ext cx="8135007" cy="267110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Tree>
    <p:extLst>
      <p:ext uri="{BB962C8B-B14F-4D97-AF65-F5344CB8AC3E}">
        <p14:creationId xmlns:p14="http://schemas.microsoft.com/office/powerpoint/2010/main" val="32614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a:normAutofit/>
          </a:bodyPr>
          <a:lstStyle/>
          <a:p>
            <a:pPr algn="ctr"/>
            <a:r>
              <a:rPr lang="fr-CH" sz="4800" b="1" dirty="0" err="1">
                <a:solidFill>
                  <a:srgbClr val="7030A0"/>
                </a:solidFill>
                <a:latin typeface="Arial" pitchFamily="34" charset="0"/>
                <a:ea typeface="ＭＳ Ｐゴシック" pitchFamily="34" charset="-128"/>
              </a:rPr>
              <a:t>LFT’s</a:t>
            </a:r>
            <a:r>
              <a:rPr lang="fr-CH" sz="4800" b="1" dirty="0">
                <a:solidFill>
                  <a:srgbClr val="7030A0"/>
                </a:solidFill>
                <a:latin typeface="Arial" pitchFamily="34" charset="0"/>
                <a:ea typeface="ＭＳ Ｐゴシック" pitchFamily="34" charset="-128"/>
              </a:rPr>
              <a:t> in </a:t>
            </a:r>
            <a:r>
              <a:rPr lang="fr-CH" sz="4800" b="1" dirty="0" err="1">
                <a:solidFill>
                  <a:srgbClr val="7030A0"/>
                </a:solidFill>
                <a:latin typeface="Arial" pitchFamily="34" charset="0"/>
                <a:ea typeface="ＭＳ Ｐゴシック" pitchFamily="34" charset="-128"/>
              </a:rPr>
              <a:t>Alcoholic</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Liver</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Disease</a:t>
            </a:r>
            <a:endParaRPr lang="fr-CH" sz="4800" b="1" dirty="0">
              <a:solidFill>
                <a:srgbClr val="7030A0"/>
              </a:solidFill>
              <a:latin typeface="Arial" pitchFamily="34" charset="0"/>
              <a:ea typeface="ＭＳ Ｐゴシック" pitchFamily="34" charset="-128"/>
            </a:endParaRPr>
          </a:p>
        </p:txBody>
      </p:sp>
      <p:pic>
        <p:nvPicPr>
          <p:cNvPr id="6" name="Espace réservé du contenu 5"/>
          <p:cNvPicPr>
            <a:picLocks noGrp="1" noChangeAspect="1"/>
          </p:cNvPicPr>
          <p:nvPr>
            <p:ph idx="1"/>
          </p:nvPr>
        </p:nvPicPr>
        <p:blipFill rotWithShape="1">
          <a:blip r:embed="rId2"/>
          <a:srcRect r="-316" b="25783"/>
          <a:stretch/>
        </p:blipFill>
        <p:spPr>
          <a:xfrm>
            <a:off x="2171621" y="1546913"/>
            <a:ext cx="7195133" cy="4401531"/>
          </a:xfrm>
          <a:prstGeom prst="rect">
            <a:avLst/>
          </a:prstGeom>
          <a:ln>
            <a:solidFill>
              <a:schemeClr val="tx1"/>
            </a:solidFill>
          </a:ln>
        </p:spPr>
      </p:pic>
      <p:sp>
        <p:nvSpPr>
          <p:cNvPr id="7" name="ZoneTexte 6"/>
          <p:cNvSpPr txBox="1"/>
          <p:nvPr/>
        </p:nvSpPr>
        <p:spPr>
          <a:xfrm>
            <a:off x="2290493" y="6169794"/>
            <a:ext cx="9086568" cy="523220"/>
          </a:xfrm>
          <a:prstGeom prst="rect">
            <a:avLst/>
          </a:prstGeom>
          <a:noFill/>
        </p:spPr>
        <p:txBody>
          <a:bodyPr wrap="square" rtlCol="0">
            <a:spAutoFit/>
          </a:bodyPr>
          <a:lstStyle/>
          <a:p>
            <a:pPr algn="r"/>
            <a:endParaRPr lang="en-US" sz="1400" b="1" dirty="0">
              <a:solidFill>
                <a:schemeClr val="bg1">
                  <a:lumMod val="50000"/>
                </a:schemeClr>
              </a:solidFill>
              <a:latin typeface="Arial" panose="020B0604020202020204" pitchFamily="34" charset="0"/>
              <a:cs typeface="Arial" panose="020B0604020202020204" pitchFamily="34" charset="0"/>
            </a:endParaRPr>
          </a:p>
          <a:p>
            <a:pPr algn="r"/>
            <a:r>
              <a:rPr lang="en-US" sz="1400" b="1" dirty="0">
                <a:solidFill>
                  <a:schemeClr val="bg1">
                    <a:lumMod val="50000"/>
                  </a:schemeClr>
                </a:solidFill>
                <a:latin typeface="Arial" panose="020B0604020202020204" pitchFamily="34" charset="0"/>
                <a:cs typeface="Arial" panose="020B0604020202020204" pitchFamily="34" charset="0"/>
              </a:rPr>
              <a:t>EASL Clinical Practice Guidelines: Management of alcohol-related liver disease. J </a:t>
            </a:r>
            <a:r>
              <a:rPr lang="en-US" sz="1400" b="1" dirty="0" err="1">
                <a:solidFill>
                  <a:schemeClr val="bg1">
                    <a:lumMod val="50000"/>
                  </a:schemeClr>
                </a:solidFill>
                <a:latin typeface="Arial" panose="020B0604020202020204" pitchFamily="34" charset="0"/>
                <a:cs typeface="Arial" panose="020B0604020202020204" pitchFamily="34" charset="0"/>
              </a:rPr>
              <a:t>Hepatol</a:t>
            </a:r>
            <a:r>
              <a:rPr lang="en-US" sz="1400" b="1" dirty="0">
                <a:solidFill>
                  <a:schemeClr val="bg1">
                    <a:lumMod val="50000"/>
                  </a:schemeClr>
                </a:solidFill>
                <a:latin typeface="Arial" panose="020B0604020202020204" pitchFamily="34" charset="0"/>
                <a:cs typeface="Arial" panose="020B0604020202020204" pitchFamily="34" charset="0"/>
              </a:rPr>
              <a:t> 2018</a:t>
            </a:r>
            <a:endParaRPr lang="fr-CH" sz="1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23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9423434-34DC-8224-3369-0062254B4435}"/>
              </a:ext>
            </a:extLst>
          </p:cNvPr>
          <p:cNvPicPr>
            <a:picLocks noChangeAspect="1"/>
          </p:cNvPicPr>
          <p:nvPr/>
        </p:nvPicPr>
        <p:blipFill rotWithShape="1">
          <a:blip r:embed="rId2"/>
          <a:srcRect t="4225" b="3580"/>
          <a:stretch/>
        </p:blipFill>
        <p:spPr>
          <a:xfrm>
            <a:off x="20" y="-84443"/>
            <a:ext cx="12191980" cy="6856718"/>
          </a:xfrm>
          <a:prstGeom prst="rect">
            <a:avLst/>
          </a:prstGeom>
        </p:spPr>
      </p:pic>
    </p:spTree>
    <p:extLst>
      <p:ext uri="{BB962C8B-B14F-4D97-AF65-F5344CB8AC3E}">
        <p14:creationId xmlns:p14="http://schemas.microsoft.com/office/powerpoint/2010/main" val="13270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12192000" cy="1325563"/>
          </a:xfrm>
        </p:spPr>
        <p:txBody>
          <a:bodyPr>
            <a:normAutofit/>
          </a:bodyPr>
          <a:lstStyle/>
          <a:p>
            <a:pPr algn="ctr"/>
            <a:r>
              <a:rPr lang="fr-CH" sz="4800" b="1" dirty="0">
                <a:solidFill>
                  <a:srgbClr val="7030A0"/>
                </a:solidFill>
                <a:latin typeface="Arial" pitchFamily="34" charset="0"/>
                <a:ea typeface="ＭＳ Ｐゴシック" pitchFamily="34" charset="-128"/>
              </a:rPr>
              <a:t>Indirect and direct </a:t>
            </a:r>
            <a:r>
              <a:rPr lang="fr-CH" sz="4800" b="1" dirty="0" err="1">
                <a:solidFill>
                  <a:srgbClr val="7030A0"/>
                </a:solidFill>
                <a:latin typeface="Arial" pitchFamily="34" charset="0"/>
                <a:ea typeface="ＭＳ Ｐゴシック" pitchFamily="34" charset="-128"/>
              </a:rPr>
              <a:t>alcohol</a:t>
            </a:r>
            <a:r>
              <a:rPr lang="fr-CH" sz="4800" b="1" dirty="0">
                <a:solidFill>
                  <a:srgbClr val="7030A0"/>
                </a:solidFill>
                <a:latin typeface="Arial" pitchFamily="34" charset="0"/>
                <a:ea typeface="ＭＳ Ｐゴシック" pitchFamily="34" charset="-128"/>
              </a:rPr>
              <a:t> markers</a:t>
            </a:r>
          </a:p>
        </p:txBody>
      </p:sp>
      <p:sp>
        <p:nvSpPr>
          <p:cNvPr id="3" name="Espace réservé du contenu 2"/>
          <p:cNvSpPr>
            <a:spLocks noGrp="1"/>
          </p:cNvSpPr>
          <p:nvPr>
            <p:ph idx="1"/>
          </p:nvPr>
        </p:nvSpPr>
        <p:spPr/>
        <p:txBody>
          <a:bodyPr>
            <a:normAutofit/>
          </a:bodyPr>
          <a:lstStyle/>
          <a:p>
            <a:pPr>
              <a:buClr>
                <a:srgbClr val="7030A0"/>
              </a:buClr>
              <a:buFont typeface="Wingdings" panose="05000000000000000000" pitchFamily="2" charset="2"/>
              <a:buChar char="§"/>
            </a:pPr>
            <a:r>
              <a:rPr lang="en-US" sz="3200" b="1" dirty="0">
                <a:latin typeface="Arial" pitchFamily="-1" charset="0"/>
              </a:rPr>
              <a:t>CDT: Daily intake of 50–80 g of ethanol over a period of at least one to two weeks is required for a positive CDT. Many confounding factors for the measurement of CDT, notably cirrhosis.</a:t>
            </a:r>
            <a:endParaRPr lang="fr-CH" sz="3200" b="1" u="sng" dirty="0">
              <a:latin typeface="Arial" pitchFamily="-1" charset="0"/>
            </a:endParaRPr>
          </a:p>
          <a:p>
            <a:pPr>
              <a:buClr>
                <a:srgbClr val="7030A0"/>
              </a:buClr>
              <a:buFont typeface="Wingdings" panose="05000000000000000000" pitchFamily="2" charset="2"/>
              <a:buChar char="§"/>
            </a:pPr>
            <a:r>
              <a:rPr lang="fr-CH" sz="3200" b="1" dirty="0" err="1">
                <a:latin typeface="Arial" pitchFamily="-1" charset="0"/>
              </a:rPr>
              <a:t>Ethylglucuronide</a:t>
            </a:r>
            <a:r>
              <a:rPr lang="fr-CH" sz="3200" b="1" dirty="0">
                <a:latin typeface="Arial" pitchFamily="-1" charset="0"/>
              </a:rPr>
              <a:t> (</a:t>
            </a:r>
            <a:r>
              <a:rPr lang="fr-CH" sz="3200" b="1" dirty="0" err="1">
                <a:latin typeface="Arial" pitchFamily="-1" charset="0"/>
              </a:rPr>
              <a:t>EtG</a:t>
            </a:r>
            <a:r>
              <a:rPr lang="fr-CH" sz="3200" b="1" dirty="0">
                <a:latin typeface="Arial" pitchFamily="-1" charset="0"/>
              </a:rPr>
              <a:t>; urine: 80 </a:t>
            </a:r>
            <a:r>
              <a:rPr lang="fr-CH" sz="3200" b="1" dirty="0" err="1">
                <a:latin typeface="Arial" pitchFamily="-1" charset="0"/>
              </a:rPr>
              <a:t>hours</a:t>
            </a:r>
            <a:r>
              <a:rPr lang="fr-CH" sz="3200" b="1" dirty="0">
                <a:latin typeface="Arial" pitchFamily="-1" charset="0"/>
              </a:rPr>
              <a:t>; </a:t>
            </a:r>
            <a:r>
              <a:rPr lang="fr-CH" sz="3200" b="1" dirty="0" err="1">
                <a:latin typeface="Arial" pitchFamily="-1" charset="0"/>
              </a:rPr>
              <a:t>hair</a:t>
            </a:r>
            <a:r>
              <a:rPr lang="fr-CH" sz="3200" b="1" dirty="0">
                <a:latin typeface="Arial" pitchFamily="-1" charset="0"/>
              </a:rPr>
              <a:t>: up to 3 </a:t>
            </a:r>
            <a:r>
              <a:rPr lang="fr-CH" sz="3200" b="1" dirty="0" err="1">
                <a:latin typeface="Arial" pitchFamily="-1" charset="0"/>
              </a:rPr>
              <a:t>months</a:t>
            </a:r>
            <a:r>
              <a:rPr lang="fr-CH" sz="3200" b="1" dirty="0">
                <a:latin typeface="Arial" pitchFamily="-1" charset="0"/>
              </a:rPr>
              <a:t>)</a:t>
            </a:r>
          </a:p>
          <a:p>
            <a:pPr>
              <a:buClr>
                <a:srgbClr val="7030A0"/>
              </a:buClr>
              <a:buFont typeface="Wingdings" panose="05000000000000000000" pitchFamily="2" charset="2"/>
              <a:buChar char="§"/>
            </a:pPr>
            <a:r>
              <a:rPr lang="fr-CH" sz="3200" b="1" dirty="0" err="1">
                <a:latin typeface="Arial" pitchFamily="-1" charset="0"/>
              </a:rPr>
              <a:t>PEth</a:t>
            </a:r>
            <a:r>
              <a:rPr lang="fr-CH" sz="3200" b="1" dirty="0">
                <a:latin typeface="Arial" pitchFamily="-1" charset="0"/>
              </a:rPr>
              <a:t> (</a:t>
            </a:r>
            <a:r>
              <a:rPr lang="fr-CH" sz="3200" b="1" dirty="0" err="1">
                <a:latin typeface="Arial" pitchFamily="-1" charset="0"/>
              </a:rPr>
              <a:t>phosphatidyléthanol</a:t>
            </a:r>
            <a:r>
              <a:rPr lang="fr-CH" sz="3200" b="1" dirty="0">
                <a:latin typeface="Arial" pitchFamily="-1" charset="0"/>
              </a:rPr>
              <a:t>): </a:t>
            </a:r>
            <a:r>
              <a:rPr lang="fr-CH" sz="3200" b="1" dirty="0" err="1">
                <a:latin typeface="Arial" pitchFamily="-1" charset="0"/>
              </a:rPr>
              <a:t>dried</a:t>
            </a:r>
            <a:r>
              <a:rPr lang="fr-CH" sz="3200" b="1" dirty="0">
                <a:latin typeface="Arial" pitchFamily="-1" charset="0"/>
              </a:rPr>
              <a:t> </a:t>
            </a:r>
            <a:r>
              <a:rPr lang="fr-CH" sz="3200" b="1" dirty="0" err="1">
                <a:latin typeface="Arial" pitchFamily="-1" charset="0"/>
              </a:rPr>
              <a:t>blood</a:t>
            </a:r>
            <a:r>
              <a:rPr lang="fr-CH" sz="3200" b="1" dirty="0">
                <a:latin typeface="Arial" pitchFamily="-1" charset="0"/>
              </a:rPr>
              <a:t>, up to 3 </a:t>
            </a:r>
            <a:r>
              <a:rPr lang="fr-CH" sz="3200" b="1" dirty="0" err="1">
                <a:latin typeface="Arial" pitchFamily="-1" charset="0"/>
              </a:rPr>
              <a:t>weeks</a:t>
            </a:r>
            <a:endParaRPr lang="fr-CH" sz="3200" b="1" dirty="0">
              <a:latin typeface="Arial" pitchFamily="-1" charset="0"/>
            </a:endParaRPr>
          </a:p>
          <a:p>
            <a:pPr>
              <a:buClr>
                <a:srgbClr val="7030A0"/>
              </a:buClr>
              <a:buFont typeface="Wingdings" panose="05000000000000000000" pitchFamily="2" charset="2"/>
              <a:buChar char="§"/>
            </a:pPr>
            <a:endParaRPr lang="fr-CH" sz="3200" b="1" dirty="0">
              <a:latin typeface="Arial" pitchFamily="-1" charset="0"/>
            </a:endParaRPr>
          </a:p>
        </p:txBody>
      </p:sp>
      <p:sp>
        <p:nvSpPr>
          <p:cNvPr id="4" name="ZoneTexte 3"/>
          <p:cNvSpPr txBox="1"/>
          <p:nvPr/>
        </p:nvSpPr>
        <p:spPr>
          <a:xfrm>
            <a:off x="2290493" y="6169794"/>
            <a:ext cx="9086568" cy="523220"/>
          </a:xfrm>
          <a:prstGeom prst="rect">
            <a:avLst/>
          </a:prstGeom>
          <a:noFill/>
        </p:spPr>
        <p:txBody>
          <a:bodyPr wrap="square" rtlCol="0">
            <a:spAutoFit/>
          </a:bodyPr>
          <a:lstStyle/>
          <a:p>
            <a:pPr algn="r"/>
            <a:endParaRPr lang="en-US" sz="1400" b="1" dirty="0">
              <a:solidFill>
                <a:schemeClr val="bg1">
                  <a:lumMod val="50000"/>
                </a:schemeClr>
              </a:solidFill>
              <a:latin typeface="Arial" panose="020B0604020202020204" pitchFamily="34" charset="0"/>
              <a:cs typeface="Arial" panose="020B0604020202020204" pitchFamily="34" charset="0"/>
            </a:endParaRPr>
          </a:p>
          <a:p>
            <a:pPr algn="r"/>
            <a:r>
              <a:rPr lang="en-US" sz="1400" b="1" dirty="0">
                <a:solidFill>
                  <a:schemeClr val="bg1">
                    <a:lumMod val="50000"/>
                  </a:schemeClr>
                </a:solidFill>
                <a:latin typeface="Arial" panose="020B0604020202020204" pitchFamily="34" charset="0"/>
                <a:cs typeface="Arial" panose="020B0604020202020204" pitchFamily="34" charset="0"/>
              </a:rPr>
              <a:t>EASL Clinical Practice Guidelines: Management of alcohol-related liver disease. J </a:t>
            </a:r>
            <a:r>
              <a:rPr lang="en-US" sz="1400" b="1" dirty="0" err="1">
                <a:solidFill>
                  <a:schemeClr val="bg1">
                    <a:lumMod val="50000"/>
                  </a:schemeClr>
                </a:solidFill>
                <a:latin typeface="Arial" panose="020B0604020202020204" pitchFamily="34" charset="0"/>
                <a:cs typeface="Arial" panose="020B0604020202020204" pitchFamily="34" charset="0"/>
              </a:rPr>
              <a:t>Hepatol</a:t>
            </a:r>
            <a:r>
              <a:rPr lang="en-US" sz="1400" b="1" dirty="0">
                <a:solidFill>
                  <a:schemeClr val="bg1">
                    <a:lumMod val="50000"/>
                  </a:schemeClr>
                </a:solidFill>
                <a:latin typeface="Arial" panose="020B0604020202020204" pitchFamily="34" charset="0"/>
                <a:cs typeface="Arial" panose="020B0604020202020204" pitchFamily="34" charset="0"/>
              </a:rPr>
              <a:t> 2018</a:t>
            </a:r>
            <a:endParaRPr lang="fr-CH" sz="1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7645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a:normAutofit/>
          </a:bodyPr>
          <a:lstStyle/>
          <a:p>
            <a:pPr algn="ctr"/>
            <a:r>
              <a:rPr lang="fr-CH" sz="4300" b="1" dirty="0" err="1">
                <a:solidFill>
                  <a:srgbClr val="7030A0"/>
                </a:solidFill>
                <a:latin typeface="Arial" pitchFamily="34" charset="0"/>
                <a:ea typeface="ＭＳ Ｐゴシック" pitchFamily="34" charset="-128"/>
              </a:rPr>
              <a:t>Alcoholic</a:t>
            </a:r>
            <a:r>
              <a:rPr lang="fr-CH" sz="4300" b="1" dirty="0">
                <a:solidFill>
                  <a:srgbClr val="7030A0"/>
                </a:solidFill>
                <a:latin typeface="Arial" pitchFamily="34" charset="0"/>
                <a:ea typeface="ＭＳ Ｐゴシック" pitchFamily="34" charset="-128"/>
              </a:rPr>
              <a:t> </a:t>
            </a:r>
            <a:r>
              <a:rPr lang="fr-CH" sz="4300" b="1" dirty="0" err="1">
                <a:solidFill>
                  <a:srgbClr val="7030A0"/>
                </a:solidFill>
                <a:latin typeface="Arial" pitchFamily="34" charset="0"/>
                <a:ea typeface="ＭＳ Ｐゴシック" pitchFamily="34" charset="-128"/>
              </a:rPr>
              <a:t>hepatitis</a:t>
            </a:r>
            <a:endParaRPr lang="fr-CH" sz="4300" b="1" dirty="0">
              <a:solidFill>
                <a:srgbClr val="7030A0"/>
              </a:solidFill>
              <a:latin typeface="Arial" pitchFamily="34" charset="0"/>
              <a:ea typeface="ＭＳ Ｐゴシック" pitchFamily="34" charset="-128"/>
            </a:endParaRPr>
          </a:p>
        </p:txBody>
      </p:sp>
      <p:sp>
        <p:nvSpPr>
          <p:cNvPr id="3" name="Espace réservé du contenu 2"/>
          <p:cNvSpPr>
            <a:spLocks noGrp="1"/>
          </p:cNvSpPr>
          <p:nvPr>
            <p:ph idx="1"/>
          </p:nvPr>
        </p:nvSpPr>
        <p:spPr>
          <a:xfrm>
            <a:off x="838200" y="1058779"/>
            <a:ext cx="10515600" cy="5118184"/>
          </a:xfrm>
        </p:spPr>
        <p:txBody>
          <a:bodyPr/>
          <a:lstStyle/>
          <a:p>
            <a:pPr marL="0" indent="0" algn="ctr">
              <a:buNone/>
            </a:pPr>
            <a:r>
              <a:rPr lang="en-US" b="1" dirty="0">
                <a:latin typeface="Arial" panose="020B0604020202020204" pitchFamily="34" charset="0"/>
                <a:cs typeface="Arial" panose="020B0604020202020204" pitchFamily="34" charset="0"/>
              </a:rPr>
              <a:t>"A distinct clinical syndrome characterized by the recent onset of jaundice with or without other signs of liver decompensation in patients with ongoing alcohol abuse "</a:t>
            </a:r>
            <a:endParaRPr lang="fr-CH"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2"/>
          <a:stretch>
            <a:fillRect/>
          </a:stretch>
        </p:blipFill>
        <p:spPr>
          <a:xfrm>
            <a:off x="3408899" y="2384342"/>
            <a:ext cx="5359716" cy="3897975"/>
          </a:xfrm>
          <a:prstGeom prst="rect">
            <a:avLst/>
          </a:prstGeom>
        </p:spPr>
      </p:pic>
      <p:sp>
        <p:nvSpPr>
          <p:cNvPr id="6" name="ZoneTexte 5"/>
          <p:cNvSpPr txBox="1"/>
          <p:nvPr/>
        </p:nvSpPr>
        <p:spPr>
          <a:xfrm>
            <a:off x="2290493" y="6169794"/>
            <a:ext cx="9086568" cy="523220"/>
          </a:xfrm>
          <a:prstGeom prst="rect">
            <a:avLst/>
          </a:prstGeom>
          <a:noFill/>
        </p:spPr>
        <p:txBody>
          <a:bodyPr wrap="square" rtlCol="0">
            <a:spAutoFit/>
          </a:bodyPr>
          <a:lstStyle/>
          <a:p>
            <a:pPr algn="r"/>
            <a:endParaRPr lang="en-US" sz="1400" b="1" dirty="0">
              <a:solidFill>
                <a:schemeClr val="bg1">
                  <a:lumMod val="50000"/>
                </a:schemeClr>
              </a:solidFill>
              <a:latin typeface="Arial" panose="020B0604020202020204" pitchFamily="34" charset="0"/>
              <a:cs typeface="Arial" panose="020B0604020202020204" pitchFamily="34" charset="0"/>
            </a:endParaRPr>
          </a:p>
          <a:p>
            <a:pPr algn="r"/>
            <a:r>
              <a:rPr lang="en-US" sz="1400" b="1" dirty="0">
                <a:solidFill>
                  <a:schemeClr val="bg1">
                    <a:lumMod val="50000"/>
                  </a:schemeClr>
                </a:solidFill>
                <a:latin typeface="Arial" panose="020B0604020202020204" pitchFamily="34" charset="0"/>
                <a:cs typeface="Arial" panose="020B0604020202020204" pitchFamily="34" charset="0"/>
              </a:rPr>
              <a:t>EASL Clinical Practice Guidelines: Management of alcohol-related liver disease. J </a:t>
            </a:r>
            <a:r>
              <a:rPr lang="en-US" sz="1400" b="1" dirty="0" err="1">
                <a:solidFill>
                  <a:schemeClr val="bg1">
                    <a:lumMod val="50000"/>
                  </a:schemeClr>
                </a:solidFill>
                <a:latin typeface="Arial" panose="020B0604020202020204" pitchFamily="34" charset="0"/>
                <a:cs typeface="Arial" panose="020B0604020202020204" pitchFamily="34" charset="0"/>
              </a:rPr>
              <a:t>Hepatol</a:t>
            </a:r>
            <a:r>
              <a:rPr lang="en-US" sz="1400" b="1" dirty="0">
                <a:solidFill>
                  <a:schemeClr val="bg1">
                    <a:lumMod val="50000"/>
                  </a:schemeClr>
                </a:solidFill>
                <a:latin typeface="Arial" panose="020B0604020202020204" pitchFamily="34" charset="0"/>
                <a:cs typeface="Arial" panose="020B0604020202020204" pitchFamily="34" charset="0"/>
              </a:rPr>
              <a:t> 2018</a:t>
            </a:r>
            <a:endParaRPr lang="fr-CH" sz="14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63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1755"/>
            <a:ext cx="12192000" cy="1325563"/>
          </a:xfrm>
        </p:spPr>
        <p:txBody>
          <a:bodyPr>
            <a:normAutofit/>
          </a:bodyPr>
          <a:lstStyle/>
          <a:p>
            <a:pPr algn="ctr"/>
            <a:r>
              <a:rPr lang="fr-CH" sz="4300" b="1" dirty="0">
                <a:solidFill>
                  <a:srgbClr val="7030A0"/>
                </a:solidFill>
                <a:latin typeface="Arial" pitchFamily="34" charset="0"/>
                <a:ea typeface="ＭＳ Ｐゴシック" pitchFamily="34" charset="-128"/>
              </a:rPr>
              <a:t>Drug </a:t>
            </a:r>
            <a:r>
              <a:rPr lang="fr-CH" sz="4300" b="1" dirty="0" err="1">
                <a:solidFill>
                  <a:srgbClr val="7030A0"/>
                </a:solidFill>
                <a:latin typeface="Arial" pitchFamily="34" charset="0"/>
                <a:ea typeface="ＭＳ Ｐゴシック" pitchFamily="34" charset="-128"/>
              </a:rPr>
              <a:t>Induced</a:t>
            </a:r>
            <a:r>
              <a:rPr lang="fr-CH" sz="4300" b="1" dirty="0">
                <a:solidFill>
                  <a:srgbClr val="7030A0"/>
                </a:solidFill>
                <a:latin typeface="Arial" pitchFamily="34" charset="0"/>
                <a:ea typeface="ＭＳ Ｐゴシック" pitchFamily="34" charset="-128"/>
              </a:rPr>
              <a:t> </a:t>
            </a:r>
            <a:r>
              <a:rPr lang="fr-CH" sz="4300" b="1" dirty="0" err="1">
                <a:solidFill>
                  <a:srgbClr val="7030A0"/>
                </a:solidFill>
                <a:latin typeface="Arial" pitchFamily="34" charset="0"/>
                <a:ea typeface="ＭＳ Ｐゴシック" pitchFamily="34" charset="-128"/>
              </a:rPr>
              <a:t>Liver</a:t>
            </a:r>
            <a:r>
              <a:rPr lang="fr-CH" sz="4300" b="1" dirty="0">
                <a:solidFill>
                  <a:srgbClr val="7030A0"/>
                </a:solidFill>
                <a:latin typeface="Arial" pitchFamily="34" charset="0"/>
                <a:ea typeface="ＭＳ Ｐゴシック" pitchFamily="34" charset="-128"/>
              </a:rPr>
              <a:t> </a:t>
            </a:r>
            <a:r>
              <a:rPr lang="fr-CH" sz="4300" b="1" dirty="0" err="1">
                <a:solidFill>
                  <a:srgbClr val="7030A0"/>
                </a:solidFill>
                <a:latin typeface="Arial" pitchFamily="34" charset="0"/>
                <a:ea typeface="ＭＳ Ｐゴシック" pitchFamily="34" charset="-128"/>
              </a:rPr>
              <a:t>Injury</a:t>
            </a:r>
            <a:endParaRPr lang="fr-CH" sz="4300" b="1" dirty="0">
              <a:solidFill>
                <a:srgbClr val="7030A0"/>
              </a:solidFill>
              <a:latin typeface="Arial" pitchFamily="34" charset="0"/>
              <a:ea typeface="ＭＳ Ｐゴシック" pitchFamily="34" charset="-128"/>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8132" y="933651"/>
            <a:ext cx="6510253" cy="5175936"/>
          </a:xfrm>
          <a:ln w="3175">
            <a:solidFill>
              <a:schemeClr val="tx1"/>
            </a:solidFill>
          </a:ln>
        </p:spPr>
      </p:pic>
      <p:sp>
        <p:nvSpPr>
          <p:cNvPr id="5" name="ZoneTexte 4"/>
          <p:cNvSpPr txBox="1"/>
          <p:nvPr/>
        </p:nvSpPr>
        <p:spPr>
          <a:xfrm>
            <a:off x="3291841" y="6285297"/>
            <a:ext cx="8210349" cy="307777"/>
          </a:xfrm>
          <a:prstGeom prst="rect">
            <a:avLst/>
          </a:prstGeom>
          <a:noFill/>
        </p:spPr>
        <p:txBody>
          <a:bodyPr wrap="square" rtlCol="0">
            <a:spAutoFit/>
          </a:bodyPr>
          <a:lstStyle/>
          <a:p>
            <a:pPr algn="r"/>
            <a:r>
              <a:rPr lang="fr-CH" sz="1400" b="1" dirty="0">
                <a:solidFill>
                  <a:schemeClr val="bg1">
                    <a:lumMod val="50000"/>
                  </a:schemeClr>
                </a:solidFill>
                <a:latin typeface="Arial" panose="020B0604020202020204" pitchFamily="34" charset="0"/>
                <a:cs typeface="Arial" panose="020B0604020202020204" pitchFamily="34" charset="0"/>
              </a:rPr>
              <a:t>Andrade RJ et al. Nat </a:t>
            </a:r>
            <a:r>
              <a:rPr lang="fr-CH" sz="1400" b="1" dirty="0" err="1">
                <a:solidFill>
                  <a:schemeClr val="bg1">
                    <a:lumMod val="50000"/>
                  </a:schemeClr>
                </a:solidFill>
                <a:latin typeface="Arial" panose="020B0604020202020204" pitchFamily="34" charset="0"/>
                <a:cs typeface="Arial" panose="020B0604020202020204" pitchFamily="34" charset="0"/>
              </a:rPr>
              <a:t>Rev</a:t>
            </a:r>
            <a:r>
              <a:rPr lang="fr-CH" sz="1400" b="1" dirty="0">
                <a:solidFill>
                  <a:schemeClr val="bg1">
                    <a:lumMod val="50000"/>
                  </a:schemeClr>
                </a:solidFill>
                <a:latin typeface="Arial" panose="020B0604020202020204" pitchFamily="34" charset="0"/>
                <a:cs typeface="Arial" panose="020B0604020202020204" pitchFamily="34" charset="0"/>
              </a:rPr>
              <a:t> Dis </a:t>
            </a:r>
            <a:r>
              <a:rPr lang="fr-CH" sz="1400" b="1" dirty="0" err="1">
                <a:solidFill>
                  <a:schemeClr val="bg1">
                    <a:lumMod val="50000"/>
                  </a:schemeClr>
                </a:solidFill>
                <a:latin typeface="Arial" panose="020B0604020202020204" pitchFamily="34" charset="0"/>
                <a:cs typeface="Arial" panose="020B0604020202020204" pitchFamily="34" charset="0"/>
              </a:rPr>
              <a:t>Primers</a:t>
            </a:r>
            <a:r>
              <a:rPr lang="fr-CH" sz="1400" b="1" dirty="0">
                <a:solidFill>
                  <a:schemeClr val="bg1">
                    <a:lumMod val="50000"/>
                  </a:schemeClr>
                </a:solidFill>
                <a:latin typeface="Arial" panose="020B0604020202020204" pitchFamily="34" charset="0"/>
                <a:cs typeface="Arial" panose="020B0604020202020204" pitchFamily="34" charset="0"/>
              </a:rPr>
              <a:t> 2019. </a:t>
            </a:r>
          </a:p>
        </p:txBody>
      </p:sp>
      <p:sp>
        <p:nvSpPr>
          <p:cNvPr id="3" name="Flèche droite 2"/>
          <p:cNvSpPr/>
          <p:nvPr/>
        </p:nvSpPr>
        <p:spPr>
          <a:xfrm>
            <a:off x="798897" y="1540042"/>
            <a:ext cx="818148" cy="336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gauche 5"/>
          <p:cNvSpPr/>
          <p:nvPr/>
        </p:nvSpPr>
        <p:spPr>
          <a:xfrm>
            <a:off x="4004109" y="2849078"/>
            <a:ext cx="866274" cy="3487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7498080" y="846608"/>
            <a:ext cx="3773103" cy="526297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Pattern of liver injury:  hepatocellular, </a:t>
            </a:r>
            <a:r>
              <a:rPr lang="en-US" sz="2400" b="1" dirty="0" err="1">
                <a:latin typeface="Arial" panose="020B0604020202020204" pitchFamily="34" charset="0"/>
                <a:cs typeface="Arial" panose="020B0604020202020204" pitchFamily="34" charset="0"/>
              </a:rPr>
              <a:t>cholestatic</a:t>
            </a:r>
            <a:r>
              <a:rPr lang="en-US" sz="2400" b="1" dirty="0">
                <a:latin typeface="Arial" panose="020B0604020202020204" pitchFamily="34" charset="0"/>
                <a:cs typeface="Arial" panose="020B0604020202020204" pitchFamily="34" charset="0"/>
              </a:rPr>
              <a:t> or mixed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 general full recovery. Rare cases of ALF</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proportion of patients in whom DILI was caused by herbal and dietary supplements has been increasing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Statins&lt; 1/50 000!</a:t>
            </a:r>
            <a:endParaRPr lang="fr-CH"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42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116819-79DD-BEDA-A89B-7D5075379A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4235"/>
            <a:ext cx="12192000" cy="46418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91B0164-E846-2742-CB34-27E4D5F61A07}"/>
              </a:ext>
            </a:extLst>
          </p:cNvPr>
          <p:cNvSpPr txBox="1"/>
          <p:nvPr/>
        </p:nvSpPr>
        <p:spPr>
          <a:xfrm>
            <a:off x="5588000" y="6196965"/>
            <a:ext cx="6096000" cy="307777"/>
          </a:xfrm>
          <a:prstGeom prst="rect">
            <a:avLst/>
          </a:prstGeom>
          <a:noFill/>
        </p:spPr>
        <p:txBody>
          <a:bodyPr wrap="square">
            <a:spAutoFit/>
          </a:bodyPr>
          <a:lstStyle/>
          <a:p>
            <a:pPr algn="r"/>
            <a:r>
              <a:rPr lang="fr-CH" sz="1400" b="1" dirty="0" err="1">
                <a:solidFill>
                  <a:schemeClr val="bg1">
                    <a:lumMod val="65000"/>
                  </a:schemeClr>
                </a:solidFill>
                <a:latin typeface="Arial" panose="020B0604020202020204" pitchFamily="34" charset="0"/>
                <a:cs typeface="Arial" panose="020B0604020202020204" pitchFamily="34" charset="0"/>
              </a:rPr>
              <a:t>Rinella</a:t>
            </a:r>
            <a:r>
              <a:rPr lang="fr-CH" sz="1400" b="1" dirty="0">
                <a:solidFill>
                  <a:schemeClr val="bg1">
                    <a:lumMod val="65000"/>
                  </a:schemeClr>
                </a:solidFill>
                <a:latin typeface="Arial" panose="020B0604020202020204" pitchFamily="34" charset="0"/>
                <a:cs typeface="Arial" panose="020B0604020202020204" pitchFamily="34" charset="0"/>
              </a:rPr>
              <a:t> ME, et al. </a:t>
            </a:r>
            <a:r>
              <a:rPr lang="fr-CH" sz="1400" b="1" dirty="0" err="1">
                <a:solidFill>
                  <a:schemeClr val="bg1">
                    <a:lumMod val="65000"/>
                  </a:schemeClr>
                </a:solidFill>
                <a:latin typeface="Arial" panose="020B0604020202020204" pitchFamily="34" charset="0"/>
                <a:cs typeface="Arial" panose="020B0604020202020204" pitchFamily="34" charset="0"/>
              </a:rPr>
              <a:t>Hepatology</a:t>
            </a:r>
            <a:r>
              <a:rPr lang="fr-CH" sz="1400" b="1" dirty="0">
                <a:solidFill>
                  <a:schemeClr val="bg1">
                    <a:lumMod val="65000"/>
                  </a:schemeClr>
                </a:solidFill>
                <a:latin typeface="Arial" panose="020B0604020202020204" pitchFamily="34" charset="0"/>
                <a:cs typeface="Arial" panose="020B0604020202020204" pitchFamily="34" charset="0"/>
              </a:rPr>
              <a:t> 2023.</a:t>
            </a:r>
          </a:p>
        </p:txBody>
      </p:sp>
      <p:sp>
        <p:nvSpPr>
          <p:cNvPr id="3" name="Rectangle 2">
            <a:extLst>
              <a:ext uri="{FF2B5EF4-FFF2-40B4-BE49-F238E27FC236}">
                <a16:creationId xmlns:a16="http://schemas.microsoft.com/office/drawing/2014/main" id="{4B7F7AA1-9795-251E-C9EA-D52166ADCB8E}"/>
              </a:ext>
            </a:extLst>
          </p:cNvPr>
          <p:cNvSpPr/>
          <p:nvPr/>
        </p:nvSpPr>
        <p:spPr>
          <a:xfrm>
            <a:off x="152400" y="1894114"/>
            <a:ext cx="6542314" cy="409965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7164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6983" y="661424"/>
            <a:ext cx="10478033" cy="4632775"/>
          </a:xfrm>
          <a:prstGeom prst="rect">
            <a:avLst/>
          </a:prstGeom>
        </p:spPr>
      </p:pic>
      <p:sp>
        <p:nvSpPr>
          <p:cNvPr id="5" name="TextBox 4"/>
          <p:cNvSpPr txBox="1"/>
          <p:nvPr/>
        </p:nvSpPr>
        <p:spPr>
          <a:xfrm>
            <a:off x="1985036" y="6145950"/>
            <a:ext cx="9278911" cy="307777"/>
          </a:xfrm>
          <a:prstGeom prst="rect">
            <a:avLst/>
          </a:prstGeom>
          <a:noFill/>
        </p:spPr>
        <p:txBody>
          <a:bodyPr wrap="square" rtlCol="0">
            <a:spAutoFit/>
          </a:bodyPr>
          <a:lstStyle/>
          <a:p>
            <a:pPr algn="r"/>
            <a:r>
              <a:rPr lang="en-US" sz="1400" b="1" dirty="0" err="1">
                <a:solidFill>
                  <a:schemeClr val="bg1">
                    <a:lumMod val="65000"/>
                  </a:schemeClr>
                </a:solidFill>
                <a:latin typeface="Arial" panose="020B0604020202020204" pitchFamily="34" charset="0"/>
                <a:cs typeface="Arial" panose="020B0604020202020204" pitchFamily="34" charset="0"/>
              </a:rPr>
              <a:t>Younossi</a:t>
            </a:r>
            <a:r>
              <a:rPr lang="en-US" sz="1400" b="1" dirty="0">
                <a:solidFill>
                  <a:schemeClr val="bg1">
                    <a:lumMod val="65000"/>
                  </a:schemeClr>
                </a:solidFill>
                <a:latin typeface="Arial" panose="020B0604020202020204" pitchFamily="34" charset="0"/>
                <a:cs typeface="Arial" panose="020B0604020202020204" pitchFamily="34" charset="0"/>
              </a:rPr>
              <a:t> ZM et al., Hepatology 2016; </a:t>
            </a:r>
            <a:r>
              <a:rPr lang="en-US" sz="1400" b="1" dirty="0" err="1">
                <a:solidFill>
                  <a:schemeClr val="bg1">
                    <a:lumMod val="65000"/>
                  </a:schemeClr>
                </a:solidFill>
                <a:latin typeface="Arial" panose="020B0604020202020204" pitchFamily="34" charset="0"/>
                <a:cs typeface="Arial" panose="020B0604020202020204" pitchFamily="34" charset="0"/>
              </a:rPr>
              <a:t>Younossi</a:t>
            </a:r>
            <a:r>
              <a:rPr lang="en-US" sz="1400" b="1" dirty="0">
                <a:solidFill>
                  <a:schemeClr val="bg1">
                    <a:lumMod val="65000"/>
                  </a:schemeClr>
                </a:solidFill>
                <a:latin typeface="Arial" panose="020B0604020202020204" pitchFamily="34" charset="0"/>
                <a:cs typeface="Arial" panose="020B0604020202020204" pitchFamily="34" charset="0"/>
              </a:rPr>
              <a:t> ZM et al., Hepatology 2019</a:t>
            </a:r>
          </a:p>
        </p:txBody>
      </p:sp>
    </p:spTree>
    <p:extLst>
      <p:ext uri="{BB962C8B-B14F-4D97-AF65-F5344CB8AC3E}">
        <p14:creationId xmlns:p14="http://schemas.microsoft.com/office/powerpoint/2010/main" val="30866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4800" b="1" dirty="0">
                <a:solidFill>
                  <a:srgbClr val="7030A0"/>
                </a:solidFill>
                <a:latin typeface="Arial" pitchFamily="34" charset="0"/>
                <a:ea typeface="ＭＳ Ｐゴシック" pitchFamily="34" charset="-128"/>
              </a:rPr>
              <a:t>Cas clinique</a:t>
            </a:r>
          </a:p>
        </p:txBody>
      </p:sp>
      <p:sp>
        <p:nvSpPr>
          <p:cNvPr id="3" name="Espace réservé du contenu 2"/>
          <p:cNvSpPr>
            <a:spLocks noGrp="1"/>
          </p:cNvSpPr>
          <p:nvPr>
            <p:ph idx="1"/>
          </p:nvPr>
        </p:nvSpPr>
        <p:spPr>
          <a:noFill/>
          <a:ln w="9525">
            <a:noFill/>
            <a:miter lim="800000"/>
            <a:headEnd/>
            <a:tailEnd/>
          </a:ln>
        </p:spPr>
        <p:txBody>
          <a:bodyPr vert="horz" lIns="91440" tIns="45720" rIns="91440" bIns="45720" rtlCol="0">
            <a:prstTxWarp prst="textNoShape">
              <a:avLst/>
            </a:prstTxWarp>
            <a:normAutofit/>
          </a:bodyPr>
          <a:lstStyle/>
          <a:p>
            <a:pPr>
              <a:spcAft>
                <a:spcPts val="1800"/>
              </a:spcAft>
              <a:buClr>
                <a:srgbClr val="7030A0"/>
              </a:buClr>
              <a:buFont typeface="Wingdings" panose="05000000000000000000" pitchFamily="2" charset="2"/>
              <a:buChar char="§"/>
              <a:tabLst>
                <a:tab pos="1719263" algn="l"/>
                <a:tab pos="6097588" algn="l"/>
              </a:tabLst>
            </a:pPr>
            <a:r>
              <a:rPr lang="de-DE" altLang="fr-FR" sz="3200" b="1" dirty="0">
                <a:latin typeface="Arial" pitchFamily="-1" charset="0"/>
              </a:rPr>
              <a:t>     </a:t>
            </a:r>
            <a:r>
              <a:rPr lang="fr-CH" sz="3200" b="1" dirty="0">
                <a:latin typeface="Arial" pitchFamily="-1" charset="0"/>
              </a:rPr>
              <a:t>47 ans</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 Obésité de classe I (BMI à 31 kg/m2)</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 Pas de consommation de drogues ni d’alcool</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 Pas de traitements, pas de phytothérapie</a:t>
            </a:r>
          </a:p>
          <a:p>
            <a:pPr>
              <a:spcAft>
                <a:spcPts val="1800"/>
              </a:spcAft>
              <a:buClr>
                <a:srgbClr val="7030A0"/>
              </a:buClr>
              <a:buFont typeface="Wingdings" panose="05000000000000000000" pitchFamily="2" charset="2"/>
              <a:buChar char="§"/>
              <a:tabLst>
                <a:tab pos="1719263" algn="l"/>
                <a:tab pos="6097588" algn="l"/>
              </a:tabLst>
            </a:pPr>
            <a:endParaRPr lang="fr-CH" sz="3200" b="1" dirty="0">
              <a:latin typeface="Arial" pitchFamily="-1" charset="0"/>
            </a:endParaRPr>
          </a:p>
        </p:txBody>
      </p:sp>
      <p:grpSp>
        <p:nvGrpSpPr>
          <p:cNvPr id="4" name="Group 5"/>
          <p:cNvGrpSpPr>
            <a:grpSpLocks/>
          </p:cNvGrpSpPr>
          <p:nvPr/>
        </p:nvGrpSpPr>
        <p:grpSpPr bwMode="auto">
          <a:xfrm>
            <a:off x="1279104" y="1825625"/>
            <a:ext cx="434975" cy="463550"/>
            <a:chOff x="4211" y="2306"/>
            <a:chExt cx="422" cy="450"/>
          </a:xfrm>
        </p:grpSpPr>
        <p:sp>
          <p:nvSpPr>
            <p:cNvPr id="5" name="Oval 6"/>
            <p:cNvSpPr>
              <a:spLocks noChangeArrowheads="1"/>
            </p:cNvSpPr>
            <p:nvPr/>
          </p:nvSpPr>
          <p:spPr bwMode="auto">
            <a:xfrm>
              <a:off x="4211" y="2482"/>
              <a:ext cx="274" cy="27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a:spcBef>
                  <a:spcPct val="0"/>
                </a:spcBef>
                <a:buFontTx/>
                <a:buNone/>
              </a:pPr>
              <a:endParaRPr lang="fr-FR" altLang="fr-FR" sz="3200" b="1">
                <a:latin typeface="Arial" panose="020B0604020202020204" pitchFamily="34" charset="0"/>
                <a:cs typeface="Arial" panose="020B0604020202020204" pitchFamily="34" charset="0"/>
              </a:endParaRPr>
            </a:p>
          </p:txBody>
        </p:sp>
        <p:sp>
          <p:nvSpPr>
            <p:cNvPr id="6" name="Line 7"/>
            <p:cNvSpPr>
              <a:spLocks noChangeShapeType="1"/>
            </p:cNvSpPr>
            <p:nvPr/>
          </p:nvSpPr>
          <p:spPr bwMode="auto">
            <a:xfrm flipV="1">
              <a:off x="4444" y="2306"/>
              <a:ext cx="189" cy="2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CH"/>
            </a:p>
          </p:txBody>
        </p:sp>
      </p:grpSp>
    </p:spTree>
    <p:extLst>
      <p:ext uri="{BB962C8B-B14F-4D97-AF65-F5344CB8AC3E}">
        <p14:creationId xmlns:p14="http://schemas.microsoft.com/office/powerpoint/2010/main" val="214735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9F18BE-9296-BC8F-05B6-CE0955E3E90C}"/>
              </a:ext>
            </a:extLst>
          </p:cNvPr>
          <p:cNvPicPr>
            <a:picLocks noChangeAspect="1"/>
          </p:cNvPicPr>
          <p:nvPr/>
        </p:nvPicPr>
        <p:blipFill>
          <a:blip r:embed="rId2"/>
          <a:stretch>
            <a:fillRect/>
          </a:stretch>
        </p:blipFill>
        <p:spPr>
          <a:xfrm>
            <a:off x="2107763" y="895350"/>
            <a:ext cx="7976473" cy="5277965"/>
          </a:xfrm>
          <a:prstGeom prst="rect">
            <a:avLst/>
          </a:prstGeom>
        </p:spPr>
      </p:pic>
      <p:sp>
        <p:nvSpPr>
          <p:cNvPr id="8" name="ZoneTexte 7">
            <a:extLst>
              <a:ext uri="{FF2B5EF4-FFF2-40B4-BE49-F238E27FC236}">
                <a16:creationId xmlns:a16="http://schemas.microsoft.com/office/drawing/2014/main" id="{5189CB72-37C1-4E22-4DB3-8EC2D015A4E9}"/>
              </a:ext>
            </a:extLst>
          </p:cNvPr>
          <p:cNvSpPr txBox="1"/>
          <p:nvPr/>
        </p:nvSpPr>
        <p:spPr>
          <a:xfrm>
            <a:off x="3975187" y="6264755"/>
            <a:ext cx="7658100" cy="307777"/>
          </a:xfrm>
          <a:prstGeom prst="rect">
            <a:avLst/>
          </a:prstGeom>
          <a:noFill/>
        </p:spPr>
        <p:txBody>
          <a:bodyPr wrap="square" rtlCol="0">
            <a:spAutoFit/>
          </a:bodyPr>
          <a:lstStyle/>
          <a:p>
            <a:pPr algn="r"/>
            <a:r>
              <a:rPr lang="fr-CH" sz="1400" b="1" dirty="0" err="1">
                <a:solidFill>
                  <a:schemeClr val="bg1">
                    <a:lumMod val="65000"/>
                  </a:schemeClr>
                </a:solidFill>
                <a:latin typeface="Arial" panose="020B0604020202020204" pitchFamily="34" charset="0"/>
                <a:cs typeface="Arial" panose="020B0604020202020204" pitchFamily="34" charset="0"/>
              </a:rPr>
              <a:t>Kasmi</a:t>
            </a:r>
            <a:r>
              <a:rPr lang="fr-CH" sz="1400" b="1" dirty="0">
                <a:solidFill>
                  <a:schemeClr val="bg1">
                    <a:lumMod val="65000"/>
                  </a:schemeClr>
                </a:solidFill>
                <a:latin typeface="Arial" panose="020B0604020202020204" pitchFamily="34" charset="0"/>
                <a:cs typeface="Arial" panose="020B0604020202020204" pitchFamily="34" charset="0"/>
              </a:rPr>
              <a:t> S, et al. </a:t>
            </a:r>
            <a:r>
              <a:rPr lang="fr-CH" sz="1400" b="1" dirty="0" err="1">
                <a:solidFill>
                  <a:schemeClr val="bg1">
                    <a:lumMod val="65000"/>
                  </a:schemeClr>
                </a:solidFill>
                <a:latin typeface="Arial" panose="020B0604020202020204" pitchFamily="34" charset="0"/>
                <a:cs typeface="Arial" panose="020B0604020202020204" pitchFamily="34" charset="0"/>
              </a:rPr>
              <a:t>Swiss</a:t>
            </a:r>
            <a:r>
              <a:rPr lang="fr-CH" sz="1400" b="1" dirty="0">
                <a:solidFill>
                  <a:schemeClr val="bg1">
                    <a:lumMod val="65000"/>
                  </a:schemeClr>
                </a:solidFill>
                <a:latin typeface="Arial" panose="020B0604020202020204" pitchFamily="34" charset="0"/>
                <a:cs typeface="Arial" panose="020B0604020202020204" pitchFamily="34" charset="0"/>
              </a:rPr>
              <a:t> Med </a:t>
            </a:r>
            <a:r>
              <a:rPr lang="fr-CH" sz="1400" b="1" dirty="0" err="1">
                <a:solidFill>
                  <a:schemeClr val="bg1">
                    <a:lumMod val="65000"/>
                  </a:schemeClr>
                </a:solidFill>
                <a:latin typeface="Arial" panose="020B0604020202020204" pitchFamily="34" charset="0"/>
                <a:cs typeface="Arial" panose="020B0604020202020204" pitchFamily="34" charset="0"/>
              </a:rPr>
              <a:t>Wkly</a:t>
            </a:r>
            <a:r>
              <a:rPr lang="fr-CH" sz="1400" b="1" dirty="0">
                <a:solidFill>
                  <a:schemeClr val="bg1">
                    <a:lumMod val="65000"/>
                  </a:schemeClr>
                </a:solidFill>
                <a:latin typeface="Arial" panose="020B0604020202020204" pitchFamily="34" charset="0"/>
                <a:cs typeface="Arial" panose="020B0604020202020204" pitchFamily="34" charset="0"/>
              </a:rPr>
              <a:t> 2022.</a:t>
            </a:r>
          </a:p>
        </p:txBody>
      </p:sp>
      <p:pic>
        <p:nvPicPr>
          <p:cNvPr id="1026" name="Picture 2" descr="Drapeau Suisse - Acheter Drapeau Suisse - canton suisse drapeau">
            <a:extLst>
              <a:ext uri="{FF2B5EF4-FFF2-40B4-BE49-F238E27FC236}">
                <a16:creationId xmlns:a16="http://schemas.microsoft.com/office/drawing/2014/main" id="{5F7A6C4E-A111-650C-FF94-30D0EDD7BD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2956"/>
            <a:ext cx="2500312" cy="323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6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E65EEE0-04D0-3643-89EE-16FF1322DB46}"/>
              </a:ext>
            </a:extLst>
          </p:cNvPr>
          <p:cNvSpPr>
            <a:spLocks noChangeArrowheads="1"/>
          </p:cNvSpPr>
          <p:nvPr/>
        </p:nvSpPr>
        <p:spPr bwMode="auto">
          <a:xfrm>
            <a:off x="386329" y="1225890"/>
            <a:ext cx="11555414" cy="1335087"/>
          </a:xfrm>
          <a:prstGeom prst="rect">
            <a:avLst/>
          </a:prstGeom>
          <a:noFill/>
          <a:ln w="9525">
            <a:noFill/>
            <a:miter lim="800000"/>
            <a:headEnd/>
            <a:tailEnd/>
          </a:ln>
        </p:spPr>
        <p:txBody>
          <a:bodyPr>
            <a:prstTxWarp prst="textNoShape">
              <a:avLst/>
            </a:prstTxWarp>
          </a:bodyPr>
          <a:lstStyle/>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rPr>
              <a:t>Mildly</a:t>
            </a:r>
            <a:r>
              <a:rPr lang="de-DE" altLang="en-US" sz="3200" b="1" dirty="0">
                <a:latin typeface="Arial" pitchFamily="-1" charset="0"/>
              </a:rPr>
              <a:t> </a:t>
            </a:r>
            <a:r>
              <a:rPr lang="de-DE" altLang="en-US" sz="3200" b="1" dirty="0" err="1">
                <a:latin typeface="Arial" pitchFamily="-1" charset="0"/>
              </a:rPr>
              <a:t>elevated</a:t>
            </a:r>
            <a:r>
              <a:rPr lang="de-DE" altLang="en-US" sz="3200" b="1" dirty="0">
                <a:latin typeface="Arial" pitchFamily="-1" charset="0"/>
              </a:rPr>
              <a:t> </a:t>
            </a:r>
            <a:r>
              <a:rPr lang="de-DE" altLang="en-US" sz="3200" b="1" dirty="0" err="1">
                <a:latin typeface="Arial" pitchFamily="-1" charset="0"/>
              </a:rPr>
              <a:t>serum</a:t>
            </a:r>
            <a:r>
              <a:rPr lang="de-DE" altLang="en-US" sz="3200" b="1" dirty="0">
                <a:latin typeface="Arial" pitchFamily="-1" charset="0"/>
              </a:rPr>
              <a:t> </a:t>
            </a:r>
            <a:r>
              <a:rPr lang="de-DE" altLang="en-US" sz="3200" b="1" dirty="0" err="1">
                <a:latin typeface="Arial" pitchFamily="-1" charset="0"/>
              </a:rPr>
              <a:t>aminotransferases</a:t>
            </a:r>
            <a:r>
              <a:rPr lang="de-DE" altLang="en-US" sz="3200" b="1" dirty="0">
                <a:latin typeface="Arial" pitchFamily="-1" charset="0"/>
              </a:rPr>
              <a:t> </a:t>
            </a:r>
            <a:r>
              <a:rPr lang="de-DE" altLang="en-US" sz="3200" b="1" dirty="0">
                <a:solidFill>
                  <a:schemeClr val="bg1">
                    <a:lumMod val="50000"/>
                  </a:schemeClr>
                </a:solidFill>
                <a:latin typeface="Arial" pitchFamily="-1" charset="0"/>
              </a:rPr>
              <a:t>(AST:ALT &lt; 1)</a:t>
            </a:r>
            <a:r>
              <a:rPr lang="de-DE" altLang="en-US" sz="3200" b="1" dirty="0">
                <a:latin typeface="Arial" pitchFamily="-1" charset="0"/>
              </a:rPr>
              <a:t>,</a:t>
            </a:r>
            <a:r>
              <a:rPr lang="de-DE" altLang="en-US" sz="3200" b="1" dirty="0">
                <a:solidFill>
                  <a:schemeClr val="bg1">
                    <a:lumMod val="50000"/>
                  </a:schemeClr>
                </a:solidFill>
                <a:latin typeface="Arial" pitchFamily="-1" charset="0"/>
              </a:rPr>
              <a:t> </a:t>
            </a:r>
            <a:r>
              <a:rPr lang="de-DE" altLang="en-US" sz="3200" b="1" dirty="0">
                <a:latin typeface="Arial" pitchFamily="-1" charset="0"/>
              </a:rPr>
              <a:t>AP </a:t>
            </a:r>
            <a:r>
              <a:rPr lang="de-DE" altLang="en-US" sz="3200" b="1" dirty="0" err="1">
                <a:latin typeface="Arial" pitchFamily="-1" charset="0"/>
              </a:rPr>
              <a:t>and</a:t>
            </a:r>
            <a:r>
              <a:rPr lang="de-DE" altLang="en-US" sz="3200" b="1" dirty="0">
                <a:latin typeface="Arial" pitchFamily="-1" charset="0"/>
              </a:rPr>
              <a:t>/</a:t>
            </a:r>
            <a:r>
              <a:rPr lang="de-DE" altLang="en-US" sz="3200" b="1" dirty="0" err="1">
                <a:latin typeface="Arial" pitchFamily="-1" charset="0"/>
              </a:rPr>
              <a:t>or</a:t>
            </a:r>
            <a:r>
              <a:rPr lang="de-DE" altLang="en-US" sz="3200" b="1" dirty="0">
                <a:latin typeface="Arial" pitchFamily="-1" charset="0"/>
              </a:rPr>
              <a:t> g-GT, </a:t>
            </a:r>
            <a:r>
              <a:rPr lang="de-DE" altLang="en-US" sz="3200" b="1" dirty="0" err="1">
                <a:latin typeface="Arial" pitchFamily="-1" charset="0"/>
              </a:rPr>
              <a:t>ferritin</a:t>
            </a:r>
            <a:endParaRPr lang="de-DE" altLang="en-US"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rPr>
              <a:t>Exclude</a:t>
            </a:r>
            <a:r>
              <a:rPr lang="de-DE" altLang="en-US" sz="3200" b="1" dirty="0">
                <a:latin typeface="Arial" pitchFamily="-1" charset="0"/>
              </a:rPr>
              <a:t> </a:t>
            </a:r>
            <a:r>
              <a:rPr lang="de-DE" altLang="en-US" sz="3200" b="1" dirty="0" err="1">
                <a:latin typeface="Arial" pitchFamily="-1" charset="0"/>
              </a:rPr>
              <a:t>significant</a:t>
            </a:r>
            <a:r>
              <a:rPr lang="de-DE" altLang="en-US" sz="3200" b="1" dirty="0">
                <a:latin typeface="Arial" pitchFamily="-1" charset="0"/>
              </a:rPr>
              <a:t> </a:t>
            </a:r>
            <a:r>
              <a:rPr lang="de-DE" altLang="en-US" sz="3200" b="1" dirty="0" err="1">
                <a:latin typeface="Arial" pitchFamily="-1" charset="0"/>
              </a:rPr>
              <a:t>alcohol</a:t>
            </a:r>
            <a:r>
              <a:rPr lang="de-DE" altLang="en-US" sz="3200" b="1" dirty="0">
                <a:latin typeface="Arial" pitchFamily="-1" charset="0"/>
              </a:rPr>
              <a:t> </a:t>
            </a:r>
            <a:r>
              <a:rPr lang="de-DE" altLang="en-US" sz="3200" b="1" dirty="0" err="1">
                <a:latin typeface="Arial" pitchFamily="-1" charset="0"/>
              </a:rPr>
              <a:t>consumption</a:t>
            </a:r>
            <a:endParaRPr lang="de-DE"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200" b="1" dirty="0" err="1">
                <a:latin typeface="Arial" pitchFamily="-1" charset="0"/>
              </a:rPr>
              <a:t>Exclude</a:t>
            </a:r>
            <a:r>
              <a:rPr lang="de-DE" sz="3200" b="1" dirty="0">
                <a:latin typeface="Arial" pitchFamily="-1" charset="0"/>
              </a:rPr>
              <a:t> </a:t>
            </a:r>
            <a:r>
              <a:rPr lang="de-DE" sz="3200" b="1" dirty="0" err="1">
                <a:latin typeface="Arial" pitchFamily="-1" charset="0"/>
              </a:rPr>
              <a:t>other</a:t>
            </a:r>
            <a:r>
              <a:rPr lang="de-DE" sz="3200" b="1" dirty="0">
                <a:latin typeface="Arial" pitchFamily="-1" charset="0"/>
              </a:rPr>
              <a:t> </a:t>
            </a:r>
            <a:r>
              <a:rPr lang="de-DE" sz="3200" b="1" dirty="0" err="1">
                <a:latin typeface="Arial" pitchFamily="-1" charset="0"/>
              </a:rPr>
              <a:t>chronic</a:t>
            </a:r>
            <a:r>
              <a:rPr lang="de-DE" sz="3200" b="1" dirty="0">
                <a:latin typeface="Arial" pitchFamily="-1" charset="0"/>
              </a:rPr>
              <a:t> </a:t>
            </a:r>
            <a:r>
              <a:rPr lang="de-DE" sz="3200" b="1" dirty="0" err="1">
                <a:latin typeface="Arial" pitchFamily="-1" charset="0"/>
              </a:rPr>
              <a:t>liver</a:t>
            </a:r>
            <a:r>
              <a:rPr lang="de-DE" sz="3200" b="1" dirty="0">
                <a:latin typeface="Arial" pitchFamily="-1" charset="0"/>
              </a:rPr>
              <a:t> </a:t>
            </a:r>
            <a:r>
              <a:rPr lang="de-DE" sz="3200" b="1" dirty="0" err="1">
                <a:latin typeface="Arial" pitchFamily="-1" charset="0"/>
              </a:rPr>
              <a:t>disease</a:t>
            </a:r>
            <a:endParaRPr lang="de-DE"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200" b="1" dirty="0">
                <a:latin typeface="Arial" pitchFamily="-1" charset="0"/>
              </a:rPr>
              <a:t>Associated </a:t>
            </a:r>
            <a:r>
              <a:rPr lang="de-DE" sz="3200" b="1" dirty="0" err="1">
                <a:latin typeface="Arial" pitchFamily="-1" charset="0"/>
              </a:rPr>
              <a:t>metabolic</a:t>
            </a:r>
            <a:r>
              <a:rPr lang="de-DE" sz="3200" b="1" dirty="0">
                <a:latin typeface="Arial" pitchFamily="-1" charset="0"/>
              </a:rPr>
              <a:t> </a:t>
            </a:r>
            <a:r>
              <a:rPr lang="de-DE" sz="3200" b="1" dirty="0" err="1">
                <a:latin typeface="Arial" pitchFamily="-1" charset="0"/>
              </a:rPr>
              <a:t>conditions</a:t>
            </a:r>
            <a:endParaRPr lang="de-DE"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200" b="1" dirty="0">
                <a:latin typeface="Arial" pitchFamily="-1" charset="0"/>
              </a:rPr>
              <a:t>Ultrasound</a:t>
            </a: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200" b="1" dirty="0" err="1">
                <a:latin typeface="Arial" pitchFamily="-1" charset="0"/>
              </a:rPr>
              <a:t>Liver</a:t>
            </a:r>
            <a:r>
              <a:rPr lang="de-DE" sz="3200" b="1" dirty="0">
                <a:latin typeface="Arial" pitchFamily="-1" charset="0"/>
              </a:rPr>
              <a:t> </a:t>
            </a:r>
            <a:r>
              <a:rPr lang="de-DE" sz="3200" b="1" dirty="0" err="1">
                <a:latin typeface="Arial" pitchFamily="-1" charset="0"/>
              </a:rPr>
              <a:t>biopsy</a:t>
            </a:r>
            <a:endParaRPr lang="de-DE" sz="3200" b="1" dirty="0">
              <a:latin typeface="Arial" pitchFamily="-1" charset="0"/>
            </a:endParaRPr>
          </a:p>
        </p:txBody>
      </p:sp>
      <p:sp>
        <p:nvSpPr>
          <p:cNvPr id="2" name="Rectangle 1"/>
          <p:cNvSpPr/>
          <p:nvPr/>
        </p:nvSpPr>
        <p:spPr>
          <a:xfrm>
            <a:off x="304800" y="224063"/>
            <a:ext cx="11778343" cy="757130"/>
          </a:xfrm>
          <a:prstGeom prst="rect">
            <a:avLst/>
          </a:prstGeom>
        </p:spPr>
        <p:txBody>
          <a:bodyPr wrap="square">
            <a:spAutoFit/>
          </a:bodyPr>
          <a:lstStyle/>
          <a:p>
            <a:pPr algn="ctr">
              <a:lnSpc>
                <a:spcPct val="90000"/>
              </a:lnSpc>
              <a:spcBef>
                <a:spcPct val="0"/>
              </a:spcBef>
              <a:buClr>
                <a:srgbClr val="07FF07"/>
              </a:buClr>
              <a:tabLst>
                <a:tab pos="1905000" algn="l"/>
              </a:tabLst>
            </a:pPr>
            <a:r>
              <a:rPr lang="fr-CH" sz="4800" b="1" dirty="0">
                <a:solidFill>
                  <a:srgbClr val="7030A0"/>
                </a:solidFill>
                <a:latin typeface="Arial" pitchFamily="34" charset="0"/>
                <a:ea typeface="ＭＳ Ｐゴシック" pitchFamily="34" charset="-128"/>
                <a:cs typeface="+mj-cs"/>
              </a:rPr>
              <a:t>MAFLD </a:t>
            </a:r>
            <a:r>
              <a:rPr lang="fr-CH" sz="4800" b="1" dirty="0" err="1">
                <a:solidFill>
                  <a:srgbClr val="7030A0"/>
                </a:solidFill>
                <a:latin typeface="Arial" pitchFamily="34" charset="0"/>
                <a:ea typeface="ＭＳ Ｐゴシック" pitchFamily="34" charset="-128"/>
                <a:cs typeface="+mj-cs"/>
              </a:rPr>
              <a:t>diagnosis</a:t>
            </a:r>
            <a:endParaRPr lang="fr-CH" sz="4800" b="1" dirty="0">
              <a:solidFill>
                <a:srgbClr val="7030A0"/>
              </a:solidFill>
              <a:latin typeface="Arial" pitchFamily="34" charset="0"/>
              <a:ea typeface="ＭＳ Ｐゴシック" pitchFamily="34" charset="-128"/>
              <a:cs typeface="+mj-cs"/>
            </a:endParaRPr>
          </a:p>
        </p:txBody>
      </p:sp>
    </p:spTree>
    <p:extLst>
      <p:ext uri="{BB962C8B-B14F-4D97-AF65-F5344CB8AC3E}">
        <p14:creationId xmlns:p14="http://schemas.microsoft.com/office/powerpoint/2010/main" val="102420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1301" y="817780"/>
            <a:ext cx="8106108" cy="5654708"/>
          </a:xfrm>
          <a:prstGeom prst="rect">
            <a:avLst/>
          </a:prstGeom>
        </p:spPr>
      </p:pic>
      <p:sp>
        <p:nvSpPr>
          <p:cNvPr id="7" name="TextBox 6"/>
          <p:cNvSpPr txBox="1"/>
          <p:nvPr/>
        </p:nvSpPr>
        <p:spPr>
          <a:xfrm>
            <a:off x="848138" y="6472488"/>
            <a:ext cx="10939671" cy="307777"/>
          </a:xfrm>
          <a:prstGeom prst="rect">
            <a:avLst/>
          </a:prstGeom>
          <a:noFill/>
        </p:spPr>
        <p:txBody>
          <a:bodyPr wrap="square" rtlCol="0">
            <a:spAutoFit/>
          </a:bodyPr>
          <a:lstStyle/>
          <a:p>
            <a:pPr algn="r"/>
            <a:r>
              <a:rPr lang="en-US" sz="1400" b="1" dirty="0" err="1">
                <a:solidFill>
                  <a:schemeClr val="bg1">
                    <a:lumMod val="65000"/>
                  </a:schemeClr>
                </a:solidFill>
                <a:latin typeface="Arial" panose="020B0604020202020204" pitchFamily="34" charset="0"/>
                <a:cs typeface="Arial" panose="020B0604020202020204" pitchFamily="34" charset="0"/>
              </a:rPr>
              <a:t>Vilar</a:t>
            </a:r>
            <a:r>
              <a:rPr lang="en-US" sz="1400" b="1" dirty="0">
                <a:solidFill>
                  <a:schemeClr val="bg1">
                    <a:lumMod val="65000"/>
                  </a:schemeClr>
                </a:solidFill>
                <a:latin typeface="Arial" panose="020B0604020202020204" pitchFamily="34" charset="0"/>
                <a:cs typeface="Arial" panose="020B0604020202020204" pitchFamily="34" charset="0"/>
              </a:rPr>
              <a:t>-Gomez E et al., J. Hepatol 2018. </a:t>
            </a:r>
          </a:p>
        </p:txBody>
      </p:sp>
      <p:sp>
        <p:nvSpPr>
          <p:cNvPr id="9" name="Content Placeholder 8"/>
          <p:cNvSpPr>
            <a:spLocks noGrp="1"/>
          </p:cNvSpPr>
          <p:nvPr>
            <p:ph sz="quarter" idx="13"/>
          </p:nvPr>
        </p:nvSpPr>
        <p:spPr>
          <a:xfrm>
            <a:off x="0" y="-2837"/>
            <a:ext cx="12192000" cy="766119"/>
          </a:xfrm>
          <a:noFill/>
          <a:ln>
            <a:noFill/>
          </a:ln>
        </p:spPr>
        <p:txBody>
          <a:bodyPr vert="horz" lIns="91440" tIns="45720" rIns="91440" bIns="45720" rtlCol="0">
            <a:noAutofit/>
          </a:bodyPr>
          <a:lstStyle/>
          <a:p>
            <a:pPr algn="ctr">
              <a:lnSpc>
                <a:spcPct val="100000"/>
              </a:lnSpc>
              <a:spcBef>
                <a:spcPct val="0"/>
              </a:spcBef>
              <a:buClr>
                <a:srgbClr val="07FF07"/>
              </a:buClr>
              <a:tabLst>
                <a:tab pos="1905000" algn="l"/>
              </a:tabLst>
            </a:pPr>
            <a:r>
              <a:rPr lang="en-US" sz="4800" dirty="0">
                <a:solidFill>
                  <a:srgbClr val="7030A0"/>
                </a:solidFill>
                <a:latin typeface="Arial" pitchFamily="34" charset="0"/>
                <a:ea typeface="ＭＳ Ｐゴシック" pitchFamily="34" charset="-128"/>
                <a:cs typeface="+mj-cs"/>
              </a:rPr>
              <a:t>MAFLD: noninvasive assessment</a:t>
            </a:r>
          </a:p>
        </p:txBody>
      </p:sp>
      <p:sp>
        <p:nvSpPr>
          <p:cNvPr id="8" name="Oval 7"/>
          <p:cNvSpPr/>
          <p:nvPr/>
        </p:nvSpPr>
        <p:spPr>
          <a:xfrm>
            <a:off x="5585791" y="708785"/>
            <a:ext cx="2325757" cy="10235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4851" y="2412302"/>
            <a:ext cx="2782958" cy="1200329"/>
          </a:xfrm>
          <a:prstGeom prst="rect">
            <a:avLst/>
          </a:prstGeom>
        </p:spPr>
        <p:txBody>
          <a:bodyPr wrap="square">
            <a:spAutoFit/>
          </a:bodyPr>
          <a:lstStyle/>
          <a:p>
            <a:r>
              <a:rPr lang="en-US" b="1" i="0" u="sng" strike="noStrike" dirty="0">
                <a:solidFill>
                  <a:srgbClr val="202124"/>
                </a:solidFill>
                <a:effectLst/>
                <a:latin typeface="arial" charset="0"/>
              </a:rPr>
              <a:t>NFS</a:t>
            </a:r>
            <a:r>
              <a:rPr lang="en-US" b="0" i="0" u="none" strike="noStrike" dirty="0">
                <a:solidFill>
                  <a:srgbClr val="202124"/>
                </a:solidFill>
                <a:effectLst/>
                <a:latin typeface="arial" charset="0"/>
              </a:rPr>
              <a:t> score base sur </a:t>
            </a:r>
            <a:r>
              <a:rPr lang="en-US" b="0" i="0" u="none" strike="noStrike" dirty="0" err="1">
                <a:solidFill>
                  <a:srgbClr val="202124"/>
                </a:solidFill>
                <a:effectLst/>
                <a:latin typeface="arial" charset="0"/>
              </a:rPr>
              <a:t>âge</a:t>
            </a:r>
            <a:r>
              <a:rPr lang="en-US" b="0" i="0" u="none" strike="noStrike" dirty="0">
                <a:solidFill>
                  <a:srgbClr val="202124"/>
                </a:solidFill>
                <a:effectLst/>
                <a:latin typeface="arial" charset="0"/>
              </a:rPr>
              <a:t>, </a:t>
            </a:r>
            <a:r>
              <a:rPr lang="en-US" b="0" i="0" u="none" strike="noStrike" dirty="0" err="1">
                <a:solidFill>
                  <a:srgbClr val="202124"/>
                </a:solidFill>
                <a:effectLst/>
                <a:latin typeface="arial" charset="0"/>
              </a:rPr>
              <a:t>glycémie</a:t>
            </a:r>
            <a:r>
              <a:rPr lang="en-US" b="0" i="0" u="none" strike="noStrike" dirty="0">
                <a:solidFill>
                  <a:srgbClr val="202124"/>
                </a:solidFill>
                <a:effectLst/>
                <a:latin typeface="arial" charset="0"/>
              </a:rPr>
              <a:t>, BMI, plaquettes, </a:t>
            </a:r>
            <a:r>
              <a:rPr lang="en-US" b="0" i="0" u="none" strike="noStrike" dirty="0" err="1">
                <a:solidFill>
                  <a:srgbClr val="202124"/>
                </a:solidFill>
                <a:effectLst/>
                <a:latin typeface="arial" charset="0"/>
              </a:rPr>
              <a:t>albumine</a:t>
            </a:r>
            <a:r>
              <a:rPr lang="en-US" b="0" i="0" u="none" strike="noStrike" dirty="0">
                <a:solidFill>
                  <a:srgbClr val="202124"/>
                </a:solidFill>
                <a:effectLst/>
                <a:latin typeface="arial" charset="0"/>
              </a:rPr>
              <a:t>,  et ratio AST/ALT </a:t>
            </a:r>
            <a:endParaRPr lang="en-US" dirty="0"/>
          </a:p>
        </p:txBody>
      </p:sp>
      <p:sp>
        <p:nvSpPr>
          <p:cNvPr id="11" name="Rectangle 10"/>
          <p:cNvSpPr/>
          <p:nvPr/>
        </p:nvSpPr>
        <p:spPr>
          <a:xfrm>
            <a:off x="9004851" y="4086603"/>
            <a:ext cx="2782958" cy="923330"/>
          </a:xfrm>
          <a:prstGeom prst="rect">
            <a:avLst/>
          </a:prstGeom>
        </p:spPr>
        <p:txBody>
          <a:bodyPr wrap="square">
            <a:spAutoFit/>
          </a:bodyPr>
          <a:lstStyle/>
          <a:p>
            <a:pPr algn="just"/>
            <a:r>
              <a:rPr lang="en-US" b="1" i="0" u="sng" strike="noStrike" dirty="0">
                <a:solidFill>
                  <a:srgbClr val="202124"/>
                </a:solidFill>
                <a:effectLst/>
                <a:latin typeface="arial" charset="0"/>
              </a:rPr>
              <a:t>FIB-4</a:t>
            </a:r>
            <a:r>
              <a:rPr lang="en-US" b="0" i="0" u="none" strike="noStrike" dirty="0">
                <a:solidFill>
                  <a:srgbClr val="202124"/>
                </a:solidFill>
                <a:effectLst/>
                <a:latin typeface="arial" charset="0"/>
              </a:rPr>
              <a:t> score </a:t>
            </a:r>
            <a:r>
              <a:rPr lang="en-US" b="0" i="0" u="none" strike="noStrike" dirty="0" err="1">
                <a:solidFill>
                  <a:srgbClr val="202124"/>
                </a:solidFill>
                <a:effectLst/>
                <a:latin typeface="arial" charset="0"/>
              </a:rPr>
              <a:t>basé</a:t>
            </a:r>
            <a:r>
              <a:rPr lang="en-US" b="0" i="0" u="none" strike="noStrike" dirty="0">
                <a:solidFill>
                  <a:srgbClr val="202124"/>
                </a:solidFill>
                <a:effectLst/>
                <a:latin typeface="arial" charset="0"/>
              </a:rPr>
              <a:t> sur  </a:t>
            </a:r>
            <a:r>
              <a:rPr lang="en-US" dirty="0" err="1">
                <a:solidFill>
                  <a:srgbClr val="202124"/>
                </a:solidFill>
                <a:latin typeface="arial" charset="0"/>
              </a:rPr>
              <a:t>â</a:t>
            </a:r>
            <a:r>
              <a:rPr lang="en-US" b="0" i="0" u="none" strike="noStrike" dirty="0" err="1">
                <a:solidFill>
                  <a:srgbClr val="202124"/>
                </a:solidFill>
                <a:effectLst/>
                <a:latin typeface="arial" charset="0"/>
              </a:rPr>
              <a:t>ge</a:t>
            </a:r>
            <a:r>
              <a:rPr lang="en-US" b="0" i="0" u="none" strike="noStrike" dirty="0">
                <a:solidFill>
                  <a:srgbClr val="202124"/>
                </a:solidFill>
                <a:effectLst/>
                <a:latin typeface="arial" charset="0"/>
              </a:rPr>
              <a:t>, plaquettes et ratio AST/ALT ratio</a:t>
            </a:r>
            <a:endParaRPr lang="en-US" dirty="0"/>
          </a:p>
        </p:txBody>
      </p:sp>
      <p:sp>
        <p:nvSpPr>
          <p:cNvPr id="12" name="TextBox 11"/>
          <p:cNvSpPr txBox="1"/>
          <p:nvPr/>
        </p:nvSpPr>
        <p:spPr>
          <a:xfrm>
            <a:off x="1459233" y="6152416"/>
            <a:ext cx="1711842" cy="261610"/>
          </a:xfrm>
          <a:prstGeom prst="rect">
            <a:avLst/>
          </a:prstGeom>
          <a:noFill/>
        </p:spPr>
        <p:txBody>
          <a:bodyPr wrap="square" rtlCol="0">
            <a:spAutoFit/>
          </a:bodyPr>
          <a:lstStyle/>
          <a:p>
            <a:r>
              <a:rPr lang="en-US" sz="1100" b="1" dirty="0"/>
              <a:t>VCTE (</a:t>
            </a:r>
            <a:r>
              <a:rPr lang="en-US" sz="1100" b="1" dirty="0" err="1"/>
              <a:t>Fibroscan</a:t>
            </a:r>
            <a:r>
              <a:rPr lang="en-US" sz="1100" b="1" dirty="0"/>
              <a:t>) &lt; 8 </a:t>
            </a:r>
            <a:r>
              <a:rPr lang="en-US" sz="1100" b="1" dirty="0" err="1"/>
              <a:t>kPa</a:t>
            </a:r>
            <a:endParaRPr lang="en-US" sz="1100" b="1" dirty="0"/>
          </a:p>
        </p:txBody>
      </p:sp>
      <p:sp>
        <p:nvSpPr>
          <p:cNvPr id="13" name="TextBox 12"/>
          <p:cNvSpPr txBox="1"/>
          <p:nvPr/>
        </p:nvSpPr>
        <p:spPr>
          <a:xfrm>
            <a:off x="5860849" y="6180489"/>
            <a:ext cx="1711842" cy="261610"/>
          </a:xfrm>
          <a:prstGeom prst="rect">
            <a:avLst/>
          </a:prstGeom>
          <a:noFill/>
        </p:spPr>
        <p:txBody>
          <a:bodyPr wrap="square" rtlCol="0">
            <a:spAutoFit/>
          </a:bodyPr>
          <a:lstStyle/>
          <a:p>
            <a:r>
              <a:rPr lang="en-US" sz="1100" b="1" dirty="0"/>
              <a:t>VCTE (</a:t>
            </a:r>
            <a:r>
              <a:rPr lang="en-US" sz="1100" b="1" dirty="0" err="1"/>
              <a:t>Fibroscan</a:t>
            </a:r>
            <a:r>
              <a:rPr lang="en-US" sz="1100" b="1" dirty="0"/>
              <a:t>) &gt; 8 </a:t>
            </a:r>
            <a:r>
              <a:rPr lang="en-US" sz="1100" b="1" dirty="0" err="1"/>
              <a:t>kPa</a:t>
            </a:r>
            <a:endParaRPr lang="en-US" sz="1100" b="1" dirty="0"/>
          </a:p>
        </p:txBody>
      </p:sp>
    </p:spTree>
    <p:extLst>
      <p:ext uri="{BB962C8B-B14F-4D97-AF65-F5344CB8AC3E}">
        <p14:creationId xmlns:p14="http://schemas.microsoft.com/office/powerpoint/2010/main" val="2503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E65EEE0-04D0-3643-89EE-16FF1322DB46}"/>
              </a:ext>
            </a:extLst>
          </p:cNvPr>
          <p:cNvSpPr>
            <a:spLocks noChangeArrowheads="1"/>
          </p:cNvSpPr>
          <p:nvPr/>
        </p:nvSpPr>
        <p:spPr bwMode="auto">
          <a:xfrm>
            <a:off x="702884" y="1485970"/>
            <a:ext cx="7787886" cy="1335087"/>
          </a:xfrm>
          <a:prstGeom prst="rect">
            <a:avLst/>
          </a:prstGeom>
          <a:noFill/>
          <a:ln w="9525">
            <a:noFill/>
            <a:miter lim="800000"/>
            <a:headEnd/>
            <a:tailEnd/>
          </a:ln>
        </p:spPr>
        <p:txBody>
          <a:bodyPr>
            <a:prstTxWarp prst="textNoShape">
              <a:avLst/>
            </a:prstTxWarp>
          </a:bodyPr>
          <a:lstStyle/>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fr-FR" altLang="en-US" sz="3200" b="1" dirty="0" err="1">
                <a:latin typeface="Arial" pitchFamily="-1" charset="0"/>
              </a:rPr>
              <a:t>Autoimmune</a:t>
            </a:r>
            <a:r>
              <a:rPr lang="fr-FR" altLang="en-US" sz="3200" b="1" dirty="0">
                <a:latin typeface="Arial" pitchFamily="-1" charset="0"/>
              </a:rPr>
              <a:t> </a:t>
            </a:r>
            <a:r>
              <a:rPr lang="fr-FR" altLang="en-US" sz="3200" b="1" dirty="0" err="1">
                <a:latin typeface="Arial" pitchFamily="-1" charset="0"/>
              </a:rPr>
              <a:t>hepatitis</a:t>
            </a:r>
            <a:endParaRPr lang="fr-FR" altLang="en-US"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fr-FR" altLang="en-US" sz="3200" b="1" dirty="0" err="1">
                <a:latin typeface="Arial" pitchFamily="-1" charset="0"/>
              </a:rPr>
              <a:t>Primary</a:t>
            </a:r>
            <a:r>
              <a:rPr lang="fr-FR" altLang="en-US" sz="3200" b="1" dirty="0">
                <a:latin typeface="Arial" pitchFamily="-1" charset="0"/>
              </a:rPr>
              <a:t> </a:t>
            </a:r>
            <a:r>
              <a:rPr lang="fr-FR" altLang="en-US" sz="3200" b="1" dirty="0" err="1">
                <a:latin typeface="Arial" pitchFamily="-1" charset="0"/>
              </a:rPr>
              <a:t>biliary</a:t>
            </a:r>
            <a:r>
              <a:rPr lang="fr-FR" altLang="en-US" sz="3200" b="1" dirty="0">
                <a:latin typeface="Arial" pitchFamily="-1" charset="0"/>
              </a:rPr>
              <a:t> </a:t>
            </a:r>
            <a:r>
              <a:rPr lang="fr-FR" altLang="en-US" sz="3200" b="1" dirty="0" err="1">
                <a:latin typeface="Arial" pitchFamily="-1" charset="0"/>
              </a:rPr>
              <a:t>cholangitis</a:t>
            </a:r>
            <a:endParaRPr lang="fr-FR" altLang="en-US"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fr-FR" altLang="en-US" sz="3200" b="1" dirty="0" err="1">
                <a:latin typeface="Arial" pitchFamily="-1" charset="0"/>
              </a:rPr>
              <a:t>Primary</a:t>
            </a:r>
            <a:r>
              <a:rPr lang="fr-FR" altLang="en-US" sz="3200" b="1" dirty="0">
                <a:latin typeface="Arial" pitchFamily="-1" charset="0"/>
              </a:rPr>
              <a:t> </a:t>
            </a:r>
            <a:r>
              <a:rPr lang="fr-FR" altLang="en-US" sz="3200" b="1" dirty="0" err="1">
                <a:latin typeface="Arial" pitchFamily="-1" charset="0"/>
              </a:rPr>
              <a:t>sclerosing</a:t>
            </a:r>
            <a:r>
              <a:rPr lang="fr-FR" altLang="en-US" sz="3200" b="1" dirty="0">
                <a:latin typeface="Arial" pitchFamily="-1" charset="0"/>
              </a:rPr>
              <a:t> </a:t>
            </a:r>
            <a:r>
              <a:rPr lang="fr-FR" altLang="en-US" sz="3200" b="1" dirty="0" err="1">
                <a:latin typeface="Arial" pitchFamily="-1" charset="0"/>
              </a:rPr>
              <a:t>cholangitis</a:t>
            </a:r>
            <a:endParaRPr lang="fr-FR" altLang="en-US" sz="3200" b="1" dirty="0">
              <a:latin typeface="Arial" pitchFamily="-1" charset="0"/>
            </a:endParaRP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fr-FR" altLang="en-US" sz="3200" b="1" dirty="0" err="1">
                <a:latin typeface="Arial" pitchFamily="-1" charset="0"/>
              </a:rPr>
              <a:t>Overlap</a:t>
            </a:r>
            <a:r>
              <a:rPr lang="fr-FR" altLang="en-US" sz="3200" b="1" dirty="0">
                <a:latin typeface="Arial" pitchFamily="-1" charset="0"/>
              </a:rPr>
              <a:t> syndromes</a:t>
            </a:r>
          </a:p>
          <a:p>
            <a:pPr marL="457200" indent="-457200">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fr-FR" altLang="en-US" sz="3200" b="1" dirty="0">
                <a:latin typeface="Arial" pitchFamily="-1" charset="0"/>
              </a:rPr>
              <a:t>IgG4-associated </a:t>
            </a:r>
            <a:r>
              <a:rPr lang="fr-FR" altLang="en-US" sz="3200" b="1" dirty="0" err="1">
                <a:latin typeface="Arial" pitchFamily="-1" charset="0"/>
              </a:rPr>
              <a:t>cholangitis</a:t>
            </a:r>
            <a:endParaRPr lang="fr-FR" altLang="en-US" sz="3200" b="1" dirty="0">
              <a:latin typeface="Arial" pitchFamily="-1" charset="0"/>
            </a:endParaRPr>
          </a:p>
        </p:txBody>
      </p:sp>
      <p:sp>
        <p:nvSpPr>
          <p:cNvPr id="2" name="Titre 1"/>
          <p:cNvSpPr>
            <a:spLocks noGrp="1"/>
          </p:cNvSpPr>
          <p:nvPr>
            <p:ph type="title"/>
          </p:nvPr>
        </p:nvSpPr>
        <p:spPr>
          <a:xfrm>
            <a:off x="0" y="0"/>
            <a:ext cx="12192000" cy="1325563"/>
          </a:xfrm>
        </p:spPr>
        <p:txBody>
          <a:bodyPr>
            <a:normAutofit/>
          </a:bodyPr>
          <a:lstStyle/>
          <a:p>
            <a:pPr>
              <a:buClr>
                <a:srgbClr val="07FF07"/>
              </a:buClr>
              <a:tabLst>
                <a:tab pos="1905000" algn="l"/>
              </a:tabLst>
            </a:pP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Autoimmune</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liver</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diseases</a:t>
            </a:r>
            <a:endParaRPr lang="fr-CH" sz="4800" b="1" dirty="0">
              <a:solidFill>
                <a:srgbClr val="7030A0"/>
              </a:solidFill>
              <a:latin typeface="Arial" pitchFamily="34" charset="0"/>
              <a:ea typeface="ＭＳ Ｐゴシック" pitchFamily="34" charset="-128"/>
            </a:endParaRPr>
          </a:p>
        </p:txBody>
      </p:sp>
      <p:pic>
        <p:nvPicPr>
          <p:cNvPr id="5" name="Image 3" descr="Screen shot 2011-08-02 at 07.47.4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8631" y="1485970"/>
            <a:ext cx="3931803" cy="328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424567" y="5380672"/>
            <a:ext cx="1159394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algn="r">
              <a:spcBef>
                <a:spcPct val="0"/>
              </a:spcBef>
              <a:buFontTx/>
              <a:buNone/>
            </a:pPr>
            <a:r>
              <a:rPr lang="de-DE" altLang="fr-FR" sz="1800" b="1" dirty="0" err="1">
                <a:solidFill>
                  <a:srgbClr val="666666"/>
                </a:solidFill>
                <a:latin typeface="Arial" panose="020B0604020202020204" pitchFamily="34" charset="0"/>
              </a:rPr>
              <a:t>Boberg</a:t>
            </a:r>
            <a:r>
              <a:rPr lang="de-DE" altLang="fr-FR" sz="1800" b="1" dirty="0">
                <a:solidFill>
                  <a:srgbClr val="666666"/>
                </a:solidFill>
                <a:latin typeface="Arial" panose="020B0604020202020204" pitchFamily="34" charset="0"/>
              </a:rPr>
              <a:t> KM </a:t>
            </a:r>
            <a:r>
              <a:rPr lang="de-DE" altLang="fr-FR" sz="1800" b="1" i="1" dirty="0">
                <a:solidFill>
                  <a:srgbClr val="666666"/>
                </a:solidFill>
                <a:latin typeface="Arial" panose="020B0604020202020204" pitchFamily="34" charset="0"/>
              </a:rPr>
              <a:t>et al</a:t>
            </a:r>
            <a:r>
              <a:rPr lang="de-DE" altLang="fr-FR" sz="1800" b="1" dirty="0">
                <a:solidFill>
                  <a:srgbClr val="666666"/>
                </a:solidFill>
                <a:latin typeface="Arial" panose="020B0604020202020204" pitchFamily="34" charset="0"/>
              </a:rPr>
              <a:t>. on behalf </a:t>
            </a:r>
            <a:r>
              <a:rPr lang="de-DE" altLang="fr-FR" sz="1800" b="1" dirty="0" err="1">
                <a:solidFill>
                  <a:srgbClr val="666666"/>
                </a:solidFill>
                <a:latin typeface="Arial" panose="020B0604020202020204" pitchFamily="34" charset="0"/>
              </a:rPr>
              <a:t>of</a:t>
            </a:r>
            <a:r>
              <a:rPr lang="de-DE" altLang="fr-FR" sz="1800" b="1" dirty="0">
                <a:solidFill>
                  <a:srgbClr val="666666"/>
                </a:solidFill>
                <a:latin typeface="Arial" panose="020B0604020202020204" pitchFamily="34" charset="0"/>
              </a:rPr>
              <a:t> </a:t>
            </a:r>
            <a:r>
              <a:rPr lang="de-DE" altLang="fr-FR" sz="1800" b="1" dirty="0" err="1">
                <a:solidFill>
                  <a:srgbClr val="666666"/>
                </a:solidFill>
                <a:latin typeface="Arial" panose="020B0604020202020204" pitchFamily="34" charset="0"/>
              </a:rPr>
              <a:t>the</a:t>
            </a:r>
            <a:r>
              <a:rPr lang="de-DE" altLang="fr-FR" sz="1800" b="1" dirty="0">
                <a:solidFill>
                  <a:srgbClr val="666666"/>
                </a:solidFill>
                <a:latin typeface="Arial" panose="020B0604020202020204" pitchFamily="34" charset="0"/>
              </a:rPr>
              <a:t> IAIHG. J </a:t>
            </a:r>
            <a:r>
              <a:rPr lang="de-DE" altLang="fr-FR" sz="1800" b="1" dirty="0" err="1">
                <a:solidFill>
                  <a:srgbClr val="666666"/>
                </a:solidFill>
                <a:latin typeface="Arial" panose="020B0604020202020204" pitchFamily="34" charset="0"/>
              </a:rPr>
              <a:t>Hepatol</a:t>
            </a:r>
            <a:r>
              <a:rPr lang="de-DE" altLang="fr-FR" sz="1800" b="1" dirty="0">
                <a:solidFill>
                  <a:srgbClr val="666666"/>
                </a:solidFill>
                <a:latin typeface="Arial" panose="020B0604020202020204" pitchFamily="34" charset="0"/>
              </a:rPr>
              <a:t> 2011</a:t>
            </a:r>
          </a:p>
          <a:p>
            <a:pPr algn="r">
              <a:spcBef>
                <a:spcPct val="0"/>
              </a:spcBef>
              <a:buNone/>
            </a:pPr>
            <a:r>
              <a:rPr lang="fr-CH" sz="1800" b="1" dirty="0">
                <a:solidFill>
                  <a:srgbClr val="666666"/>
                </a:solidFill>
                <a:latin typeface="Arial" panose="020B0604020202020204" pitchFamily="34" charset="0"/>
              </a:rPr>
              <a:t>EASL </a:t>
            </a:r>
            <a:r>
              <a:rPr lang="fr-CH" sz="1800" b="1" dirty="0" err="1">
                <a:solidFill>
                  <a:srgbClr val="666666"/>
                </a:solidFill>
                <a:latin typeface="Arial" panose="020B0604020202020204" pitchFamily="34" charset="0"/>
              </a:rPr>
              <a:t>Clinical</a:t>
            </a:r>
            <a:r>
              <a:rPr lang="fr-CH" sz="1800" b="1" dirty="0">
                <a:solidFill>
                  <a:srgbClr val="666666"/>
                </a:solidFill>
                <a:latin typeface="Arial" panose="020B0604020202020204" pitchFamily="34" charset="0"/>
              </a:rPr>
              <a:t> Practice Guidelines: </a:t>
            </a:r>
            <a:r>
              <a:rPr lang="fr-CH" sz="1800" b="1" dirty="0" err="1">
                <a:solidFill>
                  <a:srgbClr val="666666"/>
                </a:solidFill>
                <a:latin typeface="Arial" panose="020B0604020202020204" pitchFamily="34" charset="0"/>
              </a:rPr>
              <a:t>Autoimmune</a:t>
            </a:r>
            <a:r>
              <a:rPr lang="fr-CH" sz="1800" b="1" dirty="0">
                <a:solidFill>
                  <a:srgbClr val="666666"/>
                </a:solidFill>
                <a:latin typeface="Arial" panose="020B0604020202020204" pitchFamily="34" charset="0"/>
              </a:rPr>
              <a:t> </a:t>
            </a:r>
            <a:r>
              <a:rPr lang="fr-CH" sz="1800" b="1" dirty="0" err="1">
                <a:solidFill>
                  <a:srgbClr val="666666"/>
                </a:solidFill>
                <a:latin typeface="Arial" panose="020B0604020202020204" pitchFamily="34" charset="0"/>
              </a:rPr>
              <a:t>hepatitis</a:t>
            </a:r>
            <a:r>
              <a:rPr lang="fr-CH" sz="1800" b="1" dirty="0">
                <a:solidFill>
                  <a:srgbClr val="666666"/>
                </a:solidFill>
                <a:latin typeface="Arial" panose="020B0604020202020204" pitchFamily="34" charset="0"/>
              </a:rPr>
              <a:t>. J </a:t>
            </a:r>
            <a:r>
              <a:rPr lang="fr-CH" sz="1800" b="1" dirty="0" err="1">
                <a:solidFill>
                  <a:srgbClr val="666666"/>
                </a:solidFill>
                <a:latin typeface="Arial" panose="020B0604020202020204" pitchFamily="34" charset="0"/>
              </a:rPr>
              <a:t>Hepatol</a:t>
            </a:r>
            <a:r>
              <a:rPr lang="fr-CH" sz="1800" b="1" dirty="0">
                <a:solidFill>
                  <a:srgbClr val="666666"/>
                </a:solidFill>
                <a:latin typeface="Arial" panose="020B0604020202020204" pitchFamily="34" charset="0"/>
              </a:rPr>
              <a:t> 2015</a:t>
            </a:r>
          </a:p>
          <a:p>
            <a:pPr algn="r">
              <a:spcBef>
                <a:spcPct val="0"/>
              </a:spcBef>
              <a:buNone/>
            </a:pPr>
            <a:r>
              <a:rPr lang="en-US" sz="1800" b="1" dirty="0">
                <a:solidFill>
                  <a:srgbClr val="666666"/>
                </a:solidFill>
                <a:latin typeface="Arial" panose="020B0604020202020204" pitchFamily="34" charset="0"/>
              </a:rPr>
              <a:t>EASL Clinical Practice Guidelines: The diagnosis and management of patients with PBC. J </a:t>
            </a:r>
            <a:r>
              <a:rPr lang="en-US" sz="1800" b="1" dirty="0" err="1">
                <a:solidFill>
                  <a:srgbClr val="666666"/>
                </a:solidFill>
                <a:latin typeface="Arial" panose="020B0604020202020204" pitchFamily="34" charset="0"/>
              </a:rPr>
              <a:t>Hepatol</a:t>
            </a:r>
            <a:r>
              <a:rPr lang="en-US" sz="1800" b="1" dirty="0">
                <a:solidFill>
                  <a:srgbClr val="666666"/>
                </a:solidFill>
                <a:latin typeface="Arial" panose="020B0604020202020204" pitchFamily="34" charset="0"/>
              </a:rPr>
              <a:t> 2017</a:t>
            </a:r>
          </a:p>
          <a:p>
            <a:pPr algn="r">
              <a:spcBef>
                <a:spcPct val="0"/>
              </a:spcBef>
              <a:buNone/>
            </a:pPr>
            <a:endParaRPr lang="fr-CH" sz="1800" b="1" i="1" dirty="0">
              <a:solidFill>
                <a:srgbClr val="666666"/>
              </a:solidFill>
              <a:latin typeface="Arial" panose="020B0604020202020204" pitchFamily="34" charset="0"/>
            </a:endParaRPr>
          </a:p>
          <a:p>
            <a:pPr algn="r">
              <a:spcBef>
                <a:spcPct val="0"/>
              </a:spcBef>
              <a:buNone/>
            </a:pPr>
            <a:endParaRPr lang="de-DE" altLang="fr-FR" sz="1800" b="1" dirty="0">
              <a:solidFill>
                <a:srgbClr val="666666"/>
              </a:solidFill>
              <a:latin typeface="Arial" panose="020B0604020202020204" pitchFamily="34" charset="0"/>
            </a:endParaRPr>
          </a:p>
        </p:txBody>
      </p:sp>
    </p:spTree>
    <p:extLst>
      <p:ext uri="{BB962C8B-B14F-4D97-AF65-F5344CB8AC3E}">
        <p14:creationId xmlns:p14="http://schemas.microsoft.com/office/powerpoint/2010/main" val="5848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7"/>
          <p:cNvSpPr txBox="1">
            <a:spLocks noChangeArrowheads="1"/>
          </p:cNvSpPr>
          <p:nvPr/>
        </p:nvSpPr>
        <p:spPr bwMode="auto">
          <a:xfrm>
            <a:off x="2904068" y="5984876"/>
            <a:ext cx="8861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algn="r">
              <a:spcBef>
                <a:spcPct val="0"/>
              </a:spcBef>
              <a:buFontTx/>
              <a:buNone/>
            </a:pPr>
            <a:r>
              <a:rPr lang="de-DE" altLang="fr-FR" sz="1800" b="1" dirty="0">
                <a:solidFill>
                  <a:srgbClr val="666666"/>
                </a:solidFill>
                <a:latin typeface="Arial" panose="020B0604020202020204" pitchFamily="34" charset="0"/>
              </a:rPr>
              <a:t>AASLD Practice Guideline - Manns MP </a:t>
            </a:r>
            <a:r>
              <a:rPr lang="de-DE" altLang="fr-FR" sz="1800" b="1" i="1" dirty="0">
                <a:solidFill>
                  <a:srgbClr val="666666"/>
                </a:solidFill>
                <a:latin typeface="Arial" panose="020B0604020202020204" pitchFamily="34" charset="0"/>
              </a:rPr>
              <a:t>et al.</a:t>
            </a:r>
            <a:r>
              <a:rPr lang="de-DE" altLang="fr-FR" sz="1800" b="1" dirty="0">
                <a:solidFill>
                  <a:srgbClr val="666666"/>
                </a:solidFill>
                <a:latin typeface="Arial" panose="020B0604020202020204" pitchFamily="34" charset="0"/>
              </a:rPr>
              <a:t> </a:t>
            </a:r>
            <a:r>
              <a:rPr lang="de-DE" altLang="fr-FR" sz="1800" b="1" dirty="0" err="1">
                <a:solidFill>
                  <a:srgbClr val="666666"/>
                </a:solidFill>
                <a:latin typeface="Arial" panose="020B0604020202020204" pitchFamily="34" charset="0"/>
              </a:rPr>
              <a:t>Hepatology</a:t>
            </a:r>
            <a:r>
              <a:rPr lang="de-DE" altLang="fr-FR" sz="1800" b="1" dirty="0">
                <a:solidFill>
                  <a:srgbClr val="666666"/>
                </a:solidFill>
                <a:latin typeface="Arial" panose="020B0604020202020204" pitchFamily="34" charset="0"/>
              </a:rPr>
              <a:t> 2010;51:2193-2213.</a:t>
            </a:r>
          </a:p>
          <a:p>
            <a:pPr algn="r">
              <a:spcBef>
                <a:spcPct val="0"/>
              </a:spcBef>
              <a:buFontTx/>
              <a:buNone/>
            </a:pPr>
            <a:r>
              <a:rPr lang="de-DE" altLang="fr-FR" sz="1800" b="1" dirty="0">
                <a:solidFill>
                  <a:srgbClr val="666666"/>
                </a:solidFill>
                <a:latin typeface="Arial" panose="020B0604020202020204" pitchFamily="34" charset="0"/>
              </a:rPr>
              <a:t>EASL Clinical Practice Guideline. J </a:t>
            </a:r>
            <a:r>
              <a:rPr lang="de-DE" altLang="fr-FR" sz="1800" b="1" dirty="0" err="1">
                <a:solidFill>
                  <a:srgbClr val="666666"/>
                </a:solidFill>
                <a:latin typeface="Arial" panose="020B0604020202020204" pitchFamily="34" charset="0"/>
              </a:rPr>
              <a:t>Hepatol</a:t>
            </a:r>
            <a:r>
              <a:rPr lang="de-DE" altLang="fr-FR" sz="1800" b="1" dirty="0">
                <a:solidFill>
                  <a:srgbClr val="666666"/>
                </a:solidFill>
                <a:latin typeface="Arial" panose="020B0604020202020204" pitchFamily="34" charset="0"/>
              </a:rPr>
              <a:t> 2015;63:971-1004.</a:t>
            </a:r>
          </a:p>
        </p:txBody>
      </p:sp>
      <p:sp>
        <p:nvSpPr>
          <p:cNvPr id="55300" name="Rectangle 3"/>
          <p:cNvSpPr>
            <a:spLocks noChangeArrowheads="1"/>
          </p:cNvSpPr>
          <p:nvPr/>
        </p:nvSpPr>
        <p:spPr bwMode="auto">
          <a:xfrm>
            <a:off x="653143" y="1230086"/>
            <a:ext cx="10369441" cy="133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spcBef>
                <a:spcPct val="20000"/>
              </a:spcBef>
              <a:buChar char="•"/>
              <a:tabLst>
                <a:tab pos="5338763" algn="r"/>
              </a:tabLst>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tabLst>
                <a:tab pos="5338763" algn="r"/>
              </a:tabLst>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tabLst>
                <a:tab pos="5338763" algn="r"/>
              </a:tabLst>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tabLst>
                <a:tab pos="5338763" algn="r"/>
              </a:tabLst>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tabLst>
                <a:tab pos="5338763" algn="r"/>
              </a:tabLst>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5338763" algn="r"/>
              </a:tabLs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5338763" algn="r"/>
              </a:tabLs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5338763" algn="r"/>
              </a:tabLs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5338763" algn="r"/>
              </a:tabLst>
              <a:defRPr sz="2000">
                <a:solidFill>
                  <a:schemeClr val="tx1"/>
                </a:solidFill>
                <a:latin typeface="Times" panose="02020603050405020304" pitchFamily="18" charset="0"/>
                <a:ea typeface="ＭＳ Ｐゴシック" panose="020B0600070205080204" pitchFamily="34" charset="-128"/>
              </a:defRPr>
            </a:lvl9pPr>
          </a:lstStyle>
          <a:p>
            <a:pPr>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fr-FR" sz="3200" b="1" dirty="0" err="1">
                <a:latin typeface="Arial" pitchFamily="-1" charset="0"/>
                <a:ea typeface="+mn-ea"/>
              </a:rPr>
              <a:t>Prevalence</a:t>
            </a:r>
            <a:r>
              <a:rPr lang="de-DE" altLang="fr-FR" sz="3200" b="1" dirty="0">
                <a:latin typeface="Arial" pitchFamily="-1" charset="0"/>
                <a:ea typeface="+mn-ea"/>
              </a:rPr>
              <a:t> 15-25/100'000</a:t>
            </a:r>
          </a:p>
          <a:p>
            <a:pPr>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fr-FR" sz="3200" b="1" dirty="0">
                <a:latin typeface="Arial" pitchFamily="-1" charset="0"/>
                <a:ea typeface="+mn-ea"/>
              </a:rPr>
              <a:t>  :     = 3 : 1</a:t>
            </a:r>
          </a:p>
          <a:p>
            <a:pPr>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fr-FR" sz="3200" b="1" dirty="0">
                <a:latin typeface="Arial" pitchFamily="-1" charset="0"/>
                <a:ea typeface="+mn-ea"/>
              </a:rPr>
              <a:t>Different </a:t>
            </a:r>
            <a:r>
              <a:rPr lang="de-DE" altLang="fr-FR" sz="3200" b="1" dirty="0" err="1">
                <a:latin typeface="Arial" pitchFamily="-1" charset="0"/>
                <a:ea typeface="+mn-ea"/>
              </a:rPr>
              <a:t>clinical</a:t>
            </a:r>
            <a:r>
              <a:rPr lang="de-DE" altLang="fr-FR" sz="3200" b="1" dirty="0">
                <a:latin typeface="Arial" pitchFamily="-1" charset="0"/>
                <a:ea typeface="+mn-ea"/>
              </a:rPr>
              <a:t> </a:t>
            </a:r>
            <a:r>
              <a:rPr lang="de-DE" altLang="fr-FR" sz="3200" b="1" dirty="0" err="1">
                <a:latin typeface="Arial" pitchFamily="-1" charset="0"/>
                <a:ea typeface="+mn-ea"/>
              </a:rPr>
              <a:t>presentation</a:t>
            </a:r>
            <a:br>
              <a:rPr lang="de-DE" altLang="fr-FR" sz="3200" b="1" dirty="0">
                <a:latin typeface="Arial" pitchFamily="-1" charset="0"/>
                <a:ea typeface="+mn-ea"/>
              </a:rPr>
            </a:br>
            <a:r>
              <a:rPr lang="de-DE" altLang="fr-FR" sz="3200" b="1" dirty="0">
                <a:solidFill>
                  <a:schemeClr val="bg1">
                    <a:lumMod val="50000"/>
                  </a:schemeClr>
                </a:solidFill>
                <a:latin typeface="Arial" pitchFamily="-1" charset="0"/>
                <a:ea typeface="+mn-ea"/>
              </a:rPr>
              <a:t>(</a:t>
            </a:r>
            <a:r>
              <a:rPr lang="de-DE" altLang="fr-FR" sz="3200" b="1" dirty="0" err="1">
                <a:solidFill>
                  <a:schemeClr val="bg1">
                    <a:lumMod val="50000"/>
                  </a:schemeClr>
                </a:solidFill>
                <a:latin typeface="Arial" pitchFamily="-1" charset="0"/>
                <a:ea typeface="+mn-ea"/>
              </a:rPr>
              <a:t>asymptomatic</a:t>
            </a:r>
            <a:r>
              <a:rPr lang="de-DE" altLang="fr-FR" sz="3200" b="1" dirty="0">
                <a:solidFill>
                  <a:schemeClr val="bg1">
                    <a:lumMod val="50000"/>
                  </a:schemeClr>
                </a:solidFill>
                <a:latin typeface="Arial" pitchFamily="-1" charset="0"/>
                <a:ea typeface="+mn-ea"/>
              </a:rPr>
              <a:t> – ALF- </a:t>
            </a:r>
            <a:r>
              <a:rPr lang="de-DE" altLang="fr-FR" sz="3200" b="1" dirty="0" err="1">
                <a:solidFill>
                  <a:schemeClr val="bg1">
                    <a:lumMod val="50000"/>
                  </a:schemeClr>
                </a:solidFill>
                <a:latin typeface="Arial" pitchFamily="-1" charset="0"/>
                <a:ea typeface="+mn-ea"/>
              </a:rPr>
              <a:t>chronic</a:t>
            </a:r>
            <a:r>
              <a:rPr lang="de-DE" altLang="fr-FR" sz="3200" b="1" dirty="0">
                <a:solidFill>
                  <a:schemeClr val="bg1">
                    <a:lumMod val="50000"/>
                  </a:schemeClr>
                </a:solidFill>
                <a:latin typeface="Arial" pitchFamily="-1" charset="0"/>
                <a:ea typeface="+mn-ea"/>
              </a:rPr>
              <a:t> </a:t>
            </a:r>
            <a:r>
              <a:rPr lang="de-DE" altLang="fr-FR" sz="3200" b="1" dirty="0" err="1">
                <a:solidFill>
                  <a:schemeClr val="bg1">
                    <a:lumMod val="50000"/>
                  </a:schemeClr>
                </a:solidFill>
                <a:latin typeface="Arial" pitchFamily="-1" charset="0"/>
                <a:ea typeface="+mn-ea"/>
              </a:rPr>
              <a:t>hepatitis</a:t>
            </a:r>
            <a:r>
              <a:rPr lang="de-DE" altLang="fr-FR" sz="3200" b="1" dirty="0">
                <a:solidFill>
                  <a:schemeClr val="bg1">
                    <a:lumMod val="50000"/>
                  </a:schemeClr>
                </a:solidFill>
                <a:latin typeface="Arial" pitchFamily="-1" charset="0"/>
                <a:ea typeface="+mn-ea"/>
              </a:rPr>
              <a:t> – </a:t>
            </a:r>
            <a:r>
              <a:rPr lang="de-DE" altLang="fr-FR" sz="3200" b="1" dirty="0" err="1">
                <a:solidFill>
                  <a:schemeClr val="bg1">
                    <a:lumMod val="50000"/>
                  </a:schemeClr>
                </a:solidFill>
                <a:latin typeface="Arial" pitchFamily="-1" charset="0"/>
                <a:ea typeface="+mn-ea"/>
              </a:rPr>
              <a:t>cirrhosis</a:t>
            </a:r>
            <a:r>
              <a:rPr lang="de-DE" altLang="fr-FR" sz="3200" b="1" dirty="0">
                <a:solidFill>
                  <a:schemeClr val="bg1">
                    <a:lumMod val="50000"/>
                  </a:schemeClr>
                </a:solidFill>
                <a:latin typeface="Arial" pitchFamily="-1" charset="0"/>
                <a:ea typeface="+mn-ea"/>
              </a:rPr>
              <a:t>)</a:t>
            </a:r>
          </a:p>
          <a:p>
            <a:pPr>
              <a:lnSpc>
                <a:spcPct val="90000"/>
              </a:lnSpc>
              <a:spcBef>
                <a:spcPts val="1000"/>
              </a:spcBef>
              <a:spcAft>
                <a:spcPts val="1800"/>
              </a:spcAft>
              <a:buClr>
                <a:srgbClr val="7030A0"/>
              </a:buClr>
              <a:buFont typeface="Wingdings" panose="05000000000000000000" pitchFamily="2" charset="2"/>
              <a:buChar char="§"/>
              <a:tabLst>
                <a:tab pos="1719263" algn="l"/>
                <a:tab pos="6097588" algn="l"/>
              </a:tabLst>
            </a:pPr>
            <a:r>
              <a:rPr lang="de-DE" altLang="fr-FR" sz="3200" b="1" dirty="0" err="1">
                <a:latin typeface="Arial" pitchFamily="-1" charset="0"/>
                <a:ea typeface="+mn-ea"/>
              </a:rPr>
              <a:t>Frequently</a:t>
            </a:r>
            <a:r>
              <a:rPr lang="de-DE" altLang="fr-FR" sz="3200" b="1" dirty="0">
                <a:latin typeface="Arial" pitchFamily="-1" charset="0"/>
                <a:ea typeface="+mn-ea"/>
              </a:rPr>
              <a:t> </a:t>
            </a:r>
            <a:r>
              <a:rPr lang="de-DE" altLang="fr-FR" sz="3200" b="1" dirty="0" err="1">
                <a:latin typeface="Arial" pitchFamily="-1" charset="0"/>
                <a:ea typeface="+mn-ea"/>
              </a:rPr>
              <a:t>associated</a:t>
            </a:r>
            <a:r>
              <a:rPr lang="de-DE" altLang="fr-FR" sz="3200" b="1" dirty="0">
                <a:latin typeface="Arial" pitchFamily="-1" charset="0"/>
                <a:ea typeface="+mn-ea"/>
              </a:rPr>
              <a:t> </a:t>
            </a:r>
            <a:r>
              <a:rPr lang="de-DE" altLang="fr-FR" sz="3200" b="1" dirty="0" err="1">
                <a:latin typeface="Arial" pitchFamily="-1" charset="0"/>
                <a:ea typeface="+mn-ea"/>
              </a:rPr>
              <a:t>to</a:t>
            </a:r>
            <a:r>
              <a:rPr lang="de-DE" altLang="fr-FR" sz="3200" b="1" dirty="0">
                <a:latin typeface="Arial" pitchFamily="-1" charset="0"/>
                <a:ea typeface="+mn-ea"/>
              </a:rPr>
              <a:t> </a:t>
            </a:r>
            <a:r>
              <a:rPr lang="de-DE" altLang="fr-FR" sz="3200" b="1" dirty="0" err="1">
                <a:latin typeface="Arial" pitchFamily="-1" charset="0"/>
                <a:ea typeface="+mn-ea"/>
              </a:rPr>
              <a:t>other</a:t>
            </a:r>
            <a:r>
              <a:rPr lang="de-DE" altLang="fr-FR" sz="3200" b="1" dirty="0">
                <a:latin typeface="Arial" pitchFamily="-1" charset="0"/>
                <a:ea typeface="+mn-ea"/>
              </a:rPr>
              <a:t> autoimmune </a:t>
            </a:r>
            <a:r>
              <a:rPr lang="de-DE" altLang="fr-FR" sz="3200" b="1" dirty="0" err="1">
                <a:latin typeface="Arial" pitchFamily="-1" charset="0"/>
                <a:ea typeface="+mn-ea"/>
              </a:rPr>
              <a:t>diseases</a:t>
            </a:r>
            <a:endParaRPr lang="de-DE" altLang="fr-FR" sz="3200" b="1" dirty="0">
              <a:latin typeface="Arial" pitchFamily="-1" charset="0"/>
              <a:ea typeface="+mn-ea"/>
            </a:endParaRPr>
          </a:p>
        </p:txBody>
      </p:sp>
      <p:grpSp>
        <p:nvGrpSpPr>
          <p:cNvPr id="55301" name="Group 5"/>
          <p:cNvGrpSpPr>
            <a:grpSpLocks/>
          </p:cNvGrpSpPr>
          <p:nvPr/>
        </p:nvGrpSpPr>
        <p:grpSpPr bwMode="auto">
          <a:xfrm>
            <a:off x="1694876" y="1948228"/>
            <a:ext cx="434975" cy="463550"/>
            <a:chOff x="4211" y="2306"/>
            <a:chExt cx="422" cy="450"/>
          </a:xfrm>
        </p:grpSpPr>
        <p:sp>
          <p:nvSpPr>
            <p:cNvPr id="55306" name="Oval 6"/>
            <p:cNvSpPr>
              <a:spLocks noChangeArrowheads="1"/>
            </p:cNvSpPr>
            <p:nvPr/>
          </p:nvSpPr>
          <p:spPr bwMode="auto">
            <a:xfrm>
              <a:off x="4211" y="2482"/>
              <a:ext cx="274" cy="27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a:spcBef>
                  <a:spcPct val="0"/>
                </a:spcBef>
                <a:buFontTx/>
                <a:buNone/>
              </a:pPr>
              <a:endParaRPr lang="fr-FR" altLang="fr-FR" sz="3200" b="1">
                <a:latin typeface="Arial" panose="020B0604020202020204" pitchFamily="34" charset="0"/>
                <a:cs typeface="Arial" panose="020B0604020202020204" pitchFamily="34" charset="0"/>
              </a:endParaRPr>
            </a:p>
          </p:txBody>
        </p:sp>
        <p:sp>
          <p:nvSpPr>
            <p:cNvPr id="55307" name="Line 7"/>
            <p:cNvSpPr>
              <a:spLocks noChangeShapeType="1"/>
            </p:cNvSpPr>
            <p:nvPr/>
          </p:nvSpPr>
          <p:spPr bwMode="auto">
            <a:xfrm flipV="1">
              <a:off x="4444" y="2306"/>
              <a:ext cx="189" cy="2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CH"/>
            </a:p>
          </p:txBody>
        </p:sp>
      </p:grpSp>
      <p:grpSp>
        <p:nvGrpSpPr>
          <p:cNvPr id="55302" name="Group 8"/>
          <p:cNvGrpSpPr>
            <a:grpSpLocks/>
          </p:cNvGrpSpPr>
          <p:nvPr/>
        </p:nvGrpSpPr>
        <p:grpSpPr bwMode="auto">
          <a:xfrm>
            <a:off x="1072657" y="2033589"/>
            <a:ext cx="280988" cy="508000"/>
            <a:chOff x="828" y="3010"/>
            <a:chExt cx="197" cy="356"/>
          </a:xfrm>
        </p:grpSpPr>
        <p:sp>
          <p:nvSpPr>
            <p:cNvPr id="55303" name="Oval 9"/>
            <p:cNvSpPr>
              <a:spLocks noChangeArrowheads="1"/>
            </p:cNvSpPr>
            <p:nvPr/>
          </p:nvSpPr>
          <p:spPr bwMode="auto">
            <a:xfrm>
              <a:off x="828" y="3010"/>
              <a:ext cx="197" cy="19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imes"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ＭＳ Ｐゴシック" panose="020B0600070205080204" pitchFamily="34" charset="-128"/>
                </a:defRPr>
              </a:lvl9pPr>
            </a:lstStyle>
            <a:p>
              <a:pPr>
                <a:spcBef>
                  <a:spcPct val="0"/>
                </a:spcBef>
                <a:buFontTx/>
                <a:buNone/>
              </a:pPr>
              <a:endParaRPr lang="fr-FR" altLang="fr-FR" sz="3200" b="1">
                <a:latin typeface="Arial" panose="020B0604020202020204" pitchFamily="34" charset="0"/>
                <a:cs typeface="Arial" panose="020B0604020202020204" pitchFamily="34" charset="0"/>
              </a:endParaRPr>
            </a:p>
          </p:txBody>
        </p:sp>
        <p:sp>
          <p:nvSpPr>
            <p:cNvPr id="55304" name="Line 10"/>
            <p:cNvSpPr>
              <a:spLocks noChangeShapeType="1"/>
            </p:cNvSpPr>
            <p:nvPr/>
          </p:nvSpPr>
          <p:spPr bwMode="auto">
            <a:xfrm>
              <a:off x="925" y="3205"/>
              <a:ext cx="1" cy="16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CH"/>
            </a:p>
          </p:txBody>
        </p:sp>
        <p:sp>
          <p:nvSpPr>
            <p:cNvPr id="55305" name="Line 11"/>
            <p:cNvSpPr>
              <a:spLocks noChangeShapeType="1"/>
            </p:cNvSpPr>
            <p:nvPr/>
          </p:nvSpPr>
          <p:spPr bwMode="auto">
            <a:xfrm>
              <a:off x="854" y="3293"/>
              <a:ext cx="142" cy="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CH"/>
            </a:p>
          </p:txBody>
        </p:sp>
      </p:grpSp>
      <p:sp>
        <p:nvSpPr>
          <p:cNvPr id="2" name="Titre 1"/>
          <p:cNvSpPr>
            <a:spLocks noGrp="1"/>
          </p:cNvSpPr>
          <p:nvPr>
            <p:ph type="title"/>
          </p:nvPr>
        </p:nvSpPr>
        <p:spPr>
          <a:xfrm>
            <a:off x="0" y="59266"/>
            <a:ext cx="12192000" cy="997973"/>
          </a:xfrm>
        </p:spPr>
        <p:txBody>
          <a:bodyPr>
            <a:normAutofit/>
          </a:bodyPr>
          <a:lstStyle/>
          <a:p>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Autoimmune</a:t>
            </a:r>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hepatitis</a:t>
            </a:r>
            <a:endParaRPr lang="fr-CH" sz="4800" b="1" dirty="0">
              <a:solidFill>
                <a:srgbClr val="7030A0"/>
              </a:solidFill>
              <a:latin typeface="Arial" pitchFamily="34" charset="0"/>
              <a:ea typeface="ＭＳ Ｐゴシック" pitchFamily="34" charset="-128"/>
            </a:endParaRPr>
          </a:p>
        </p:txBody>
      </p:sp>
    </p:spTree>
    <p:extLst>
      <p:ext uri="{BB962C8B-B14F-4D97-AF65-F5344CB8AC3E}">
        <p14:creationId xmlns:p14="http://schemas.microsoft.com/office/powerpoint/2010/main" val="30749013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E2DE1980-5D11-1F4C-B494-32E314F0FDF4}"/>
              </a:ext>
            </a:extLst>
          </p:cNvPr>
          <p:cNvSpPr>
            <a:spLocks noChangeArrowheads="1"/>
          </p:cNvSpPr>
          <p:nvPr/>
        </p:nvSpPr>
        <p:spPr bwMode="auto">
          <a:xfrm>
            <a:off x="2699000" y="308603"/>
            <a:ext cx="6794000" cy="1421928"/>
          </a:xfrm>
          <a:prstGeom prst="rect">
            <a:avLst/>
          </a:prstGeom>
          <a:noFill/>
          <a:ln w="57150">
            <a:noFill/>
            <a:miter lim="800000"/>
            <a:headEnd/>
            <a:tailEnd/>
          </a:ln>
        </p:spPr>
        <p:txBody>
          <a:bodyPr wrap="square" anchor="t">
            <a:prstTxWarp prst="textNoShape">
              <a:avLst/>
            </a:prstTxWarp>
            <a:spAutoFit/>
          </a:bodyPr>
          <a:lstStyle/>
          <a:p>
            <a:pPr algn="ctr">
              <a:lnSpc>
                <a:spcPct val="90000"/>
              </a:lnSpc>
              <a:spcBef>
                <a:spcPct val="0"/>
              </a:spcBef>
            </a:pPr>
            <a:r>
              <a:rPr lang="de-DE" sz="4800" b="1" dirty="0">
                <a:solidFill>
                  <a:srgbClr val="7030A0"/>
                </a:solidFill>
                <a:latin typeface="Arial" pitchFamily="34" charset="0"/>
                <a:ea typeface="ＭＳ Ｐゴシック" pitchFamily="34" charset="-128"/>
                <a:cs typeface="+mj-cs"/>
              </a:rPr>
              <a:t>Autoimmune Hepatitis</a:t>
            </a:r>
          </a:p>
          <a:p>
            <a:pPr algn="ctr">
              <a:lnSpc>
                <a:spcPct val="90000"/>
              </a:lnSpc>
              <a:spcBef>
                <a:spcPct val="0"/>
              </a:spcBef>
            </a:pPr>
            <a:r>
              <a:rPr lang="de-DE" sz="4800" b="1" dirty="0">
                <a:solidFill>
                  <a:srgbClr val="7030A0"/>
                </a:solidFill>
                <a:latin typeface="Arial" pitchFamily="34" charset="0"/>
                <a:ea typeface="ＭＳ Ｐゴシック" pitchFamily="34" charset="-128"/>
                <a:cs typeface="+mj-cs"/>
              </a:rPr>
              <a:t>Diagnosis</a:t>
            </a:r>
          </a:p>
        </p:txBody>
      </p:sp>
      <p:sp>
        <p:nvSpPr>
          <p:cNvPr id="5" name="Rectangle 3">
            <a:extLst>
              <a:ext uri="{FF2B5EF4-FFF2-40B4-BE49-F238E27FC236}">
                <a16:creationId xmlns:a16="http://schemas.microsoft.com/office/drawing/2014/main" id="{60A2DB88-26EF-9345-9D18-F294580562D6}"/>
              </a:ext>
            </a:extLst>
          </p:cNvPr>
          <p:cNvSpPr>
            <a:spLocks noChangeArrowheads="1"/>
          </p:cNvSpPr>
          <p:nvPr/>
        </p:nvSpPr>
        <p:spPr bwMode="auto">
          <a:xfrm>
            <a:off x="633876" y="1740193"/>
            <a:ext cx="11115211"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Exclusion</a:t>
            </a:r>
            <a:r>
              <a:rPr lang="de-DE" altLang="en-US" sz="3200" b="1" dirty="0">
                <a:latin typeface="Arial" pitchFamily="-1" charset="0"/>
                <a:ea typeface="+mn-ea"/>
              </a:rPr>
              <a:t> </a:t>
            </a:r>
            <a:r>
              <a:rPr lang="de-DE" altLang="en-US" sz="3200" b="1" dirty="0" err="1">
                <a:latin typeface="Arial" pitchFamily="-1" charset="0"/>
                <a:ea typeface="+mn-ea"/>
              </a:rPr>
              <a:t>of</a:t>
            </a:r>
            <a:r>
              <a:rPr lang="de-DE" altLang="en-US" sz="3200" b="1" dirty="0">
                <a:latin typeface="Arial" pitchFamily="-1" charset="0"/>
                <a:ea typeface="+mn-ea"/>
              </a:rPr>
              <a:t> </a:t>
            </a:r>
            <a:r>
              <a:rPr lang="de-DE" altLang="en-US" sz="3200" b="1" dirty="0" err="1">
                <a:latin typeface="Arial" pitchFamily="-1" charset="0"/>
                <a:ea typeface="+mn-ea"/>
              </a:rPr>
              <a:t>other</a:t>
            </a:r>
            <a:r>
              <a:rPr lang="de-DE" altLang="en-US" sz="3200" b="1" dirty="0">
                <a:latin typeface="Arial" pitchFamily="-1" charset="0"/>
                <a:ea typeface="+mn-ea"/>
              </a:rPr>
              <a:t> </a:t>
            </a:r>
            <a:r>
              <a:rPr lang="de-DE" altLang="en-US" sz="3200" b="1" dirty="0" err="1">
                <a:latin typeface="Arial" pitchFamily="-1" charset="0"/>
                <a:ea typeface="+mn-ea"/>
              </a:rPr>
              <a:t>liver</a:t>
            </a:r>
            <a:r>
              <a:rPr lang="de-DE" altLang="en-US" sz="3200" b="1" dirty="0">
                <a:latin typeface="Arial" pitchFamily="-1" charset="0"/>
                <a:ea typeface="+mn-ea"/>
              </a:rPr>
              <a:t> </a:t>
            </a:r>
            <a:r>
              <a:rPr lang="de-DE" altLang="en-US" sz="3200" b="1" dirty="0" err="1">
                <a:latin typeface="Arial" pitchFamily="-1" charset="0"/>
                <a:ea typeface="+mn-ea"/>
              </a:rPr>
              <a:t>diseases</a:t>
            </a:r>
            <a:endParaRPr lang="de-DE" altLang="en-US" sz="3200" b="1" dirty="0">
              <a:latin typeface="Arial" pitchFamily="-1" charset="0"/>
              <a:ea typeface="+mn-ea"/>
            </a:endParaRPr>
          </a:p>
          <a:p>
            <a:pPr marL="457200" indent="-457200">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Autoantibodies</a:t>
            </a:r>
            <a:br>
              <a:rPr lang="de-DE" altLang="en-US" sz="3200" b="1" dirty="0">
                <a:latin typeface="Arial" pitchFamily="-1" charset="0"/>
                <a:ea typeface="+mn-ea"/>
              </a:rPr>
            </a:br>
            <a:br>
              <a:rPr lang="de-DE" altLang="en-US" sz="3200" b="1" dirty="0">
                <a:latin typeface="Arial" pitchFamily="-1" charset="0"/>
                <a:ea typeface="+mn-ea"/>
              </a:rPr>
            </a:br>
            <a:endParaRPr lang="de-DE" altLang="en-US" sz="3200" b="1" dirty="0">
              <a:latin typeface="Arial" pitchFamily="-1" charset="0"/>
              <a:ea typeface="+mn-ea"/>
            </a:endParaRPr>
          </a:p>
          <a:p>
            <a:pPr marL="457200" indent="-457200">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Gamma-globulins (</a:t>
            </a:r>
            <a:r>
              <a:rPr lang="de-DE" altLang="en-US" sz="3200" b="1" dirty="0" err="1">
                <a:latin typeface="Arial" pitchFamily="-1" charset="0"/>
                <a:ea typeface="+mn-ea"/>
              </a:rPr>
              <a:t>IgG</a:t>
            </a:r>
            <a:r>
              <a:rPr lang="de-DE" altLang="en-US" sz="3200" b="1" dirty="0">
                <a:latin typeface="Arial" pitchFamily="-1" charset="0"/>
                <a:ea typeface="+mn-ea"/>
              </a:rPr>
              <a:t>)</a:t>
            </a:r>
            <a:r>
              <a:rPr lang="de-DE" altLang="en-US" sz="3200" b="1" dirty="0">
                <a:latin typeface="Arial" pitchFamily="-1" charset="0"/>
                <a:ea typeface="+mn-ea"/>
                <a:sym typeface="Symbol" pitchFamily="2" charset="2"/>
              </a:rPr>
              <a:t> </a:t>
            </a:r>
          </a:p>
          <a:p>
            <a:pPr marL="457200" indent="-457200">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u="sng" dirty="0" err="1">
                <a:latin typeface="Arial" pitchFamily="-1" charset="0"/>
                <a:ea typeface="+mn-ea"/>
              </a:rPr>
              <a:t>Liver</a:t>
            </a:r>
            <a:r>
              <a:rPr lang="de-DE" altLang="en-US" sz="3200" b="1" u="sng" dirty="0">
                <a:latin typeface="Arial" pitchFamily="-1" charset="0"/>
                <a:ea typeface="+mn-ea"/>
              </a:rPr>
              <a:t> </a:t>
            </a:r>
            <a:r>
              <a:rPr lang="de-DE" altLang="en-US" sz="3200" b="1" u="sng" dirty="0" err="1">
                <a:latin typeface="Arial" pitchFamily="-1" charset="0"/>
                <a:ea typeface="+mn-ea"/>
              </a:rPr>
              <a:t>biopsy</a:t>
            </a:r>
            <a:endParaRPr lang="de-DE" altLang="en-US" sz="3200" b="1" u="sng" dirty="0">
              <a:latin typeface="Arial" pitchFamily="-1" charset="0"/>
              <a:ea typeface="+mn-ea"/>
            </a:endParaRPr>
          </a:p>
          <a:p>
            <a:pPr marL="457200" indent="-457200">
              <a:spcBef>
                <a:spcPts val="1000"/>
              </a:spcBef>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Response </a:t>
            </a:r>
            <a:r>
              <a:rPr lang="de-DE" altLang="en-US" sz="3200" b="1" dirty="0" err="1">
                <a:latin typeface="Arial" pitchFamily="-1" charset="0"/>
                <a:ea typeface="+mn-ea"/>
              </a:rPr>
              <a:t>to</a:t>
            </a:r>
            <a:r>
              <a:rPr lang="de-DE" altLang="en-US" sz="3200" b="1" dirty="0">
                <a:latin typeface="Arial" pitchFamily="-1" charset="0"/>
                <a:ea typeface="+mn-ea"/>
              </a:rPr>
              <a:t> </a:t>
            </a:r>
            <a:r>
              <a:rPr lang="de-DE" altLang="en-US" sz="3200" b="1" dirty="0" err="1">
                <a:latin typeface="Arial" pitchFamily="-1" charset="0"/>
                <a:ea typeface="+mn-ea"/>
              </a:rPr>
              <a:t>treatment</a:t>
            </a:r>
            <a:endParaRPr lang="de-DE" altLang="en-US" sz="3200" b="1" dirty="0">
              <a:latin typeface="Arial" pitchFamily="-1" charset="0"/>
              <a:ea typeface="+mn-ea"/>
            </a:endParaRPr>
          </a:p>
        </p:txBody>
      </p:sp>
      <p:sp>
        <p:nvSpPr>
          <p:cNvPr id="6" name="Rectangle 4">
            <a:extLst>
              <a:ext uri="{FF2B5EF4-FFF2-40B4-BE49-F238E27FC236}">
                <a16:creationId xmlns:a16="http://schemas.microsoft.com/office/drawing/2014/main" id="{E47275E6-CC6A-5043-9053-5EA6BD9D1C92}"/>
              </a:ext>
            </a:extLst>
          </p:cNvPr>
          <p:cNvSpPr>
            <a:spLocks noChangeArrowheads="1"/>
          </p:cNvSpPr>
          <p:nvPr/>
        </p:nvSpPr>
        <p:spPr bwMode="auto">
          <a:xfrm>
            <a:off x="489497" y="3084943"/>
            <a:ext cx="614675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84188" indent="-3175">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buClr>
                <a:srgbClr val="07FF07"/>
              </a:buClr>
              <a:buFont typeface="Wingdings" pitchFamily="2" charset="2"/>
              <a:buNone/>
            </a:pPr>
            <a:r>
              <a:rPr lang="de-DE" altLang="en-US" sz="2800" b="1" i="1" dirty="0">
                <a:solidFill>
                  <a:srgbClr val="666666"/>
                </a:solidFill>
                <a:latin typeface="Arial" panose="020B0604020202020204" pitchFamily="34" charset="0"/>
              </a:rPr>
              <a:t>ANA, SMA (anti-</a:t>
            </a:r>
            <a:r>
              <a:rPr lang="de-DE" altLang="en-US" sz="2800" b="1" i="1" dirty="0" err="1">
                <a:solidFill>
                  <a:srgbClr val="666666"/>
                </a:solidFill>
                <a:latin typeface="Arial" panose="020B0604020202020204" pitchFamily="34" charset="0"/>
              </a:rPr>
              <a:t>actin</a:t>
            </a:r>
            <a:r>
              <a:rPr lang="de-DE" altLang="en-US" sz="2800" b="1" i="1" dirty="0">
                <a:solidFill>
                  <a:srgbClr val="666666"/>
                </a:solidFill>
                <a:latin typeface="Arial" panose="020B0604020202020204" pitchFamily="34" charset="0"/>
              </a:rPr>
              <a:t>)</a:t>
            </a:r>
          </a:p>
          <a:p>
            <a:pPr>
              <a:buClr>
                <a:srgbClr val="07FF07"/>
              </a:buClr>
              <a:buFont typeface="Wingdings" pitchFamily="2" charset="2"/>
              <a:buNone/>
            </a:pPr>
            <a:r>
              <a:rPr lang="de-DE" altLang="en-US" sz="2800" b="1" i="1" dirty="0">
                <a:solidFill>
                  <a:srgbClr val="666666"/>
                </a:solidFill>
                <a:latin typeface="Arial" panose="020B0604020202020204" pitchFamily="34" charset="0"/>
              </a:rPr>
              <a:t>anti-LKM1</a:t>
            </a:r>
          </a:p>
          <a:p>
            <a:pPr>
              <a:buClr>
                <a:srgbClr val="07FF07"/>
              </a:buClr>
              <a:buFont typeface="Wingdings" pitchFamily="2" charset="2"/>
              <a:buNone/>
            </a:pPr>
            <a:r>
              <a:rPr lang="de-DE" altLang="en-US" sz="2800" b="1" i="1" dirty="0" err="1">
                <a:solidFill>
                  <a:srgbClr val="666666"/>
                </a:solidFill>
                <a:latin typeface="Arial" panose="020B0604020202020204" pitchFamily="34" charset="0"/>
              </a:rPr>
              <a:t>Others</a:t>
            </a:r>
            <a:r>
              <a:rPr lang="de-DE" altLang="en-US" sz="2800" b="1" i="1" dirty="0">
                <a:solidFill>
                  <a:srgbClr val="666666"/>
                </a:solidFill>
                <a:latin typeface="Arial" panose="020B0604020202020204" pitchFamily="34" charset="0"/>
              </a:rPr>
              <a:t>: SLA/LP, anti-LC1</a:t>
            </a:r>
            <a:endParaRPr lang="de-DE" altLang="en-US" sz="2800" b="1" i="1" dirty="0">
              <a:solidFill>
                <a:srgbClr val="4C4C4C"/>
              </a:solidFill>
              <a:latin typeface="Arial" panose="020B0604020202020204" pitchFamily="34" charset="0"/>
            </a:endParaRPr>
          </a:p>
        </p:txBody>
      </p:sp>
      <p:sp>
        <p:nvSpPr>
          <p:cNvPr id="7" name="Rectangle 4">
            <a:extLst>
              <a:ext uri="{FF2B5EF4-FFF2-40B4-BE49-F238E27FC236}">
                <a16:creationId xmlns:a16="http://schemas.microsoft.com/office/drawing/2014/main" id="{097B27C4-9209-C94A-930F-FBF5E1FC06B0}"/>
              </a:ext>
            </a:extLst>
          </p:cNvPr>
          <p:cNvSpPr>
            <a:spLocks noChangeArrowheads="1"/>
          </p:cNvSpPr>
          <p:nvPr/>
        </p:nvSpPr>
        <p:spPr bwMode="auto">
          <a:xfrm>
            <a:off x="6780627" y="3084943"/>
            <a:ext cx="196947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84188" indent="-3175">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buClr>
                <a:srgbClr val="07FF07"/>
              </a:buClr>
              <a:buFont typeface="Wingdings" pitchFamily="2" charset="2"/>
              <a:buNone/>
            </a:pPr>
            <a:r>
              <a:rPr lang="de-DE" altLang="en-US" sz="2800" b="1" i="1" dirty="0">
                <a:solidFill>
                  <a:srgbClr val="666666"/>
                </a:solidFill>
                <a:latin typeface="Arial" panose="020B0604020202020204" pitchFamily="34" charset="0"/>
              </a:rPr>
              <a:t>Type 1</a:t>
            </a:r>
          </a:p>
          <a:p>
            <a:pPr algn="r">
              <a:buClr>
                <a:srgbClr val="07FF07"/>
              </a:buClr>
              <a:buFont typeface="Wingdings" pitchFamily="2" charset="2"/>
              <a:buNone/>
            </a:pPr>
            <a:r>
              <a:rPr lang="de-DE" altLang="en-US" sz="2800" b="1" i="1" dirty="0">
                <a:solidFill>
                  <a:srgbClr val="666666"/>
                </a:solidFill>
                <a:latin typeface="Arial" panose="020B0604020202020204" pitchFamily="34" charset="0"/>
              </a:rPr>
              <a:t>Type 2</a:t>
            </a:r>
          </a:p>
        </p:txBody>
      </p:sp>
    </p:spTree>
    <p:extLst>
      <p:ext uri="{BB962C8B-B14F-4D97-AF65-F5344CB8AC3E}">
        <p14:creationId xmlns:p14="http://schemas.microsoft.com/office/powerpoint/2010/main" val="15972153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p:cNvSpPr txBox="1">
            <a:spLocks noChangeArrowheads="1"/>
          </p:cNvSpPr>
          <p:nvPr/>
        </p:nvSpPr>
        <p:spPr bwMode="auto">
          <a:xfrm>
            <a:off x="6751098" y="6351866"/>
            <a:ext cx="3634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pPr algn="r"/>
            <a:r>
              <a:rPr lang="de-DE" altLang="fr-FR" sz="1800" b="1" i="1" dirty="0" err="1">
                <a:latin typeface="Arial" panose="020B0604020202020204" pitchFamily="34" charset="0"/>
              </a:rPr>
              <a:t>Courtesy</a:t>
            </a:r>
            <a:r>
              <a:rPr lang="de-DE" altLang="fr-FR" sz="1800" b="1" i="1" dirty="0">
                <a:latin typeface="Arial" panose="020B0604020202020204" pitchFamily="34" charset="0"/>
              </a:rPr>
              <a:t> </a:t>
            </a:r>
            <a:r>
              <a:rPr lang="de-DE" altLang="fr-FR" sz="1800" b="1" i="1" dirty="0" err="1">
                <a:latin typeface="Arial" panose="020B0604020202020204" pitchFamily="34" charset="0"/>
              </a:rPr>
              <a:t>of</a:t>
            </a:r>
            <a:r>
              <a:rPr lang="de-DE" altLang="fr-FR" sz="1800" b="1" i="1" dirty="0">
                <a:latin typeface="Arial" panose="020B0604020202020204" pitchFamily="34" charset="0"/>
              </a:rPr>
              <a:t> Christine </a:t>
            </a:r>
            <a:r>
              <a:rPr lang="de-DE" altLang="fr-FR" sz="1800" b="1" i="1" dirty="0" err="1">
                <a:latin typeface="Arial" panose="020B0604020202020204" pitchFamily="34" charset="0"/>
              </a:rPr>
              <a:t>Sempoux</a:t>
            </a:r>
            <a:endParaRPr lang="de-DE" altLang="fr-FR" sz="1800" b="1" i="1" dirty="0">
              <a:latin typeface="Arial" panose="020B0604020202020204" pitchFamily="34" charset="0"/>
            </a:endParaRPr>
          </a:p>
        </p:txBody>
      </p:sp>
    </p:spTree>
    <p:extLst>
      <p:ext uri="{BB962C8B-B14F-4D97-AF65-F5344CB8AC3E}">
        <p14:creationId xmlns:p14="http://schemas.microsoft.com/office/powerpoint/2010/main" val="931911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7F4DF0-F37D-F140-BDF6-86307B9D24B2}"/>
              </a:ext>
            </a:extLst>
          </p:cNvPr>
          <p:cNvSpPr/>
          <p:nvPr/>
        </p:nvSpPr>
        <p:spPr bwMode="auto">
          <a:xfrm>
            <a:off x="1625976" y="1716608"/>
            <a:ext cx="8945412" cy="3903662"/>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a:defRPr/>
            </a:pPr>
            <a:endParaRPr lang="fr-FR">
              <a:latin typeface="Times" pitchFamily="-109" charset="0"/>
              <a:ea typeface="ＭＳ Ｐゴシック" pitchFamily="-112" charset="-128"/>
              <a:cs typeface="ＭＳ Ｐゴシック" pitchFamily="-112" charset="-128"/>
            </a:endParaRPr>
          </a:p>
        </p:txBody>
      </p:sp>
      <p:sp>
        <p:nvSpPr>
          <p:cNvPr id="68611" name="Rectangle 17">
            <a:extLst>
              <a:ext uri="{FF2B5EF4-FFF2-40B4-BE49-F238E27FC236}">
                <a16:creationId xmlns:a16="http://schemas.microsoft.com/office/drawing/2014/main" id="{54D4314B-91F3-E143-A53A-1A8D2EC4DD48}"/>
              </a:ext>
            </a:extLst>
          </p:cNvPr>
          <p:cNvSpPr>
            <a:spLocks noChangeArrowheads="1"/>
          </p:cNvSpPr>
          <p:nvPr/>
        </p:nvSpPr>
        <p:spPr bwMode="auto">
          <a:xfrm>
            <a:off x="1635513" y="4429646"/>
            <a:ext cx="8930127" cy="714375"/>
          </a:xfrm>
          <a:prstGeom prst="rect">
            <a:avLst/>
          </a:prstGeom>
          <a:solidFill>
            <a:srgbClr val="C4E4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endParaRPr lang="fr-FR" altLang="en-US"/>
          </a:p>
        </p:txBody>
      </p:sp>
      <p:sp>
        <p:nvSpPr>
          <p:cNvPr id="68612" name="Rectangle 13">
            <a:extLst>
              <a:ext uri="{FF2B5EF4-FFF2-40B4-BE49-F238E27FC236}">
                <a16:creationId xmlns:a16="http://schemas.microsoft.com/office/drawing/2014/main" id="{E00F7628-4825-114B-A9DC-E8B32652477A}"/>
              </a:ext>
            </a:extLst>
          </p:cNvPr>
          <p:cNvSpPr>
            <a:spLocks noChangeArrowheads="1"/>
          </p:cNvSpPr>
          <p:nvPr/>
        </p:nvSpPr>
        <p:spPr bwMode="auto">
          <a:xfrm>
            <a:off x="1640276" y="2183334"/>
            <a:ext cx="8930127" cy="1550987"/>
          </a:xfrm>
          <a:prstGeom prst="rect">
            <a:avLst/>
          </a:prstGeom>
          <a:solidFill>
            <a:srgbClr val="C4E4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endParaRPr lang="fr-FR" altLang="en-US"/>
          </a:p>
        </p:txBody>
      </p:sp>
      <p:sp>
        <p:nvSpPr>
          <p:cNvPr id="68613" name="Text Box 4">
            <a:extLst>
              <a:ext uri="{FF2B5EF4-FFF2-40B4-BE49-F238E27FC236}">
                <a16:creationId xmlns:a16="http://schemas.microsoft.com/office/drawing/2014/main" id="{0C743177-EE1E-194E-B656-1A623FF3D410}"/>
              </a:ext>
            </a:extLst>
          </p:cNvPr>
          <p:cNvSpPr txBox="1">
            <a:spLocks noChangeArrowheads="1"/>
          </p:cNvSpPr>
          <p:nvPr/>
        </p:nvSpPr>
        <p:spPr bwMode="auto">
          <a:xfrm>
            <a:off x="4811713" y="6352381"/>
            <a:ext cx="693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r>
              <a:rPr lang="de-DE" altLang="en-US" sz="1800" b="1" dirty="0" err="1">
                <a:solidFill>
                  <a:srgbClr val="666666"/>
                </a:solidFill>
                <a:latin typeface="Arial" panose="020B0604020202020204" pitchFamily="34" charset="0"/>
              </a:rPr>
              <a:t>Hennes</a:t>
            </a:r>
            <a:r>
              <a:rPr lang="de-DE" altLang="en-US" sz="1800" b="1" dirty="0">
                <a:solidFill>
                  <a:srgbClr val="666666"/>
                </a:solidFill>
                <a:latin typeface="Arial" panose="020B0604020202020204" pitchFamily="34" charset="0"/>
              </a:rPr>
              <a:t> EM </a:t>
            </a:r>
            <a:r>
              <a:rPr lang="de-DE" altLang="en-US" sz="1800" b="1" i="1" dirty="0">
                <a:solidFill>
                  <a:srgbClr val="666666"/>
                </a:solidFill>
                <a:latin typeface="Arial" panose="020B0604020202020204" pitchFamily="34" charset="0"/>
              </a:rPr>
              <a:t>et al. </a:t>
            </a:r>
            <a:r>
              <a:rPr lang="de-DE" altLang="en-US" sz="1800" b="1" dirty="0" err="1">
                <a:solidFill>
                  <a:srgbClr val="666666"/>
                </a:solidFill>
                <a:latin typeface="Arial" panose="020B0604020202020204" pitchFamily="34" charset="0"/>
              </a:rPr>
              <a:t>and</a:t>
            </a:r>
            <a:r>
              <a:rPr lang="de-DE" altLang="en-US" sz="1800" b="1" dirty="0">
                <a:solidFill>
                  <a:srgbClr val="666666"/>
                </a:solidFill>
                <a:latin typeface="Arial" panose="020B0604020202020204" pitchFamily="34" charset="0"/>
              </a:rPr>
              <a:t> </a:t>
            </a:r>
            <a:r>
              <a:rPr lang="de-DE" altLang="en-US" sz="1800" b="1" dirty="0" err="1">
                <a:solidFill>
                  <a:srgbClr val="666666"/>
                </a:solidFill>
                <a:latin typeface="Arial" panose="020B0604020202020204" pitchFamily="34" charset="0"/>
              </a:rPr>
              <a:t>the</a:t>
            </a:r>
            <a:r>
              <a:rPr lang="de-DE" altLang="en-US" sz="1800" b="1" dirty="0">
                <a:solidFill>
                  <a:srgbClr val="666666"/>
                </a:solidFill>
                <a:latin typeface="Arial" panose="020B0604020202020204" pitchFamily="34" charset="0"/>
              </a:rPr>
              <a:t> IAIHG. </a:t>
            </a:r>
            <a:r>
              <a:rPr lang="de-DE" altLang="en-US" sz="1800" b="1" dirty="0" err="1">
                <a:solidFill>
                  <a:srgbClr val="666666"/>
                </a:solidFill>
                <a:latin typeface="Arial" panose="020B0604020202020204" pitchFamily="34" charset="0"/>
              </a:rPr>
              <a:t>Hepatology</a:t>
            </a:r>
            <a:r>
              <a:rPr lang="de-DE" altLang="en-US" sz="1800" b="1" dirty="0">
                <a:solidFill>
                  <a:srgbClr val="666666"/>
                </a:solidFill>
                <a:latin typeface="Arial" panose="020B0604020202020204" pitchFamily="34" charset="0"/>
              </a:rPr>
              <a:t> 2008;48:169-176.</a:t>
            </a:r>
            <a:endParaRPr lang="de-DE" altLang="en-US" sz="1800" b="1" i="1" dirty="0">
              <a:solidFill>
                <a:srgbClr val="666666"/>
              </a:solidFill>
              <a:latin typeface="Arial" panose="020B0604020202020204" pitchFamily="34" charset="0"/>
            </a:endParaRPr>
          </a:p>
        </p:txBody>
      </p:sp>
      <p:sp>
        <p:nvSpPr>
          <p:cNvPr id="68615" name="Text Box 4">
            <a:extLst>
              <a:ext uri="{FF2B5EF4-FFF2-40B4-BE49-F238E27FC236}">
                <a16:creationId xmlns:a16="http://schemas.microsoft.com/office/drawing/2014/main" id="{0E015E39-5EE2-7141-9CE4-2B3AE627C639}"/>
              </a:ext>
            </a:extLst>
          </p:cNvPr>
          <p:cNvSpPr txBox="1">
            <a:spLocks noChangeArrowheads="1"/>
          </p:cNvSpPr>
          <p:nvPr/>
        </p:nvSpPr>
        <p:spPr bwMode="auto">
          <a:xfrm>
            <a:off x="880812" y="5812116"/>
            <a:ext cx="10838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r>
              <a:rPr lang="fr-FR" altLang="en-US" sz="1800" b="1" dirty="0">
                <a:solidFill>
                  <a:srgbClr val="000000"/>
                </a:solidFill>
                <a:latin typeface="Arial" panose="020B0604020202020204" pitchFamily="34" charset="0"/>
                <a:sym typeface="Wingdings" pitchFamily="2" charset="2"/>
              </a:rPr>
              <a:t>6 points  probable AIH </a:t>
            </a:r>
            <a:r>
              <a:rPr lang="fr-FR" altLang="en-US" sz="1800" b="1" dirty="0">
                <a:solidFill>
                  <a:srgbClr val="666666"/>
                </a:solidFill>
                <a:latin typeface="Arial" panose="020B0604020202020204" pitchFamily="34" charset="0"/>
                <a:sym typeface="Wingdings" pitchFamily="2" charset="2"/>
              </a:rPr>
              <a:t>(sens. 88%, </a:t>
            </a:r>
            <a:r>
              <a:rPr lang="fr-FR" altLang="en-US" sz="1800" b="1" dirty="0" err="1">
                <a:solidFill>
                  <a:srgbClr val="666666"/>
                </a:solidFill>
                <a:latin typeface="Arial" panose="020B0604020202020204" pitchFamily="34" charset="0"/>
                <a:sym typeface="Wingdings" pitchFamily="2" charset="2"/>
              </a:rPr>
              <a:t>spec</a:t>
            </a:r>
            <a:r>
              <a:rPr lang="fr-FR" altLang="en-US" sz="1800" b="1" dirty="0">
                <a:solidFill>
                  <a:srgbClr val="666666"/>
                </a:solidFill>
                <a:latin typeface="Arial" panose="020B0604020202020204" pitchFamily="34" charset="0"/>
                <a:sym typeface="Wingdings" pitchFamily="2" charset="2"/>
              </a:rPr>
              <a:t>. 97%) | </a:t>
            </a:r>
            <a:r>
              <a:rPr lang="de-DE" altLang="en-US" sz="1800" b="1" dirty="0">
                <a:solidFill>
                  <a:srgbClr val="000000"/>
                </a:solidFill>
                <a:latin typeface="Arial" panose="020B0604020202020204" pitchFamily="34" charset="0"/>
              </a:rPr>
              <a:t>≥ 7 </a:t>
            </a:r>
            <a:r>
              <a:rPr lang="de-DE" altLang="en-US" sz="1800" b="1" dirty="0" err="1">
                <a:solidFill>
                  <a:srgbClr val="000000"/>
                </a:solidFill>
                <a:latin typeface="Arial" panose="020B0604020202020204" pitchFamily="34" charset="0"/>
              </a:rPr>
              <a:t>points</a:t>
            </a:r>
            <a:r>
              <a:rPr lang="de-DE" altLang="en-US" sz="1800" b="1" dirty="0">
                <a:solidFill>
                  <a:srgbClr val="000000"/>
                </a:solidFill>
                <a:latin typeface="Arial" panose="020B0604020202020204" pitchFamily="34" charset="0"/>
              </a:rPr>
              <a:t> </a:t>
            </a:r>
            <a:r>
              <a:rPr lang="fr-FR" altLang="en-US" sz="1800" b="1" dirty="0">
                <a:solidFill>
                  <a:srgbClr val="000000"/>
                </a:solidFill>
                <a:latin typeface="Arial" panose="020B0604020202020204" pitchFamily="34" charset="0"/>
                <a:sym typeface="Wingdings" pitchFamily="2" charset="2"/>
              </a:rPr>
              <a:t> </a:t>
            </a:r>
            <a:r>
              <a:rPr lang="fr-FR" altLang="en-US" sz="1800" b="1" dirty="0" err="1">
                <a:solidFill>
                  <a:srgbClr val="000000"/>
                </a:solidFill>
                <a:latin typeface="Arial" panose="020B0604020202020204" pitchFamily="34" charset="0"/>
                <a:sym typeface="Wingdings" pitchFamily="2" charset="2"/>
              </a:rPr>
              <a:t>definite</a:t>
            </a:r>
            <a:r>
              <a:rPr lang="fr-FR" altLang="en-US" sz="1800" b="1" dirty="0">
                <a:solidFill>
                  <a:srgbClr val="000000"/>
                </a:solidFill>
                <a:latin typeface="Arial" panose="020B0604020202020204" pitchFamily="34" charset="0"/>
                <a:sym typeface="Wingdings" pitchFamily="2" charset="2"/>
              </a:rPr>
              <a:t> AIH </a:t>
            </a:r>
            <a:r>
              <a:rPr lang="fr-FR" altLang="en-US" sz="1800" b="1" dirty="0">
                <a:solidFill>
                  <a:srgbClr val="666666"/>
                </a:solidFill>
                <a:latin typeface="Arial" panose="020B0604020202020204" pitchFamily="34" charset="0"/>
                <a:sym typeface="Wingdings" pitchFamily="2" charset="2"/>
              </a:rPr>
              <a:t>(sens. 81%, </a:t>
            </a:r>
            <a:r>
              <a:rPr lang="fr-FR" altLang="en-US" sz="1800" b="1" dirty="0" err="1">
                <a:solidFill>
                  <a:srgbClr val="666666"/>
                </a:solidFill>
                <a:latin typeface="Arial" panose="020B0604020202020204" pitchFamily="34" charset="0"/>
                <a:sym typeface="Wingdings" pitchFamily="2" charset="2"/>
              </a:rPr>
              <a:t>spec</a:t>
            </a:r>
            <a:r>
              <a:rPr lang="fr-FR" altLang="en-US" sz="1800" b="1" dirty="0">
                <a:solidFill>
                  <a:srgbClr val="666666"/>
                </a:solidFill>
                <a:latin typeface="Arial" panose="020B0604020202020204" pitchFamily="34" charset="0"/>
                <a:sym typeface="Wingdings" pitchFamily="2" charset="2"/>
              </a:rPr>
              <a:t>. 99%)</a:t>
            </a:r>
          </a:p>
        </p:txBody>
      </p:sp>
      <p:cxnSp>
        <p:nvCxnSpPr>
          <p:cNvPr id="68616" name="Connecteur droit 6">
            <a:extLst>
              <a:ext uri="{FF2B5EF4-FFF2-40B4-BE49-F238E27FC236}">
                <a16:creationId xmlns:a16="http://schemas.microsoft.com/office/drawing/2014/main" id="{E1BFCFB5-699E-814E-A6CD-37E8DCAA6CBA}"/>
              </a:ext>
            </a:extLst>
          </p:cNvPr>
          <p:cNvCxnSpPr>
            <a:cxnSpLocks noChangeShapeType="1"/>
          </p:cNvCxnSpPr>
          <p:nvPr/>
        </p:nvCxnSpPr>
        <p:spPr bwMode="auto">
          <a:xfrm flipV="1">
            <a:off x="1625975" y="1717799"/>
            <a:ext cx="8945412" cy="11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68617" name="Connecteur droit 7">
            <a:extLst>
              <a:ext uri="{FF2B5EF4-FFF2-40B4-BE49-F238E27FC236}">
                <a16:creationId xmlns:a16="http://schemas.microsoft.com/office/drawing/2014/main" id="{F5B64AC3-DC1C-3E46-B0ED-FF9C575F641F}"/>
              </a:ext>
            </a:extLst>
          </p:cNvPr>
          <p:cNvCxnSpPr>
            <a:cxnSpLocks noChangeShapeType="1"/>
          </p:cNvCxnSpPr>
          <p:nvPr/>
        </p:nvCxnSpPr>
        <p:spPr bwMode="auto">
          <a:xfrm flipV="1">
            <a:off x="1625975" y="5621461"/>
            <a:ext cx="8945412" cy="11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68618" name="Connecteur droit 8">
            <a:extLst>
              <a:ext uri="{FF2B5EF4-FFF2-40B4-BE49-F238E27FC236}">
                <a16:creationId xmlns:a16="http://schemas.microsoft.com/office/drawing/2014/main" id="{4044AA0F-75D2-314A-A8DD-D84AAE727973}"/>
              </a:ext>
            </a:extLst>
          </p:cNvPr>
          <p:cNvCxnSpPr>
            <a:cxnSpLocks noChangeShapeType="1"/>
          </p:cNvCxnSpPr>
          <p:nvPr/>
        </p:nvCxnSpPr>
        <p:spPr bwMode="auto">
          <a:xfrm flipV="1">
            <a:off x="1625975" y="2171824"/>
            <a:ext cx="8945412"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8619" name="ZoneTexte 10">
            <a:extLst>
              <a:ext uri="{FF2B5EF4-FFF2-40B4-BE49-F238E27FC236}">
                <a16:creationId xmlns:a16="http://schemas.microsoft.com/office/drawing/2014/main" id="{5888C032-51EB-EC45-89E1-8EE235AF3CB8}"/>
              </a:ext>
            </a:extLst>
          </p:cNvPr>
          <p:cNvSpPr txBox="1">
            <a:spLocks noChangeArrowheads="1"/>
          </p:cNvSpPr>
          <p:nvPr/>
        </p:nvSpPr>
        <p:spPr bwMode="auto">
          <a:xfrm>
            <a:off x="1670662" y="2210320"/>
            <a:ext cx="8897648"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3141663" algn="l"/>
                <a:tab pos="6550025" algn="l"/>
              </a:tabLst>
              <a:defRPr sz="2000">
                <a:solidFill>
                  <a:schemeClr val="tx1"/>
                </a:solidFill>
                <a:latin typeface="Times" pitchFamily="2" charset="0"/>
                <a:ea typeface="ＭＳ Ｐゴシック" panose="020B0600070205080204" pitchFamily="34" charset="-128"/>
              </a:defRPr>
            </a:lvl1pPr>
            <a:lvl2pPr marL="37931725" indent="-37474525">
              <a:tabLst>
                <a:tab pos="3141663" algn="l"/>
                <a:tab pos="6550025" algn="l"/>
              </a:tabLst>
              <a:defRPr sz="2000">
                <a:solidFill>
                  <a:schemeClr val="tx1"/>
                </a:solidFill>
                <a:latin typeface="Times" pitchFamily="2" charset="0"/>
                <a:ea typeface="ＭＳ Ｐゴシック" panose="020B0600070205080204" pitchFamily="34" charset="-128"/>
              </a:defRPr>
            </a:lvl2pPr>
            <a:lvl3pPr>
              <a:tabLst>
                <a:tab pos="3141663" algn="l"/>
                <a:tab pos="6550025" algn="l"/>
              </a:tabLst>
              <a:defRPr sz="2000">
                <a:solidFill>
                  <a:schemeClr val="tx1"/>
                </a:solidFill>
                <a:latin typeface="Times" pitchFamily="2" charset="0"/>
                <a:ea typeface="ＭＳ Ｐゴシック" panose="020B0600070205080204" pitchFamily="34" charset="-128"/>
              </a:defRPr>
            </a:lvl3pPr>
            <a:lvl4pPr>
              <a:tabLst>
                <a:tab pos="3141663" algn="l"/>
                <a:tab pos="6550025" algn="l"/>
              </a:tabLst>
              <a:defRPr sz="2000">
                <a:solidFill>
                  <a:schemeClr val="tx1"/>
                </a:solidFill>
                <a:latin typeface="Times" pitchFamily="2" charset="0"/>
                <a:ea typeface="ＭＳ Ｐゴシック" panose="020B0600070205080204" pitchFamily="34" charset="-128"/>
              </a:defRPr>
            </a:lvl4pPr>
            <a:lvl5pPr>
              <a:tabLst>
                <a:tab pos="3141663" algn="l"/>
                <a:tab pos="6550025" algn="l"/>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3141663" algn="l"/>
                <a:tab pos="6550025" algn="l"/>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3141663" algn="l"/>
                <a:tab pos="6550025" algn="l"/>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3141663" algn="l"/>
                <a:tab pos="6550025" algn="l"/>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3141663" algn="l"/>
                <a:tab pos="6550025" algn="l"/>
              </a:tabLst>
              <a:defRPr sz="2000">
                <a:solidFill>
                  <a:schemeClr val="tx1"/>
                </a:solidFill>
                <a:latin typeface="Times" pitchFamily="2" charset="0"/>
                <a:ea typeface="ＭＳ Ｐゴシック" panose="020B0600070205080204" pitchFamily="34" charset="-128"/>
              </a:defRPr>
            </a:lvl9pPr>
          </a:lstStyle>
          <a:p>
            <a:pPr>
              <a:lnSpc>
                <a:spcPts val="2800"/>
              </a:lnSpc>
              <a:tabLst>
                <a:tab pos="3141663" algn="l"/>
                <a:tab pos="3278188" algn="l"/>
                <a:tab pos="7367588" algn="l"/>
              </a:tabLst>
            </a:pPr>
            <a:r>
              <a:rPr lang="fr-FR" altLang="en-US" b="1" dirty="0" err="1">
                <a:latin typeface="Arial" panose="020B0604020202020204" pitchFamily="34" charset="0"/>
                <a:cs typeface="Arial" panose="020B0604020202020204" pitchFamily="34" charset="0"/>
              </a:rPr>
              <a:t>Autoantibodies</a:t>
            </a:r>
            <a:r>
              <a:rPr lang="fr-FR" altLang="en-US" dirty="0">
                <a:latin typeface="Arial" panose="020B0604020202020204" pitchFamily="34" charset="0"/>
                <a:cs typeface="Arial" panose="020B0604020202020204" pitchFamily="34" charset="0"/>
              </a:rPr>
              <a:t>	ANA or SMA ≥ 1:40	1</a:t>
            </a:r>
          </a:p>
          <a:p>
            <a:pPr>
              <a:lnSpc>
                <a:spcPts val="2800"/>
              </a:lnSpc>
              <a:tabLst>
                <a:tab pos="3141663" algn="l"/>
                <a:tab pos="3278188" algn="l"/>
                <a:tab pos="7367588" algn="l"/>
              </a:tabLst>
            </a:pPr>
            <a:r>
              <a:rPr lang="fr-FR" altLang="en-US" dirty="0">
                <a:latin typeface="Arial" panose="020B0604020202020204" pitchFamily="34" charset="0"/>
                <a:cs typeface="Arial" panose="020B0604020202020204" pitchFamily="34" charset="0"/>
              </a:rPr>
              <a:t>	ANA or SMA ≥ 1:80</a:t>
            </a:r>
          </a:p>
          <a:p>
            <a:pPr>
              <a:lnSpc>
                <a:spcPts val="2800"/>
              </a:lnSpc>
              <a:tabLst>
                <a:tab pos="3141663" algn="l"/>
                <a:tab pos="3278188" algn="l"/>
                <a:tab pos="7367588" algn="l"/>
              </a:tabLst>
            </a:pPr>
            <a:r>
              <a:rPr lang="fr-FR" altLang="en-US" dirty="0">
                <a:latin typeface="Arial" panose="020B0604020202020204" pitchFamily="34" charset="0"/>
                <a:cs typeface="Arial" panose="020B0604020202020204" pitchFamily="34" charset="0"/>
              </a:rPr>
              <a:t>	or LKM ≥ 1:40	2</a:t>
            </a:r>
          </a:p>
          <a:p>
            <a:pPr>
              <a:lnSpc>
                <a:spcPts val="2800"/>
              </a:lnSpc>
              <a:tabLst>
                <a:tab pos="3141663" algn="l"/>
                <a:tab pos="3278188" algn="l"/>
                <a:tab pos="7367588" algn="l"/>
              </a:tabLst>
            </a:pPr>
            <a:r>
              <a:rPr lang="fr-FR" altLang="en-US" dirty="0">
                <a:latin typeface="Arial" panose="020B0604020202020204" pitchFamily="34" charset="0"/>
                <a:cs typeface="Arial" panose="020B0604020202020204" pitchFamily="34" charset="0"/>
              </a:rPr>
              <a:t>	or SLA/LP pos. (</a:t>
            </a:r>
            <a:r>
              <a:rPr lang="fr-FR" altLang="en-US" dirty="0" err="1">
                <a:latin typeface="Arial" panose="020B0604020202020204" pitchFamily="34" charset="0"/>
                <a:cs typeface="Arial" panose="020B0604020202020204" pitchFamily="34" charset="0"/>
              </a:rPr>
              <a:t>any</a:t>
            </a:r>
            <a:r>
              <a:rPr lang="fr-FR" altLang="en-US" dirty="0">
                <a:latin typeface="Arial" panose="020B0604020202020204" pitchFamily="34" charset="0"/>
                <a:cs typeface="Arial" panose="020B0604020202020204" pitchFamily="34" charset="0"/>
              </a:rPr>
              <a:t> </a:t>
            </a:r>
            <a:r>
              <a:rPr lang="fr-FR" altLang="en-US" dirty="0" err="1">
                <a:latin typeface="Arial" panose="020B0604020202020204" pitchFamily="34" charset="0"/>
                <a:cs typeface="Arial" panose="020B0604020202020204" pitchFamily="34" charset="0"/>
              </a:rPr>
              <a:t>titer</a:t>
            </a:r>
            <a:r>
              <a:rPr lang="fr-FR" altLang="en-US" dirty="0">
                <a:latin typeface="Arial" panose="020B0604020202020204" pitchFamily="34" charset="0"/>
                <a:cs typeface="Arial" panose="020B0604020202020204" pitchFamily="34" charset="0"/>
              </a:rPr>
              <a:t>)</a:t>
            </a:r>
          </a:p>
          <a:p>
            <a:pPr>
              <a:lnSpc>
                <a:spcPts val="2800"/>
              </a:lnSpc>
              <a:tabLst>
                <a:tab pos="3141663" algn="l"/>
                <a:tab pos="3278188" algn="l"/>
                <a:tab pos="7367588" algn="l"/>
              </a:tabLst>
            </a:pPr>
            <a:r>
              <a:rPr lang="fr-FR" altLang="en-US" b="1" dirty="0" err="1">
                <a:latin typeface="Arial" panose="020B0604020202020204" pitchFamily="34" charset="0"/>
                <a:cs typeface="Arial" panose="020B0604020202020204" pitchFamily="34" charset="0"/>
              </a:rPr>
              <a:t>IgG</a:t>
            </a:r>
            <a:r>
              <a:rPr lang="fr-FR" altLang="en-US" b="1" dirty="0">
                <a:latin typeface="Arial" panose="020B0604020202020204" pitchFamily="34" charset="0"/>
                <a:cs typeface="Arial" panose="020B0604020202020204" pitchFamily="34" charset="0"/>
              </a:rPr>
              <a:t> (or </a:t>
            </a:r>
            <a:r>
              <a:rPr lang="fr-FR" altLang="en-US" b="1" dirty="0">
                <a:latin typeface="Symbol" pitchFamily="2" charset="2"/>
              </a:rPr>
              <a:t>g</a:t>
            </a:r>
            <a:r>
              <a:rPr lang="fr-FR" altLang="en-US" b="1" dirty="0">
                <a:latin typeface="Arial" panose="020B0604020202020204" pitchFamily="34" charset="0"/>
                <a:cs typeface="Arial" panose="020B0604020202020204" pitchFamily="34" charset="0"/>
              </a:rPr>
              <a:t>-globulins)</a:t>
            </a:r>
            <a:r>
              <a:rPr lang="fr-FR" altLang="en-US" dirty="0">
                <a:latin typeface="Arial" panose="020B0604020202020204" pitchFamily="34" charset="0"/>
                <a:cs typeface="Arial" panose="020B0604020202020204" pitchFamily="34" charset="0"/>
              </a:rPr>
              <a:t>	&gt; ULN	1</a:t>
            </a:r>
          </a:p>
          <a:p>
            <a:pPr>
              <a:lnSpc>
                <a:spcPts val="2800"/>
              </a:lnSpc>
              <a:tabLst>
                <a:tab pos="3141663" algn="l"/>
                <a:tab pos="3278188" algn="l"/>
                <a:tab pos="7367588" algn="l"/>
              </a:tabLst>
            </a:pPr>
            <a:r>
              <a:rPr lang="fr-FR" altLang="en-US" dirty="0">
                <a:latin typeface="Arial" panose="020B0604020202020204" pitchFamily="34" charset="0"/>
                <a:cs typeface="Arial" panose="020B0604020202020204" pitchFamily="34" charset="0"/>
              </a:rPr>
              <a:t>	&gt; 1.1 x ULN	2</a:t>
            </a:r>
          </a:p>
          <a:p>
            <a:pPr>
              <a:lnSpc>
                <a:spcPts val="2800"/>
              </a:lnSpc>
              <a:tabLst>
                <a:tab pos="3141663" algn="l"/>
                <a:tab pos="3278188" algn="l"/>
                <a:tab pos="7367588" algn="l"/>
              </a:tabLst>
            </a:pPr>
            <a:r>
              <a:rPr lang="fr-FR" altLang="en-US" b="1" dirty="0" err="1">
                <a:latin typeface="Arial" panose="020B0604020202020204" pitchFamily="34" charset="0"/>
                <a:cs typeface="Arial" panose="020B0604020202020204" pitchFamily="34" charset="0"/>
              </a:rPr>
              <a:t>Liver</a:t>
            </a:r>
            <a:r>
              <a:rPr lang="fr-FR" altLang="en-US" b="1" dirty="0">
                <a:latin typeface="Arial" panose="020B0604020202020204" pitchFamily="34" charset="0"/>
                <a:cs typeface="Arial" panose="020B0604020202020204" pitchFamily="34" charset="0"/>
              </a:rPr>
              <a:t> </a:t>
            </a:r>
            <a:r>
              <a:rPr lang="fr-FR" altLang="en-US" b="1" dirty="0" err="1">
                <a:latin typeface="Arial" panose="020B0604020202020204" pitchFamily="34" charset="0"/>
                <a:cs typeface="Arial" panose="020B0604020202020204" pitchFamily="34" charset="0"/>
              </a:rPr>
              <a:t>histology</a:t>
            </a:r>
            <a:r>
              <a:rPr lang="fr-FR" altLang="en-US" dirty="0">
                <a:latin typeface="Arial" panose="020B0604020202020204" pitchFamily="34" charset="0"/>
                <a:cs typeface="Arial" panose="020B0604020202020204" pitchFamily="34" charset="0"/>
              </a:rPr>
              <a:t>	Compatible </a:t>
            </a:r>
            <a:r>
              <a:rPr lang="fr-FR" altLang="en-US" dirty="0" err="1">
                <a:latin typeface="Arial" panose="020B0604020202020204" pitchFamily="34" charset="0"/>
                <a:cs typeface="Arial" panose="020B0604020202020204" pitchFamily="34" charset="0"/>
              </a:rPr>
              <a:t>with</a:t>
            </a:r>
            <a:r>
              <a:rPr lang="fr-FR" altLang="en-US" dirty="0">
                <a:latin typeface="Arial" panose="020B0604020202020204" pitchFamily="34" charset="0"/>
                <a:cs typeface="Arial" panose="020B0604020202020204" pitchFamily="34" charset="0"/>
              </a:rPr>
              <a:t> AIH	1</a:t>
            </a:r>
          </a:p>
          <a:p>
            <a:pPr>
              <a:lnSpc>
                <a:spcPts val="2800"/>
              </a:lnSpc>
              <a:tabLst>
                <a:tab pos="3141663" algn="l"/>
                <a:tab pos="3278188" algn="l"/>
                <a:tab pos="7367588" algn="l"/>
              </a:tabLst>
            </a:pPr>
            <a:r>
              <a:rPr lang="fr-FR" altLang="en-US" dirty="0">
                <a:latin typeface="Arial" panose="020B0604020202020204" pitchFamily="34" charset="0"/>
                <a:cs typeface="Arial" panose="020B0604020202020204" pitchFamily="34" charset="0"/>
              </a:rPr>
              <a:t>	</a:t>
            </a:r>
            <a:r>
              <a:rPr lang="fr-FR" altLang="en-US" dirty="0" err="1">
                <a:latin typeface="Arial" panose="020B0604020202020204" pitchFamily="34" charset="0"/>
                <a:cs typeface="Arial" panose="020B0604020202020204" pitchFamily="34" charset="0"/>
              </a:rPr>
              <a:t>Typical</a:t>
            </a:r>
            <a:r>
              <a:rPr lang="fr-FR" altLang="en-US" dirty="0">
                <a:latin typeface="Arial" panose="020B0604020202020204" pitchFamily="34" charset="0"/>
                <a:cs typeface="Arial" panose="020B0604020202020204" pitchFamily="34" charset="0"/>
              </a:rPr>
              <a:t> of AIH	2</a:t>
            </a:r>
          </a:p>
          <a:p>
            <a:pPr>
              <a:lnSpc>
                <a:spcPts val="2800"/>
              </a:lnSpc>
              <a:tabLst>
                <a:tab pos="3141663" algn="l"/>
                <a:tab pos="3278188" algn="l"/>
                <a:tab pos="7367588" algn="l"/>
              </a:tabLst>
            </a:pPr>
            <a:r>
              <a:rPr lang="fr-FR" altLang="en-US" b="1" dirty="0">
                <a:latin typeface="Arial" panose="020B0604020202020204" pitchFamily="34" charset="0"/>
                <a:cs typeface="Arial" panose="020B0604020202020204" pitchFamily="34" charset="0"/>
              </a:rPr>
              <a:t>Absence of viral hep.</a:t>
            </a:r>
            <a:r>
              <a:rPr lang="fr-FR" altLang="en-US" dirty="0">
                <a:latin typeface="Arial" panose="020B0604020202020204" pitchFamily="34" charset="0"/>
                <a:cs typeface="Arial" panose="020B0604020202020204" pitchFamily="34" charset="0"/>
              </a:rPr>
              <a:t>	</a:t>
            </a:r>
            <a:r>
              <a:rPr lang="fr-FR" altLang="en-US" dirty="0" err="1">
                <a:latin typeface="Arial" panose="020B0604020202020204" pitchFamily="34" charset="0"/>
                <a:cs typeface="Arial" panose="020B0604020202020204" pitchFamily="34" charset="0"/>
              </a:rPr>
              <a:t>Yes</a:t>
            </a:r>
            <a:r>
              <a:rPr lang="fr-FR" altLang="en-US" dirty="0">
                <a:latin typeface="Arial" panose="020B0604020202020204" pitchFamily="34" charset="0"/>
                <a:cs typeface="Arial" panose="020B0604020202020204" pitchFamily="34" charset="0"/>
              </a:rPr>
              <a:t>	2</a:t>
            </a:r>
          </a:p>
        </p:txBody>
      </p:sp>
      <p:sp>
        <p:nvSpPr>
          <p:cNvPr id="68620" name="ZoneTexte 11">
            <a:extLst>
              <a:ext uri="{FF2B5EF4-FFF2-40B4-BE49-F238E27FC236}">
                <a16:creationId xmlns:a16="http://schemas.microsoft.com/office/drawing/2014/main" id="{4155FF8E-8466-B94B-AF21-1AD6E0519454}"/>
              </a:ext>
            </a:extLst>
          </p:cNvPr>
          <p:cNvSpPr txBox="1">
            <a:spLocks noChangeArrowheads="1"/>
          </p:cNvSpPr>
          <p:nvPr/>
        </p:nvSpPr>
        <p:spPr bwMode="auto">
          <a:xfrm>
            <a:off x="1631857" y="1686446"/>
            <a:ext cx="9268304" cy="41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3141663" algn="l"/>
                <a:tab pos="6634163" algn="ctr"/>
              </a:tabLst>
              <a:defRPr sz="2000">
                <a:solidFill>
                  <a:schemeClr val="tx1"/>
                </a:solidFill>
                <a:latin typeface="Times" pitchFamily="2" charset="0"/>
                <a:ea typeface="ＭＳ Ｐゴシック" panose="020B0600070205080204" pitchFamily="34" charset="-128"/>
              </a:defRPr>
            </a:lvl1pPr>
            <a:lvl2pPr marL="37931725" indent="-37474525">
              <a:tabLst>
                <a:tab pos="3141663" algn="l"/>
                <a:tab pos="6634163" algn="ctr"/>
              </a:tabLst>
              <a:defRPr sz="2000">
                <a:solidFill>
                  <a:schemeClr val="tx1"/>
                </a:solidFill>
                <a:latin typeface="Times" pitchFamily="2" charset="0"/>
                <a:ea typeface="ＭＳ Ｐゴシック" panose="020B0600070205080204" pitchFamily="34" charset="-128"/>
              </a:defRPr>
            </a:lvl2pPr>
            <a:lvl3pPr>
              <a:tabLst>
                <a:tab pos="3141663" algn="l"/>
                <a:tab pos="6634163" algn="ctr"/>
              </a:tabLst>
              <a:defRPr sz="2000">
                <a:solidFill>
                  <a:schemeClr val="tx1"/>
                </a:solidFill>
                <a:latin typeface="Times" pitchFamily="2" charset="0"/>
                <a:ea typeface="ＭＳ Ｐゴシック" panose="020B0600070205080204" pitchFamily="34" charset="-128"/>
              </a:defRPr>
            </a:lvl3pPr>
            <a:lvl4pPr>
              <a:tabLst>
                <a:tab pos="3141663" algn="l"/>
                <a:tab pos="6634163" algn="ctr"/>
              </a:tabLst>
              <a:defRPr sz="2000">
                <a:solidFill>
                  <a:schemeClr val="tx1"/>
                </a:solidFill>
                <a:latin typeface="Times" pitchFamily="2" charset="0"/>
                <a:ea typeface="ＭＳ Ｐゴシック" panose="020B0600070205080204" pitchFamily="34" charset="-128"/>
              </a:defRPr>
            </a:lvl4pPr>
            <a:lvl5pPr>
              <a:tabLst>
                <a:tab pos="3141663" algn="l"/>
                <a:tab pos="6634163" algn="ct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3141663" algn="l"/>
                <a:tab pos="6634163" algn="ct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3141663" algn="l"/>
                <a:tab pos="6634163" algn="ct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3141663" algn="l"/>
                <a:tab pos="6634163" algn="ct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3141663" algn="l"/>
                <a:tab pos="6634163" algn="ctr"/>
              </a:tabLst>
              <a:defRPr sz="2000">
                <a:solidFill>
                  <a:schemeClr val="tx1"/>
                </a:solidFill>
                <a:latin typeface="Times" pitchFamily="2" charset="0"/>
                <a:ea typeface="ＭＳ Ｐゴシック" panose="020B0600070205080204" pitchFamily="34" charset="-128"/>
              </a:defRPr>
            </a:lvl9pPr>
          </a:lstStyle>
          <a:p>
            <a:pPr>
              <a:lnSpc>
                <a:spcPts val="2800"/>
              </a:lnSpc>
              <a:tabLst>
                <a:tab pos="3141663" algn="l"/>
                <a:tab pos="7550150" algn="ctr"/>
              </a:tabLst>
            </a:pPr>
            <a:r>
              <a:rPr lang="fr-FR" altLang="en-US" dirty="0">
                <a:latin typeface="Arial" panose="020B0604020202020204" pitchFamily="34" charset="0"/>
                <a:cs typeface="Arial" panose="020B0604020202020204" pitchFamily="34" charset="0"/>
              </a:rPr>
              <a:t>		</a:t>
            </a:r>
            <a:r>
              <a:rPr lang="fr-FR" altLang="en-US" b="1" dirty="0">
                <a:latin typeface="Arial" panose="020B0604020202020204" pitchFamily="34" charset="0"/>
                <a:cs typeface="Arial" panose="020B0604020202020204" pitchFamily="34" charset="0"/>
              </a:rPr>
              <a:t>Points</a:t>
            </a:r>
          </a:p>
        </p:txBody>
      </p:sp>
      <p:sp>
        <p:nvSpPr>
          <p:cNvPr id="68621" name="Accolade fermante 12">
            <a:extLst>
              <a:ext uri="{FF2B5EF4-FFF2-40B4-BE49-F238E27FC236}">
                <a16:creationId xmlns:a16="http://schemas.microsoft.com/office/drawing/2014/main" id="{556CAC3D-1EFC-EA4D-9FC1-EDF2C7D2A7B2}"/>
              </a:ext>
            </a:extLst>
          </p:cNvPr>
          <p:cNvSpPr>
            <a:spLocks/>
          </p:cNvSpPr>
          <p:nvPr/>
        </p:nvSpPr>
        <p:spPr bwMode="auto">
          <a:xfrm>
            <a:off x="8506180" y="2665933"/>
            <a:ext cx="227360" cy="1020762"/>
          </a:xfrm>
          <a:prstGeom prst="rightBrace">
            <a:avLst>
              <a:gd name="adj1" fmla="val 37699"/>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endParaRPr lang="fr-FR" altLang="en-US"/>
          </a:p>
        </p:txBody>
      </p:sp>
      <p:sp>
        <p:nvSpPr>
          <p:cNvPr id="14" name="Rectangle 3">
            <a:extLst>
              <a:ext uri="{FF2B5EF4-FFF2-40B4-BE49-F238E27FC236}">
                <a16:creationId xmlns:a16="http://schemas.microsoft.com/office/drawing/2014/main" id="{994D4441-DD8C-B34A-BDE0-0AD168E28826}"/>
              </a:ext>
            </a:extLst>
          </p:cNvPr>
          <p:cNvSpPr>
            <a:spLocks noChangeArrowheads="1"/>
          </p:cNvSpPr>
          <p:nvPr/>
        </p:nvSpPr>
        <p:spPr bwMode="auto">
          <a:xfrm>
            <a:off x="0" y="308603"/>
            <a:ext cx="12192000" cy="1200329"/>
          </a:xfrm>
          <a:prstGeom prst="rect">
            <a:avLst/>
          </a:prstGeom>
          <a:noFill/>
          <a:ln w="57150">
            <a:noFill/>
            <a:miter lim="800000"/>
            <a:headEnd/>
            <a:tailEnd/>
          </a:ln>
        </p:spPr>
        <p:txBody>
          <a:bodyPr wrap="square" anchor="t">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itchFamily="34" charset="-128"/>
                <a:cs typeface="+mj-cs"/>
              </a:rPr>
              <a:t>Autoimmune Hepatitis</a:t>
            </a:r>
          </a:p>
          <a:p>
            <a:pPr algn="ctr">
              <a:lnSpc>
                <a:spcPct val="90000"/>
              </a:lnSpc>
              <a:spcBef>
                <a:spcPct val="0"/>
              </a:spcBef>
            </a:pPr>
            <a:r>
              <a:rPr lang="de-DE" sz="4000" b="1" dirty="0" err="1">
                <a:solidFill>
                  <a:srgbClr val="7030A0"/>
                </a:solidFill>
                <a:latin typeface="Arial" pitchFamily="34" charset="0"/>
                <a:ea typeface="ＭＳ Ｐゴシック" pitchFamily="34" charset="-128"/>
                <a:cs typeface="+mj-cs"/>
              </a:rPr>
              <a:t>Simplified</a:t>
            </a:r>
            <a:r>
              <a:rPr lang="de-DE" sz="4000" b="1" dirty="0">
                <a:solidFill>
                  <a:srgbClr val="7030A0"/>
                </a:solidFill>
                <a:latin typeface="Arial" pitchFamily="34" charset="0"/>
                <a:ea typeface="ＭＳ Ｐゴシック" pitchFamily="34" charset="-128"/>
                <a:cs typeface="+mj-cs"/>
              </a:rPr>
              <a:t> </a:t>
            </a:r>
            <a:r>
              <a:rPr lang="de-DE" sz="4000" b="1" dirty="0" err="1">
                <a:solidFill>
                  <a:srgbClr val="7030A0"/>
                </a:solidFill>
                <a:latin typeface="Arial" pitchFamily="34" charset="0"/>
                <a:ea typeface="ＭＳ Ｐゴシック" pitchFamily="34" charset="-128"/>
                <a:cs typeface="+mj-cs"/>
              </a:rPr>
              <a:t>Diagnostic</a:t>
            </a:r>
            <a:r>
              <a:rPr lang="de-DE" sz="4000" b="1" dirty="0">
                <a:solidFill>
                  <a:srgbClr val="7030A0"/>
                </a:solidFill>
                <a:latin typeface="Arial" pitchFamily="34" charset="0"/>
                <a:ea typeface="ＭＳ Ｐゴシック" pitchFamily="34" charset="-128"/>
                <a:cs typeface="+mj-cs"/>
              </a:rPr>
              <a:t> </a:t>
            </a:r>
            <a:r>
              <a:rPr lang="de-DE" sz="4000" b="1" dirty="0" err="1">
                <a:solidFill>
                  <a:srgbClr val="7030A0"/>
                </a:solidFill>
                <a:latin typeface="Arial" pitchFamily="34" charset="0"/>
                <a:ea typeface="ＭＳ Ｐゴシック" pitchFamily="34" charset="-128"/>
                <a:cs typeface="+mj-cs"/>
              </a:rPr>
              <a:t>Criteria</a:t>
            </a:r>
            <a:endParaRPr lang="de-DE" sz="4000" b="1" dirty="0">
              <a:solidFill>
                <a:srgbClr val="7030A0"/>
              </a:solidFill>
              <a:latin typeface="Arial" pitchFamily="34" charset="0"/>
              <a:ea typeface="ＭＳ Ｐゴシック" pitchFamily="34" charset="-128"/>
              <a:cs typeface="+mj-cs"/>
            </a:endParaRPr>
          </a:p>
        </p:txBody>
      </p:sp>
    </p:spTree>
    <p:extLst>
      <p:ext uri="{BB962C8B-B14F-4D97-AF65-F5344CB8AC3E}">
        <p14:creationId xmlns:p14="http://schemas.microsoft.com/office/powerpoint/2010/main" val="35143709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6">
            <a:extLst>
              <a:ext uri="{FF2B5EF4-FFF2-40B4-BE49-F238E27FC236}">
                <a16:creationId xmlns:a16="http://schemas.microsoft.com/office/drawing/2014/main" id="{CD66605E-3E0A-4F46-9AD3-EC3965D816EA}"/>
              </a:ext>
            </a:extLst>
          </p:cNvPr>
          <p:cNvSpPr txBox="1">
            <a:spLocks noChangeArrowheads="1"/>
          </p:cNvSpPr>
          <p:nvPr/>
        </p:nvSpPr>
        <p:spPr bwMode="auto">
          <a:xfrm>
            <a:off x="2719963" y="327026"/>
            <a:ext cx="6742551" cy="646331"/>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ctr">
              <a:lnSpc>
                <a:spcPct val="90000"/>
              </a:lnSpc>
              <a:spcBef>
                <a:spcPct val="0"/>
              </a:spcBef>
            </a:pPr>
            <a:r>
              <a:rPr lang="fr-FR" altLang="en-US" sz="4000" b="1" dirty="0" err="1">
                <a:solidFill>
                  <a:srgbClr val="7030A0"/>
                </a:solidFill>
                <a:latin typeface="Arial" pitchFamily="34" charset="0"/>
                <a:cs typeface="+mj-cs"/>
              </a:rPr>
              <a:t>Primary</a:t>
            </a:r>
            <a:r>
              <a:rPr lang="fr-FR" altLang="en-US" sz="4000" b="1" dirty="0">
                <a:solidFill>
                  <a:srgbClr val="7030A0"/>
                </a:solidFill>
                <a:latin typeface="Arial" pitchFamily="34" charset="0"/>
                <a:cs typeface="+mj-cs"/>
              </a:rPr>
              <a:t> </a:t>
            </a:r>
            <a:r>
              <a:rPr lang="fr-FR" altLang="en-US" sz="4000" b="1" dirty="0" err="1">
                <a:solidFill>
                  <a:srgbClr val="7030A0"/>
                </a:solidFill>
                <a:latin typeface="Arial" pitchFamily="34" charset="0"/>
                <a:cs typeface="+mj-cs"/>
              </a:rPr>
              <a:t>Biliary</a:t>
            </a:r>
            <a:r>
              <a:rPr lang="fr-FR" altLang="en-US" sz="4000" b="1" dirty="0">
                <a:solidFill>
                  <a:srgbClr val="7030A0"/>
                </a:solidFill>
                <a:latin typeface="Arial" pitchFamily="34" charset="0"/>
                <a:cs typeface="+mj-cs"/>
              </a:rPr>
              <a:t> </a:t>
            </a:r>
            <a:r>
              <a:rPr lang="fr-FR" altLang="en-US" sz="4000" b="1" dirty="0" err="1">
                <a:solidFill>
                  <a:srgbClr val="7030A0"/>
                </a:solidFill>
                <a:latin typeface="Arial" pitchFamily="34" charset="0"/>
                <a:cs typeface="+mj-cs"/>
              </a:rPr>
              <a:t>Cholangitis</a:t>
            </a:r>
            <a:endParaRPr lang="fr-FR" altLang="en-US" sz="4000" b="1" dirty="0">
              <a:solidFill>
                <a:srgbClr val="7030A0"/>
              </a:solidFill>
              <a:latin typeface="Arial" pitchFamily="34" charset="0"/>
              <a:cs typeface="+mj-cs"/>
            </a:endParaRPr>
          </a:p>
        </p:txBody>
      </p:sp>
      <p:sp>
        <p:nvSpPr>
          <p:cNvPr id="82947" name="Text Box 27">
            <a:extLst>
              <a:ext uri="{FF2B5EF4-FFF2-40B4-BE49-F238E27FC236}">
                <a16:creationId xmlns:a16="http://schemas.microsoft.com/office/drawing/2014/main" id="{4669036F-3CEC-B34A-8249-E565B4C1AB23}"/>
              </a:ext>
            </a:extLst>
          </p:cNvPr>
          <p:cNvSpPr txBox="1">
            <a:spLocks noChangeArrowheads="1"/>
          </p:cNvSpPr>
          <p:nvPr/>
        </p:nvSpPr>
        <p:spPr bwMode="auto">
          <a:xfrm>
            <a:off x="3414044" y="5796262"/>
            <a:ext cx="8337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r>
              <a:rPr lang="de-DE" altLang="en-US" sz="1800" b="1" dirty="0" err="1">
                <a:solidFill>
                  <a:srgbClr val="666666"/>
                </a:solidFill>
                <a:latin typeface="Arial" panose="020B0604020202020204" pitchFamily="34" charset="0"/>
              </a:rPr>
              <a:t>Beuers</a:t>
            </a:r>
            <a:r>
              <a:rPr lang="de-DE" altLang="en-US" sz="1800" b="1" dirty="0">
                <a:solidFill>
                  <a:srgbClr val="666666"/>
                </a:solidFill>
                <a:latin typeface="Arial" panose="020B0604020202020204" pitchFamily="34" charset="0"/>
              </a:rPr>
              <a:t> U </a:t>
            </a:r>
            <a:r>
              <a:rPr lang="de-DE" altLang="en-US" sz="1800" b="1" i="1" dirty="0">
                <a:solidFill>
                  <a:srgbClr val="666666"/>
                </a:solidFill>
                <a:latin typeface="Arial" panose="020B0604020202020204" pitchFamily="34" charset="0"/>
              </a:rPr>
              <a:t>et al</a:t>
            </a:r>
            <a:r>
              <a:rPr lang="de-DE" altLang="en-US" sz="1800" b="1" dirty="0">
                <a:solidFill>
                  <a:srgbClr val="666666"/>
                </a:solidFill>
                <a:latin typeface="Arial" panose="020B0604020202020204" pitchFamily="34" charset="0"/>
              </a:rPr>
              <a:t>. J </a:t>
            </a:r>
            <a:r>
              <a:rPr lang="de-DE" altLang="en-US" sz="1800" b="1" dirty="0" err="1">
                <a:solidFill>
                  <a:srgbClr val="666666"/>
                </a:solidFill>
                <a:latin typeface="Arial" panose="020B0604020202020204" pitchFamily="34" charset="0"/>
              </a:rPr>
              <a:t>Hepatol</a:t>
            </a:r>
            <a:r>
              <a:rPr lang="de-DE" altLang="en-US" sz="1800" b="1" dirty="0">
                <a:solidFill>
                  <a:srgbClr val="666666"/>
                </a:solidFill>
                <a:latin typeface="Arial" panose="020B0604020202020204" pitchFamily="34" charset="0"/>
              </a:rPr>
              <a:t> 2015;63:1285-1287.</a:t>
            </a:r>
          </a:p>
          <a:p>
            <a:pPr algn="r"/>
            <a:r>
              <a:rPr lang="de-DE" altLang="en-US" sz="1800" b="1" dirty="0">
                <a:solidFill>
                  <a:srgbClr val="666666"/>
                </a:solidFill>
                <a:latin typeface="Arial" panose="020B0604020202020204" pitchFamily="34" charset="0"/>
              </a:rPr>
              <a:t>EASL Clinical Practice Guideline. J </a:t>
            </a:r>
            <a:r>
              <a:rPr lang="de-DE" altLang="en-US" sz="1800" b="1" dirty="0" err="1">
                <a:solidFill>
                  <a:srgbClr val="666666"/>
                </a:solidFill>
                <a:latin typeface="Arial" panose="020B0604020202020204" pitchFamily="34" charset="0"/>
              </a:rPr>
              <a:t>Hepatol</a:t>
            </a:r>
            <a:r>
              <a:rPr lang="de-DE" altLang="en-US" sz="1800" b="1" dirty="0">
                <a:solidFill>
                  <a:srgbClr val="666666"/>
                </a:solidFill>
                <a:latin typeface="Arial" panose="020B0604020202020204" pitchFamily="34" charset="0"/>
              </a:rPr>
              <a:t> 2017;67:145-172.</a:t>
            </a:r>
          </a:p>
          <a:p>
            <a:pPr algn="r"/>
            <a:r>
              <a:rPr lang="de-DE" altLang="en-US" sz="1800" b="1" dirty="0" err="1">
                <a:solidFill>
                  <a:srgbClr val="666666"/>
                </a:solidFill>
                <a:latin typeface="Arial" panose="020B0604020202020204" pitchFamily="34" charset="0"/>
              </a:rPr>
              <a:t>Lindor</a:t>
            </a:r>
            <a:r>
              <a:rPr lang="de-DE" altLang="en-US" sz="1800" b="1" dirty="0">
                <a:solidFill>
                  <a:srgbClr val="666666"/>
                </a:solidFill>
                <a:latin typeface="Arial" panose="020B0604020202020204" pitchFamily="34" charset="0"/>
              </a:rPr>
              <a:t> K </a:t>
            </a:r>
            <a:r>
              <a:rPr lang="de-DE" altLang="en-US" sz="1800" b="1" i="1" dirty="0">
                <a:solidFill>
                  <a:srgbClr val="666666"/>
                </a:solidFill>
                <a:latin typeface="Arial" panose="020B0604020202020204" pitchFamily="34" charset="0"/>
              </a:rPr>
              <a:t>et al</a:t>
            </a:r>
            <a:r>
              <a:rPr lang="de-DE" altLang="en-US" sz="1800" b="1" dirty="0">
                <a:solidFill>
                  <a:srgbClr val="666666"/>
                </a:solidFill>
                <a:latin typeface="Arial" panose="020B0604020202020204" pitchFamily="34" charset="0"/>
              </a:rPr>
              <a:t>. AASLD Practice </a:t>
            </a:r>
            <a:r>
              <a:rPr lang="de-DE" altLang="en-US" sz="1800" b="1" dirty="0" err="1">
                <a:solidFill>
                  <a:srgbClr val="666666"/>
                </a:solidFill>
                <a:latin typeface="Arial" panose="020B0604020202020204" pitchFamily="34" charset="0"/>
              </a:rPr>
              <a:t>Guidance</a:t>
            </a:r>
            <a:r>
              <a:rPr lang="de-DE" altLang="en-US" sz="1800" b="1" dirty="0">
                <a:solidFill>
                  <a:srgbClr val="666666"/>
                </a:solidFill>
                <a:latin typeface="Arial" panose="020B0604020202020204" pitchFamily="34" charset="0"/>
              </a:rPr>
              <a:t>. </a:t>
            </a:r>
            <a:r>
              <a:rPr lang="de-DE" altLang="en-US" sz="1800" b="1" dirty="0" err="1">
                <a:solidFill>
                  <a:srgbClr val="666666"/>
                </a:solidFill>
                <a:latin typeface="Arial" panose="020B0604020202020204" pitchFamily="34" charset="0"/>
              </a:rPr>
              <a:t>Hepatology</a:t>
            </a:r>
            <a:r>
              <a:rPr lang="de-DE" altLang="en-US" sz="1800" b="1" dirty="0">
                <a:solidFill>
                  <a:srgbClr val="666666"/>
                </a:solidFill>
                <a:latin typeface="Arial" panose="020B0604020202020204" pitchFamily="34" charset="0"/>
              </a:rPr>
              <a:t> 2019;69:394-419.</a:t>
            </a:r>
          </a:p>
        </p:txBody>
      </p:sp>
      <p:sp>
        <p:nvSpPr>
          <p:cNvPr id="82948" name="Rectangle 3">
            <a:extLst>
              <a:ext uri="{FF2B5EF4-FFF2-40B4-BE49-F238E27FC236}">
                <a16:creationId xmlns:a16="http://schemas.microsoft.com/office/drawing/2014/main" id="{AE69EB11-0C31-CA45-AAC1-9B69B0E21FD3}"/>
              </a:ext>
            </a:extLst>
          </p:cNvPr>
          <p:cNvSpPr>
            <a:spLocks noChangeArrowheads="1"/>
          </p:cNvSpPr>
          <p:nvPr/>
        </p:nvSpPr>
        <p:spPr bwMode="auto">
          <a:xfrm>
            <a:off x="4500587" y="1248451"/>
            <a:ext cx="743658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Primary </a:t>
            </a:r>
            <a:r>
              <a:rPr lang="de-DE" altLang="en-US" sz="3200" b="1" dirty="0" err="1">
                <a:latin typeface="Arial" pitchFamily="-1" charset="0"/>
                <a:ea typeface="+mn-ea"/>
              </a:rPr>
              <a:t>biliary</a:t>
            </a:r>
            <a:r>
              <a:rPr lang="de-DE" altLang="en-US" sz="3200" b="1" dirty="0">
                <a:latin typeface="Arial" pitchFamily="-1" charset="0"/>
                <a:ea typeface="+mn-ea"/>
              </a:rPr>
              <a:t> </a:t>
            </a:r>
            <a:r>
              <a:rPr lang="de-DE" altLang="en-US" sz="3200" b="1" dirty="0" err="1">
                <a:latin typeface="Arial" pitchFamily="-1" charset="0"/>
                <a:ea typeface="+mn-ea"/>
              </a:rPr>
              <a:t>cirrhosis</a:t>
            </a:r>
            <a:endParaRPr lang="de-DE" altLang="en-US" sz="3200" b="1" dirty="0">
              <a:latin typeface="Arial" pitchFamily="-1" charset="0"/>
              <a:ea typeface="+mn-ea"/>
            </a:endParaRPr>
          </a:p>
          <a:p>
            <a:pPr marL="457200" indent="-457200">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Autoimmune </a:t>
            </a:r>
            <a:r>
              <a:rPr lang="de-DE" altLang="en-US" sz="3200" b="1" dirty="0" err="1">
                <a:latin typeface="Arial" pitchFamily="-1" charset="0"/>
                <a:ea typeface="+mn-ea"/>
              </a:rPr>
              <a:t>disease</a:t>
            </a:r>
            <a:r>
              <a:rPr lang="de-DE" altLang="en-US" sz="3200" b="1" dirty="0">
                <a:latin typeface="Arial" pitchFamily="-1" charset="0"/>
                <a:ea typeface="+mn-ea"/>
              </a:rPr>
              <a:t> </a:t>
            </a:r>
            <a:r>
              <a:rPr lang="de-DE" altLang="en-US" sz="3200" b="1" dirty="0" err="1">
                <a:latin typeface="Arial" pitchFamily="-1" charset="0"/>
                <a:ea typeface="+mn-ea"/>
              </a:rPr>
              <a:t>with</a:t>
            </a:r>
            <a:r>
              <a:rPr lang="de-DE" altLang="en-US" sz="3200" b="1" dirty="0">
                <a:latin typeface="Arial" pitchFamily="-1" charset="0"/>
                <a:ea typeface="+mn-ea"/>
              </a:rPr>
              <a:t> progressive </a:t>
            </a:r>
            <a:r>
              <a:rPr lang="de-DE" altLang="en-US" sz="3200" b="1" dirty="0" err="1">
                <a:latin typeface="Arial" pitchFamily="-1" charset="0"/>
                <a:ea typeface="+mn-ea"/>
              </a:rPr>
              <a:t>destruction</a:t>
            </a:r>
            <a:r>
              <a:rPr lang="de-DE" altLang="en-US" sz="3200" b="1" dirty="0">
                <a:latin typeface="Arial" pitchFamily="-1" charset="0"/>
                <a:ea typeface="+mn-ea"/>
              </a:rPr>
              <a:t> </a:t>
            </a:r>
            <a:r>
              <a:rPr lang="de-DE" altLang="en-US" sz="3200" b="1" dirty="0" err="1">
                <a:latin typeface="Arial" pitchFamily="-1" charset="0"/>
                <a:ea typeface="+mn-ea"/>
              </a:rPr>
              <a:t>of</a:t>
            </a:r>
            <a:r>
              <a:rPr lang="de-DE" altLang="en-US" sz="3200" b="1" dirty="0">
                <a:latin typeface="Arial" pitchFamily="-1" charset="0"/>
                <a:ea typeface="+mn-ea"/>
              </a:rPr>
              <a:t> </a:t>
            </a:r>
            <a:r>
              <a:rPr lang="de-DE" altLang="en-US" sz="3200" b="1" dirty="0" err="1">
                <a:latin typeface="Arial" pitchFamily="-1" charset="0"/>
                <a:ea typeface="+mn-ea"/>
              </a:rPr>
              <a:t>small</a:t>
            </a:r>
            <a:r>
              <a:rPr lang="de-DE" altLang="en-US" sz="3200" b="1" dirty="0">
                <a:latin typeface="Arial" pitchFamily="-1" charset="0"/>
                <a:ea typeface="+mn-ea"/>
              </a:rPr>
              <a:t> </a:t>
            </a:r>
            <a:r>
              <a:rPr lang="de-DE" altLang="en-US" sz="3200" b="1" dirty="0" err="1">
                <a:latin typeface="Arial" pitchFamily="-1" charset="0"/>
                <a:ea typeface="+mn-ea"/>
              </a:rPr>
              <a:t>bile</a:t>
            </a:r>
            <a:r>
              <a:rPr lang="de-DE" altLang="en-US" sz="3200" b="1" dirty="0">
                <a:latin typeface="Arial" pitchFamily="-1" charset="0"/>
                <a:ea typeface="+mn-ea"/>
              </a:rPr>
              <a:t> </a:t>
            </a:r>
            <a:r>
              <a:rPr lang="de-DE" altLang="en-US" sz="3200" b="1" dirty="0" err="1">
                <a:latin typeface="Arial" pitchFamily="-1" charset="0"/>
                <a:ea typeface="+mn-ea"/>
              </a:rPr>
              <a:t>ducts</a:t>
            </a:r>
            <a:endParaRPr lang="de-DE" altLang="en-US" sz="3200" b="1" dirty="0">
              <a:latin typeface="Arial" pitchFamily="-1" charset="0"/>
              <a:ea typeface="+mn-ea"/>
            </a:endParaRPr>
          </a:p>
          <a:p>
            <a:pPr marL="457200" indent="-457200">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Prevalence</a:t>
            </a:r>
            <a:r>
              <a:rPr lang="de-DE" altLang="en-US" sz="3200" b="1" dirty="0">
                <a:latin typeface="Arial" pitchFamily="-1" charset="0"/>
                <a:ea typeface="+mn-ea"/>
              </a:rPr>
              <a:t> 2-40/100'000</a:t>
            </a:r>
          </a:p>
          <a:p>
            <a:pPr marL="457200" indent="-457200">
              <a:buClr>
                <a:srgbClr val="7030A0"/>
              </a:buClr>
              <a:buFont typeface="Wingdings" panose="05000000000000000000" pitchFamily="2" charset="2"/>
              <a:buChar char="§"/>
              <a:tabLst>
                <a:tab pos="1719263" algn="l"/>
                <a:tab pos="6097588" algn="l"/>
              </a:tabLst>
            </a:pPr>
            <a:r>
              <a:rPr lang="de-DE" sz="3200" b="1" dirty="0">
                <a:latin typeface="Arial" pitchFamily="-1" charset="0"/>
                <a:ea typeface="+mn-ea"/>
              </a:rPr>
              <a:t>♂ : ♀ </a:t>
            </a:r>
            <a:r>
              <a:rPr lang="de-DE" altLang="en-US" sz="3200" b="1" dirty="0">
                <a:latin typeface="Arial" pitchFamily="-1" charset="0"/>
                <a:ea typeface="+mn-ea"/>
              </a:rPr>
              <a:t>= 1: 9, </a:t>
            </a:r>
            <a:r>
              <a:rPr lang="de-DE" altLang="en-US" sz="3200" b="1" dirty="0" err="1">
                <a:latin typeface="Arial" pitchFamily="-1" charset="0"/>
                <a:ea typeface="+mn-ea"/>
              </a:rPr>
              <a:t>peak</a:t>
            </a:r>
            <a:r>
              <a:rPr lang="de-DE" altLang="en-US" sz="3200" b="1" dirty="0">
                <a:latin typeface="Arial" pitchFamily="-1" charset="0"/>
                <a:ea typeface="+mn-ea"/>
              </a:rPr>
              <a:t> </a:t>
            </a:r>
            <a:r>
              <a:rPr lang="de-DE" altLang="en-US" sz="3200" b="1" dirty="0" err="1">
                <a:latin typeface="Arial" pitchFamily="-1" charset="0"/>
                <a:ea typeface="+mn-ea"/>
              </a:rPr>
              <a:t>age</a:t>
            </a:r>
            <a:r>
              <a:rPr lang="de-DE" altLang="en-US" sz="3200" b="1" dirty="0">
                <a:latin typeface="Arial" pitchFamily="-1" charset="0"/>
                <a:ea typeface="+mn-ea"/>
              </a:rPr>
              <a:t> 40-60 </a:t>
            </a:r>
            <a:r>
              <a:rPr lang="de-DE" altLang="en-US" sz="3200" b="1" dirty="0" err="1">
                <a:latin typeface="Arial" pitchFamily="-1" charset="0"/>
                <a:ea typeface="+mn-ea"/>
              </a:rPr>
              <a:t>years</a:t>
            </a:r>
            <a:endParaRPr lang="de-DE" altLang="en-US" sz="3200" b="1" dirty="0">
              <a:latin typeface="Arial" pitchFamily="-1" charset="0"/>
              <a:ea typeface="+mn-ea"/>
            </a:endParaRPr>
          </a:p>
          <a:p>
            <a:pPr marL="457200" indent="-457200">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May </a:t>
            </a:r>
            <a:r>
              <a:rPr lang="de-DE" altLang="en-US" sz="3200" b="1" dirty="0" err="1">
                <a:latin typeface="Arial" pitchFamily="-1" charset="0"/>
                <a:ea typeface="+mn-ea"/>
              </a:rPr>
              <a:t>be</a:t>
            </a:r>
            <a:r>
              <a:rPr lang="de-DE" altLang="en-US" sz="3200" b="1" dirty="0">
                <a:latin typeface="Arial" pitchFamily="-1" charset="0"/>
                <a:ea typeface="+mn-ea"/>
              </a:rPr>
              <a:t> </a:t>
            </a:r>
            <a:r>
              <a:rPr lang="de-DE" altLang="en-US" sz="3200" b="1" dirty="0" err="1">
                <a:latin typeface="Arial" pitchFamily="-1" charset="0"/>
                <a:ea typeface="+mn-ea"/>
              </a:rPr>
              <a:t>associated</a:t>
            </a:r>
            <a:r>
              <a:rPr lang="de-DE" altLang="en-US" sz="3200" b="1" dirty="0">
                <a:latin typeface="Arial" pitchFamily="-1" charset="0"/>
                <a:ea typeface="+mn-ea"/>
              </a:rPr>
              <a:t> </a:t>
            </a:r>
            <a:r>
              <a:rPr lang="de-DE" altLang="en-US" sz="3200" b="1" dirty="0" err="1">
                <a:latin typeface="Arial" pitchFamily="-1" charset="0"/>
                <a:ea typeface="+mn-ea"/>
              </a:rPr>
              <a:t>with</a:t>
            </a:r>
            <a:r>
              <a:rPr lang="de-DE" altLang="en-US" sz="3200" b="1" dirty="0">
                <a:latin typeface="Arial" pitchFamily="-1" charset="0"/>
                <a:ea typeface="+mn-ea"/>
              </a:rPr>
              <a:t> </a:t>
            </a:r>
            <a:r>
              <a:rPr lang="de-DE" altLang="en-US" sz="3200" b="1" dirty="0" err="1">
                <a:latin typeface="Arial" pitchFamily="-1" charset="0"/>
                <a:ea typeface="+mn-ea"/>
              </a:rPr>
              <a:t>other</a:t>
            </a:r>
            <a:r>
              <a:rPr lang="de-DE" altLang="en-US" sz="3200" b="1" dirty="0">
                <a:latin typeface="Arial" pitchFamily="-1" charset="0"/>
                <a:ea typeface="+mn-ea"/>
              </a:rPr>
              <a:t> auto-immune </a:t>
            </a:r>
            <a:r>
              <a:rPr lang="de-DE" altLang="en-US" sz="3200" b="1" dirty="0" err="1">
                <a:latin typeface="Arial" pitchFamily="-1" charset="0"/>
                <a:ea typeface="+mn-ea"/>
              </a:rPr>
              <a:t>diseases</a:t>
            </a:r>
            <a:r>
              <a:rPr lang="de-DE" altLang="en-US" sz="3200" b="1" dirty="0">
                <a:latin typeface="Arial" pitchFamily="-1" charset="0"/>
                <a:ea typeface="+mn-ea"/>
              </a:rPr>
              <a:t> </a:t>
            </a:r>
            <a:r>
              <a:rPr lang="de-DE" altLang="en-US" sz="2400" b="1" dirty="0">
                <a:solidFill>
                  <a:srgbClr val="666666"/>
                </a:solidFill>
                <a:latin typeface="Arial" panose="020B0604020202020204" pitchFamily="34" charset="0"/>
                <a:cs typeface="Arial" panose="020B0604020202020204" pitchFamily="34" charset="0"/>
              </a:rPr>
              <a:t>(</a:t>
            </a:r>
            <a:r>
              <a:rPr lang="de-DE" altLang="en-US" sz="2400" b="1" dirty="0" err="1">
                <a:solidFill>
                  <a:srgbClr val="666666"/>
                </a:solidFill>
                <a:latin typeface="Arial" panose="020B0604020202020204" pitchFamily="34" charset="0"/>
                <a:cs typeface="Arial" panose="020B0604020202020204" pitchFamily="34" charset="0"/>
              </a:rPr>
              <a:t>Sjögren's</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syndrome</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thyroiditis</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celiac</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disease</a:t>
            </a:r>
            <a:r>
              <a:rPr lang="de-DE" altLang="en-US" sz="2400" b="1" dirty="0">
                <a:solidFill>
                  <a:srgbClr val="666666"/>
                </a:solidFill>
                <a:latin typeface="Arial" panose="020B0604020202020204" pitchFamily="34" charset="0"/>
                <a:cs typeface="Arial" panose="020B0604020202020204" pitchFamily="34" charset="0"/>
              </a:rPr>
              <a:t>, RA, ...)</a:t>
            </a:r>
          </a:p>
        </p:txBody>
      </p:sp>
      <p:pic>
        <p:nvPicPr>
          <p:cNvPr id="12" name="Image 3" descr="JHepatol_PBC_Title.tif">
            <a:extLst>
              <a:ext uri="{FF2B5EF4-FFF2-40B4-BE49-F238E27FC236}">
                <a16:creationId xmlns:a16="http://schemas.microsoft.com/office/drawing/2014/main" id="{A7F0C9C5-86C9-F24A-8118-B92DD47B706E}"/>
              </a:ext>
            </a:extLst>
          </p:cNvPr>
          <p:cNvPicPr>
            <a:picLocks noChangeAspect="1"/>
          </p:cNvPicPr>
          <p:nvPr/>
        </p:nvPicPr>
        <p:blipFill>
          <a:blip r:embed="rId3" cstate="print">
            <a:lum bright="4000" contrast="14000"/>
            <a:extLst>
              <a:ext uri="{28A0092B-C50C-407E-A947-70E740481C1C}">
                <a14:useLocalDpi xmlns:a14="http://schemas.microsoft.com/office/drawing/2010/main" val="0"/>
              </a:ext>
            </a:extLst>
          </a:blip>
          <a:srcRect/>
          <a:stretch>
            <a:fillRect/>
          </a:stretch>
        </p:blipFill>
        <p:spPr bwMode="auto">
          <a:xfrm>
            <a:off x="396253" y="1131343"/>
            <a:ext cx="3795096" cy="512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3108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B0F3DBE8-92EA-9D45-8E01-8752E352A3A4}"/>
              </a:ext>
            </a:extLst>
          </p:cNvPr>
          <p:cNvSpPr>
            <a:spLocks noChangeArrowheads="1"/>
          </p:cNvSpPr>
          <p:nvPr/>
        </p:nvSpPr>
        <p:spPr bwMode="auto">
          <a:xfrm>
            <a:off x="5414988" y="1803400"/>
            <a:ext cx="87757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979488" algn="l"/>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979488" algn="l"/>
                <a:tab pos="5338763" algn="r"/>
              </a:tabLst>
              <a:defRPr sz="2000">
                <a:solidFill>
                  <a:schemeClr val="tx1"/>
                </a:solidFill>
                <a:latin typeface="Times" pitchFamily="2" charset="0"/>
                <a:ea typeface="ＭＳ Ｐゴシック" panose="020B0600070205080204" pitchFamily="34" charset="-128"/>
              </a:defRPr>
            </a:lvl2pPr>
            <a:lvl3pPr>
              <a:tabLst>
                <a:tab pos="979488" algn="l"/>
                <a:tab pos="5338763" algn="r"/>
              </a:tabLst>
              <a:defRPr sz="2000">
                <a:solidFill>
                  <a:schemeClr val="tx1"/>
                </a:solidFill>
                <a:latin typeface="Times" pitchFamily="2" charset="0"/>
                <a:ea typeface="ＭＳ Ｐゴシック" panose="020B0600070205080204" pitchFamily="34" charset="-128"/>
              </a:defRPr>
            </a:lvl3pPr>
            <a:lvl4pPr>
              <a:tabLst>
                <a:tab pos="979488" algn="l"/>
                <a:tab pos="5338763" algn="r"/>
              </a:tabLst>
              <a:defRPr sz="2000">
                <a:solidFill>
                  <a:schemeClr val="tx1"/>
                </a:solidFill>
                <a:latin typeface="Times" pitchFamily="2" charset="0"/>
                <a:ea typeface="ＭＳ Ｐゴシック" panose="020B0600070205080204" pitchFamily="34" charset="-128"/>
              </a:defRPr>
            </a:lvl4pPr>
            <a:lvl5pPr>
              <a:tabLst>
                <a:tab pos="979488" algn="l"/>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979488" algn="l"/>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979488" algn="l"/>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979488" algn="l"/>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979488" algn="l"/>
                <a:tab pos="5338763" algn="r"/>
              </a:tabLst>
              <a:defRPr sz="2000">
                <a:solidFill>
                  <a:schemeClr val="tx1"/>
                </a:solidFill>
                <a:latin typeface="Times" pitchFamily="2" charset="0"/>
                <a:ea typeface="ＭＳ Ｐゴシック" panose="020B0600070205080204" pitchFamily="34" charset="-128"/>
              </a:defRPr>
            </a:lvl9pPr>
          </a:lstStyle>
          <a:p>
            <a:pPr>
              <a:spcAft>
                <a:spcPts val="1800"/>
              </a:spcAft>
              <a:buClr>
                <a:srgbClr val="0000FF"/>
              </a:buClr>
              <a:buFont typeface="Wingdings" pitchFamily="2" charset="2"/>
              <a:buChar char="l"/>
            </a:pPr>
            <a:endParaRPr lang="de-DE" altLang="en-US" sz="3200" b="1" dirty="0">
              <a:latin typeface="Arial" panose="020B0604020202020204" pitchFamily="34" charset="0"/>
            </a:endParaRPr>
          </a:p>
        </p:txBody>
      </p:sp>
      <p:sp>
        <p:nvSpPr>
          <p:cNvPr id="84995" name="Text Box 23">
            <a:extLst>
              <a:ext uri="{FF2B5EF4-FFF2-40B4-BE49-F238E27FC236}">
                <a16:creationId xmlns:a16="http://schemas.microsoft.com/office/drawing/2014/main" id="{F84DC9E6-0915-6F4D-B4DF-2145A099AE88}"/>
              </a:ext>
            </a:extLst>
          </p:cNvPr>
          <p:cNvSpPr txBox="1">
            <a:spLocks noChangeArrowheads="1"/>
          </p:cNvSpPr>
          <p:nvPr/>
        </p:nvSpPr>
        <p:spPr bwMode="auto">
          <a:xfrm>
            <a:off x="2719963" y="330110"/>
            <a:ext cx="6742551" cy="120032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ctr">
              <a:lnSpc>
                <a:spcPct val="90000"/>
              </a:lnSpc>
              <a:spcBef>
                <a:spcPct val="0"/>
              </a:spcBef>
            </a:pPr>
            <a:r>
              <a:rPr lang="fr-FR" altLang="en-US" sz="4000" b="1" dirty="0" err="1">
                <a:solidFill>
                  <a:srgbClr val="7030A0"/>
                </a:solidFill>
                <a:latin typeface="Arial" pitchFamily="34" charset="0"/>
                <a:cs typeface="+mj-cs"/>
              </a:rPr>
              <a:t>Primary</a:t>
            </a:r>
            <a:r>
              <a:rPr lang="fr-FR" altLang="en-US" sz="4000" b="1" dirty="0">
                <a:solidFill>
                  <a:srgbClr val="7030A0"/>
                </a:solidFill>
                <a:latin typeface="Arial" pitchFamily="34" charset="0"/>
                <a:cs typeface="+mj-cs"/>
              </a:rPr>
              <a:t> </a:t>
            </a:r>
            <a:r>
              <a:rPr lang="fr-FR" altLang="en-US" sz="4000" b="1" dirty="0" err="1">
                <a:solidFill>
                  <a:srgbClr val="7030A0"/>
                </a:solidFill>
                <a:latin typeface="Arial" pitchFamily="34" charset="0"/>
                <a:cs typeface="+mj-cs"/>
              </a:rPr>
              <a:t>Biliary</a:t>
            </a:r>
            <a:r>
              <a:rPr lang="fr-FR" altLang="en-US" sz="4000" b="1" dirty="0">
                <a:solidFill>
                  <a:srgbClr val="7030A0"/>
                </a:solidFill>
                <a:latin typeface="Arial" pitchFamily="34" charset="0"/>
                <a:cs typeface="+mj-cs"/>
              </a:rPr>
              <a:t> </a:t>
            </a:r>
            <a:r>
              <a:rPr lang="fr-FR" altLang="en-US" sz="4000" b="1" dirty="0" err="1">
                <a:solidFill>
                  <a:srgbClr val="7030A0"/>
                </a:solidFill>
                <a:latin typeface="Arial" pitchFamily="34" charset="0"/>
                <a:cs typeface="+mj-cs"/>
              </a:rPr>
              <a:t>Cholangitis</a:t>
            </a:r>
            <a:endParaRPr lang="fr-FR" altLang="en-US" sz="4000" b="1" dirty="0">
              <a:solidFill>
                <a:srgbClr val="7030A0"/>
              </a:solidFill>
              <a:latin typeface="Arial" pitchFamily="34" charset="0"/>
              <a:cs typeface="+mj-cs"/>
            </a:endParaRPr>
          </a:p>
          <a:p>
            <a:pPr algn="ctr">
              <a:lnSpc>
                <a:spcPct val="90000"/>
              </a:lnSpc>
              <a:spcBef>
                <a:spcPct val="0"/>
              </a:spcBef>
            </a:pPr>
            <a:r>
              <a:rPr lang="fr-FR" altLang="en-US" sz="4000" b="1" dirty="0" err="1">
                <a:solidFill>
                  <a:srgbClr val="7030A0"/>
                </a:solidFill>
                <a:latin typeface="Arial" pitchFamily="34" charset="0"/>
                <a:cs typeface="+mj-cs"/>
              </a:rPr>
              <a:t>Diagnosis</a:t>
            </a:r>
            <a:endParaRPr lang="fr-FR" altLang="en-US" sz="4000" b="1" dirty="0">
              <a:solidFill>
                <a:srgbClr val="7030A0"/>
              </a:solidFill>
              <a:latin typeface="Arial" pitchFamily="34" charset="0"/>
              <a:cs typeface="+mj-cs"/>
            </a:endParaRPr>
          </a:p>
        </p:txBody>
      </p:sp>
      <p:sp>
        <p:nvSpPr>
          <p:cNvPr id="4" name="Rectangle 3">
            <a:extLst>
              <a:ext uri="{FF2B5EF4-FFF2-40B4-BE49-F238E27FC236}">
                <a16:creationId xmlns:a16="http://schemas.microsoft.com/office/drawing/2014/main" id="{B0A3A26B-0A22-744C-AE91-A73DB0D7EE9D}"/>
              </a:ext>
            </a:extLst>
          </p:cNvPr>
          <p:cNvSpPr>
            <a:spLocks noChangeArrowheads="1"/>
          </p:cNvSpPr>
          <p:nvPr/>
        </p:nvSpPr>
        <p:spPr bwMode="auto">
          <a:xfrm>
            <a:off x="633876" y="1860113"/>
            <a:ext cx="11115211" cy="1335088"/>
          </a:xfrm>
          <a:prstGeom prst="rect">
            <a:avLst/>
          </a:prstGeom>
          <a:solidFill>
            <a:schemeClr val="bg1"/>
          </a:solidFill>
          <a:ln>
            <a:noFill/>
          </a:ln>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 </a:t>
            </a:r>
            <a:r>
              <a:rPr lang="de-DE" altLang="en-US" sz="3200" b="1" dirty="0" err="1">
                <a:latin typeface="Arial" pitchFamily="-1" charset="0"/>
              </a:rPr>
              <a:t>Initially</a:t>
            </a:r>
            <a:r>
              <a:rPr lang="de-DE" altLang="en-US" sz="3200" b="1" dirty="0">
                <a:latin typeface="Arial" pitchFamily="-1" charset="0"/>
              </a:rPr>
              <a:t> </a:t>
            </a:r>
            <a:r>
              <a:rPr lang="de-DE" altLang="en-US" sz="3200" b="1" dirty="0" err="1">
                <a:latin typeface="Arial" pitchFamily="-1" charset="0"/>
              </a:rPr>
              <a:t>asymptomatic</a:t>
            </a:r>
            <a:r>
              <a:rPr lang="de-DE" altLang="en-US" sz="3200" b="1" dirty="0">
                <a:latin typeface="Arial" pitchFamily="-1" charset="0"/>
              </a:rPr>
              <a:t> </a:t>
            </a:r>
            <a:r>
              <a:rPr lang="de-DE" altLang="en-US" sz="3200" b="1" dirty="0" err="1">
                <a:latin typeface="Arial" pitchFamily="-1" charset="0"/>
                <a:ea typeface="+mn-ea"/>
              </a:rPr>
              <a:t>alkaline</a:t>
            </a:r>
            <a:r>
              <a:rPr lang="de-DE" altLang="en-US" sz="3200" b="1" dirty="0">
                <a:latin typeface="Arial" pitchFamily="-1" charset="0"/>
                <a:ea typeface="+mn-ea"/>
              </a:rPr>
              <a:t> </a:t>
            </a:r>
            <a:r>
              <a:rPr lang="de-DE" altLang="en-US" sz="3200" b="1" dirty="0" err="1">
                <a:latin typeface="Arial" pitchFamily="-1" charset="0"/>
                <a:ea typeface="+mn-ea"/>
              </a:rPr>
              <a:t>phosphatase</a:t>
            </a:r>
            <a:r>
              <a:rPr lang="de-DE" altLang="en-US" sz="3200" b="1" dirty="0">
                <a:latin typeface="Arial" pitchFamily="-1" charset="0"/>
                <a:ea typeface="+mn-ea"/>
              </a:rPr>
              <a:t> </a:t>
            </a:r>
            <a:r>
              <a:rPr lang="de-DE" altLang="en-US" sz="3200" b="1" dirty="0">
                <a:latin typeface="Arial" pitchFamily="-1" charset="0"/>
                <a:ea typeface="+mn-ea"/>
                <a:sym typeface="Symbol" pitchFamily="2" charset="2"/>
              </a:rPr>
              <a:t>, g-GT </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sym typeface="Symbol" pitchFamily="2" charset="2"/>
              </a:rPr>
              <a:t>Antimitochondrial</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antibodies</a:t>
            </a:r>
            <a:r>
              <a:rPr lang="de-DE" altLang="en-US" sz="3200" b="1" dirty="0">
                <a:latin typeface="Arial" pitchFamily="-1" charset="0"/>
                <a:ea typeface="+mn-ea"/>
                <a:sym typeface="Symbol" pitchFamily="2" charset="2"/>
              </a:rPr>
              <a:t> (AMA)</a:t>
            </a:r>
            <a:br>
              <a:rPr lang="de-DE" altLang="en-US" sz="3200" b="1" dirty="0">
                <a:latin typeface="Arial" pitchFamily="-1" charset="0"/>
                <a:ea typeface="+mn-ea"/>
                <a:sym typeface="Symbol" pitchFamily="2" charset="2"/>
              </a:rPr>
            </a:br>
            <a:r>
              <a:rPr lang="de-DE" altLang="en-US" sz="2400" b="1" dirty="0">
                <a:solidFill>
                  <a:srgbClr val="666666"/>
                </a:solidFill>
                <a:latin typeface="Arial" panose="020B0604020202020204" pitchFamily="34" charset="0"/>
                <a:cs typeface="Arial" panose="020B0604020202020204" pitchFamily="34" charset="0"/>
              </a:rPr>
              <a:t>(anti-M2 = E2 </a:t>
            </a:r>
            <a:r>
              <a:rPr lang="de-DE" altLang="en-US" sz="2400" b="1" dirty="0" err="1">
                <a:solidFill>
                  <a:srgbClr val="666666"/>
                </a:solidFill>
                <a:latin typeface="Arial" panose="020B0604020202020204" pitchFamily="34" charset="0"/>
                <a:cs typeface="Arial" panose="020B0604020202020204" pitchFamily="34" charset="0"/>
              </a:rPr>
              <a:t>subunit</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of</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pyruvate</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dehydrogenase</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complex</a:t>
            </a:r>
            <a:r>
              <a:rPr lang="de-DE" altLang="en-US" sz="2400" b="1" dirty="0">
                <a:solidFill>
                  <a:srgbClr val="666666"/>
                </a:solidFill>
                <a:latin typeface="Arial" panose="020B0604020202020204" pitchFamily="34" charset="0"/>
                <a:cs typeface="Arial" panose="020B0604020202020204" pitchFamily="34" charset="0"/>
              </a:rPr>
              <a:t>)</a:t>
            </a:r>
            <a:r>
              <a:rPr lang="de-DE" altLang="en-US" sz="2400" b="1" dirty="0" err="1">
                <a:solidFill>
                  <a:srgbClr val="666666"/>
                </a:solidFill>
                <a:latin typeface="Arial" panose="020B0604020202020204" pitchFamily="34" charset="0"/>
                <a:cs typeface="Arial" panose="020B0604020202020204" pitchFamily="34" charset="0"/>
              </a:rPr>
              <a:t>Sensitivity</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and</a:t>
            </a:r>
            <a:r>
              <a:rPr lang="de-DE" altLang="en-US" sz="2400" b="1" dirty="0">
                <a:solidFill>
                  <a:srgbClr val="666666"/>
                </a:solidFill>
                <a:latin typeface="Arial" panose="020B0604020202020204" pitchFamily="34" charset="0"/>
                <a:cs typeface="Arial" panose="020B0604020202020204" pitchFamily="34" charset="0"/>
              </a:rPr>
              <a:t> </a:t>
            </a:r>
            <a:r>
              <a:rPr lang="de-DE" altLang="en-US" sz="2400" b="1" dirty="0" err="1">
                <a:solidFill>
                  <a:srgbClr val="666666"/>
                </a:solidFill>
                <a:latin typeface="Arial" panose="020B0604020202020204" pitchFamily="34" charset="0"/>
                <a:cs typeface="Arial" panose="020B0604020202020204" pitchFamily="34" charset="0"/>
              </a:rPr>
              <a:t>specificity</a:t>
            </a:r>
            <a:r>
              <a:rPr lang="de-DE" altLang="en-US" sz="2400" b="1" dirty="0">
                <a:solidFill>
                  <a:srgbClr val="666666"/>
                </a:solidFill>
                <a:latin typeface="Arial" panose="020B0604020202020204" pitchFamily="34" charset="0"/>
                <a:cs typeface="Arial" panose="020B0604020202020204" pitchFamily="34" charset="0"/>
              </a:rPr>
              <a:t> &gt; 95%</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IgM</a:t>
            </a:r>
            <a:r>
              <a:rPr lang="de-DE" altLang="en-US" sz="3200" b="1" dirty="0">
                <a:latin typeface="Arial" pitchFamily="-1" charset="0"/>
                <a:ea typeface="+mn-ea"/>
              </a:rPr>
              <a:t> </a:t>
            </a:r>
            <a:r>
              <a:rPr lang="de-DE" altLang="en-US" sz="3200" b="1" dirty="0">
                <a:latin typeface="Arial" pitchFamily="-1" charset="0"/>
                <a:ea typeface="+mn-ea"/>
                <a:sym typeface="Symbol" pitchFamily="2" charset="2"/>
              </a:rPr>
              <a:t></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sym typeface="Symbol" pitchFamily="2" charset="2"/>
              </a:rPr>
              <a:t>Liver</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biopsy</a:t>
            </a:r>
            <a:r>
              <a:rPr lang="de-DE" altLang="en-US" sz="3200" b="1" dirty="0">
                <a:latin typeface="Arial" pitchFamily="-1" charset="0"/>
                <a:ea typeface="+mn-ea"/>
                <a:sym typeface="Symbol" pitchFamily="2" charset="2"/>
              </a:rPr>
              <a:t> </a:t>
            </a:r>
            <a:r>
              <a:rPr lang="de-DE" altLang="en-US" sz="2400" b="1" dirty="0">
                <a:solidFill>
                  <a:srgbClr val="666666"/>
                </a:solidFill>
                <a:latin typeface="Arial" panose="020B0604020202020204" pitchFamily="34" charset="0"/>
                <a:cs typeface="Arial" panose="020B0604020202020204" pitchFamily="34" charset="0"/>
                <a:sym typeface="Symbol" pitchFamily="2" charset="2"/>
              </a:rPr>
              <a:t>(not </a:t>
            </a:r>
            <a:r>
              <a:rPr lang="de-DE" altLang="en-US" sz="2400" b="1" dirty="0" err="1">
                <a:solidFill>
                  <a:srgbClr val="666666"/>
                </a:solidFill>
                <a:latin typeface="Arial" panose="020B0604020202020204" pitchFamily="34" charset="0"/>
                <a:cs typeface="Arial" panose="020B0604020202020204" pitchFamily="34" charset="0"/>
                <a:sym typeface="Symbol" pitchFamily="2" charset="2"/>
              </a:rPr>
              <a:t>mandatory</a:t>
            </a:r>
            <a:r>
              <a:rPr lang="de-DE" altLang="en-US" sz="2400" b="1" dirty="0">
                <a:solidFill>
                  <a:srgbClr val="666666"/>
                </a:solidFill>
                <a:latin typeface="Arial" panose="020B0604020202020204" pitchFamily="34" charset="0"/>
                <a:cs typeface="Arial" panose="020B0604020202020204" pitchFamily="34" charset="0"/>
                <a:sym typeface="Symbol" pitchFamily="2" charset="2"/>
              </a:rPr>
              <a:t>)</a:t>
            </a:r>
            <a:endParaRPr lang="de-DE" altLang="en-US" sz="2400" b="1" dirty="0">
              <a:solidFill>
                <a:srgbClr val="66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5308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0" y="261257"/>
            <a:ext cx="11379200" cy="780661"/>
          </a:xfrm>
        </p:spPr>
        <p:txBody>
          <a:bodyPr/>
          <a:lstStyle/>
          <a:p>
            <a:r>
              <a:rPr lang="fr-CH" sz="4800" b="1" dirty="0">
                <a:solidFill>
                  <a:srgbClr val="7030A0"/>
                </a:solidFill>
                <a:latin typeface="Arial" pitchFamily="34" charset="0"/>
                <a:ea typeface="ＭＳ Ｐゴシック" pitchFamily="34" charset="-128"/>
              </a:rPr>
              <a:t>Cas clinique </a:t>
            </a:r>
            <a:endParaRPr lang="fr-CH" dirty="0"/>
          </a:p>
        </p:txBody>
      </p:sp>
      <p:sp>
        <p:nvSpPr>
          <p:cNvPr id="3" name="Espace réservé du contenu 2"/>
          <p:cNvSpPr>
            <a:spLocks noGrp="1"/>
          </p:cNvSpPr>
          <p:nvPr>
            <p:ph idx="1"/>
          </p:nvPr>
        </p:nvSpPr>
        <p:spPr>
          <a:xfrm>
            <a:off x="532712" y="1233179"/>
            <a:ext cx="10866922" cy="4908663"/>
          </a:xfrm>
        </p:spPr>
        <p:txBody>
          <a:bodyPr>
            <a:normAutofit lnSpcReduction="10000"/>
          </a:bodyPr>
          <a:lstStyle/>
          <a:p>
            <a:pPr>
              <a:buFont typeface="Wingdings" panose="05000000000000000000" pitchFamily="2" charset="2"/>
              <a:buChar char="§"/>
            </a:pPr>
            <a:endParaRPr lang="fr-CH" dirty="0"/>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Adressé aux urgences: douleurs de l’HCD, état fébrile à 38.5°C depuis 3 jours</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Discrète perturbation du bilan hépatique </a:t>
            </a:r>
            <a:r>
              <a:rPr lang="fr-CH" sz="2400" b="1" dirty="0">
                <a:solidFill>
                  <a:srgbClr val="797979"/>
                </a:solidFill>
                <a:latin typeface="Arial" pitchFamily="-1" charset="0"/>
              </a:rPr>
              <a:t>ALAT 156 U/I, ASAT 143 U/I; PAL 89 U/I; GGT106 U/I</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TP, bilirubine totale et albumine dans la norme</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Examen clinique : EF à 38.5°C. Stable HD. Vésicules du tronc et du visage (nouvelles selon patient). Douleurs de l’HD sans Murphy.</a:t>
            </a:r>
          </a:p>
          <a:p>
            <a:pPr>
              <a:spcAft>
                <a:spcPts val="1800"/>
              </a:spcAft>
              <a:buClr>
                <a:srgbClr val="7030A0"/>
              </a:buClr>
              <a:buFont typeface="Wingdings" panose="05000000000000000000" pitchFamily="2" charset="2"/>
              <a:buChar char="§"/>
              <a:tabLst>
                <a:tab pos="1719263" algn="l"/>
                <a:tab pos="6097588" algn="l"/>
              </a:tabLst>
            </a:pPr>
            <a:endParaRPr lang="fr-CH" sz="3200" b="1" dirty="0">
              <a:latin typeface="Arial" pitchFamily="-1" charset="0"/>
            </a:endParaRPr>
          </a:p>
        </p:txBody>
      </p:sp>
    </p:spTree>
    <p:extLst>
      <p:ext uri="{BB962C8B-B14F-4D97-AF65-F5344CB8AC3E}">
        <p14:creationId xmlns:p14="http://schemas.microsoft.com/office/powerpoint/2010/main" val="2662400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 2" descr="Primary_biliary_cirrhosis_low_ma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1339" y="0"/>
            <a:ext cx="416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Image 3" descr="Primary_biliary_cirrhosis_intermed_ma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13" y="487364"/>
            <a:ext cx="3922712" cy="5883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0" name="Rectangle 6"/>
          <p:cNvSpPr>
            <a:spLocks noChangeArrowheads="1"/>
          </p:cNvSpPr>
          <p:nvPr/>
        </p:nvSpPr>
        <p:spPr bwMode="auto">
          <a:xfrm>
            <a:off x="2687638" y="1884363"/>
            <a:ext cx="2265362" cy="33655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endParaRPr lang="fr-FR" altLang="fr-FR"/>
          </a:p>
        </p:txBody>
      </p:sp>
      <p:cxnSp>
        <p:nvCxnSpPr>
          <p:cNvPr id="70661" name="Connecteur droit 8"/>
          <p:cNvCxnSpPr>
            <a:cxnSpLocks noChangeShapeType="1"/>
          </p:cNvCxnSpPr>
          <p:nvPr/>
        </p:nvCxnSpPr>
        <p:spPr bwMode="auto">
          <a:xfrm flipV="1">
            <a:off x="4941888" y="506414"/>
            <a:ext cx="1492250" cy="1366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0662" name="Connecteur droit 10"/>
          <p:cNvCxnSpPr>
            <a:cxnSpLocks noChangeShapeType="1"/>
          </p:cNvCxnSpPr>
          <p:nvPr/>
        </p:nvCxnSpPr>
        <p:spPr bwMode="auto">
          <a:xfrm>
            <a:off x="4953000" y="5238750"/>
            <a:ext cx="1492250" cy="1131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25731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a:extLst>
              <a:ext uri="{FF2B5EF4-FFF2-40B4-BE49-F238E27FC236}">
                <a16:creationId xmlns:a16="http://schemas.microsoft.com/office/drawing/2014/main" id="{FD72DDF5-ADF6-1A4D-8D00-7C23675CD2D4}"/>
              </a:ext>
            </a:extLst>
          </p:cNvPr>
          <p:cNvSpPr>
            <a:spLocks noChangeArrowheads="1"/>
          </p:cNvSpPr>
          <p:nvPr/>
        </p:nvSpPr>
        <p:spPr bwMode="auto">
          <a:xfrm>
            <a:off x="633876" y="1233756"/>
            <a:ext cx="11115211"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Chronic</a:t>
            </a:r>
            <a:r>
              <a:rPr lang="de-DE" altLang="en-US" sz="3200" b="1" dirty="0">
                <a:latin typeface="Arial" pitchFamily="-1" charset="0"/>
                <a:ea typeface="+mn-ea"/>
              </a:rPr>
              <a:t> </a:t>
            </a:r>
            <a:r>
              <a:rPr lang="de-DE" altLang="en-US" sz="3200" b="1" dirty="0" err="1">
                <a:latin typeface="Arial" pitchFamily="-1" charset="0"/>
                <a:ea typeface="+mn-ea"/>
              </a:rPr>
              <a:t>fibrosing</a:t>
            </a:r>
            <a:r>
              <a:rPr lang="de-DE" altLang="en-US" sz="3200" b="1" dirty="0">
                <a:latin typeface="Arial" pitchFamily="-1" charset="0"/>
                <a:ea typeface="+mn-ea"/>
              </a:rPr>
              <a:t> </a:t>
            </a:r>
            <a:r>
              <a:rPr lang="de-DE" altLang="en-US" sz="3200" b="1" dirty="0" err="1">
                <a:latin typeface="Arial" pitchFamily="-1" charset="0"/>
                <a:ea typeface="+mn-ea"/>
              </a:rPr>
              <a:t>inflammatory</a:t>
            </a:r>
            <a:r>
              <a:rPr lang="de-DE" altLang="en-US" sz="3200" b="1" dirty="0">
                <a:latin typeface="Arial" pitchFamily="-1" charset="0"/>
                <a:ea typeface="+mn-ea"/>
              </a:rPr>
              <a:t> </a:t>
            </a:r>
            <a:r>
              <a:rPr lang="de-DE" altLang="en-US" sz="3200" b="1" dirty="0" err="1">
                <a:latin typeface="Arial" pitchFamily="-1" charset="0"/>
                <a:ea typeface="+mn-ea"/>
              </a:rPr>
              <a:t>process</a:t>
            </a:r>
            <a:r>
              <a:rPr lang="de-DE" altLang="en-US" sz="3200" b="1" dirty="0">
                <a:latin typeface="Arial" pitchFamily="-1" charset="0"/>
                <a:ea typeface="+mn-ea"/>
              </a:rPr>
              <a:t> </a:t>
            </a:r>
            <a:r>
              <a:rPr lang="de-DE" altLang="en-US" sz="3200" b="1" dirty="0" err="1">
                <a:latin typeface="Arial" pitchFamily="-1" charset="0"/>
                <a:ea typeface="+mn-ea"/>
              </a:rPr>
              <a:t>of</a:t>
            </a:r>
            <a:r>
              <a:rPr lang="de-DE" altLang="en-US" sz="3200" b="1" dirty="0">
                <a:latin typeface="Arial" pitchFamily="-1" charset="0"/>
                <a:ea typeface="+mn-ea"/>
              </a:rPr>
              <a:t> medium- </a:t>
            </a:r>
            <a:r>
              <a:rPr lang="de-DE" altLang="en-US" sz="3200" b="1" dirty="0" err="1">
                <a:latin typeface="Arial" pitchFamily="-1" charset="0"/>
                <a:ea typeface="+mn-ea"/>
              </a:rPr>
              <a:t>and</a:t>
            </a:r>
            <a:r>
              <a:rPr lang="de-DE" altLang="en-US" sz="3200" b="1" dirty="0">
                <a:latin typeface="Arial" pitchFamily="-1" charset="0"/>
                <a:ea typeface="+mn-ea"/>
              </a:rPr>
              <a:t>/</a:t>
            </a:r>
            <a:r>
              <a:rPr lang="de-DE" altLang="en-US" sz="3200" b="1" dirty="0" err="1">
                <a:latin typeface="Arial" pitchFamily="-1" charset="0"/>
                <a:ea typeface="+mn-ea"/>
              </a:rPr>
              <a:t>or</a:t>
            </a:r>
            <a:r>
              <a:rPr lang="de-DE" altLang="en-US" sz="3200" b="1" dirty="0">
                <a:latin typeface="Arial" pitchFamily="-1" charset="0"/>
                <a:ea typeface="+mn-ea"/>
              </a:rPr>
              <a:t> large-size, intra- </a:t>
            </a:r>
            <a:r>
              <a:rPr lang="de-DE" altLang="en-US" sz="3200" b="1" dirty="0" err="1">
                <a:latin typeface="Arial" pitchFamily="-1" charset="0"/>
                <a:ea typeface="+mn-ea"/>
              </a:rPr>
              <a:t>and</a:t>
            </a:r>
            <a:r>
              <a:rPr lang="de-DE" altLang="en-US" sz="3200" b="1" dirty="0">
                <a:latin typeface="Arial" pitchFamily="-1" charset="0"/>
                <a:ea typeface="+mn-ea"/>
              </a:rPr>
              <a:t>/</a:t>
            </a:r>
            <a:r>
              <a:rPr lang="de-DE" altLang="en-US" sz="3200" b="1" dirty="0" err="1">
                <a:latin typeface="Arial" pitchFamily="-1" charset="0"/>
                <a:ea typeface="+mn-ea"/>
              </a:rPr>
              <a:t>or</a:t>
            </a:r>
            <a:r>
              <a:rPr lang="de-DE" altLang="en-US" sz="3200" b="1" dirty="0">
                <a:latin typeface="Arial" pitchFamily="-1" charset="0"/>
                <a:ea typeface="+mn-ea"/>
              </a:rPr>
              <a:t> </a:t>
            </a:r>
            <a:r>
              <a:rPr lang="de-DE" altLang="en-US" sz="3200" b="1" dirty="0" err="1">
                <a:latin typeface="Arial" pitchFamily="-1" charset="0"/>
                <a:ea typeface="+mn-ea"/>
              </a:rPr>
              <a:t>extrahepatic</a:t>
            </a:r>
            <a:r>
              <a:rPr lang="de-DE" altLang="en-US" sz="3200" b="1" dirty="0">
                <a:latin typeface="Arial" pitchFamily="-1" charset="0"/>
                <a:ea typeface="+mn-ea"/>
              </a:rPr>
              <a:t> </a:t>
            </a:r>
            <a:r>
              <a:rPr lang="de-DE" altLang="en-US" sz="3200" b="1" dirty="0" err="1">
                <a:latin typeface="Arial" pitchFamily="-1" charset="0"/>
                <a:ea typeface="+mn-ea"/>
              </a:rPr>
              <a:t>bile</a:t>
            </a:r>
            <a:r>
              <a:rPr lang="de-DE" altLang="en-US" sz="3200" b="1" dirty="0">
                <a:latin typeface="Arial" pitchFamily="-1" charset="0"/>
                <a:ea typeface="+mn-ea"/>
              </a:rPr>
              <a:t> </a:t>
            </a:r>
            <a:r>
              <a:rPr lang="de-DE" altLang="en-US" sz="3200" b="1" dirty="0" err="1">
                <a:latin typeface="Arial" pitchFamily="-1" charset="0"/>
                <a:ea typeface="+mn-ea"/>
              </a:rPr>
              <a:t>ducts</a:t>
            </a:r>
            <a:endParaRPr lang="de-DE" altLang="en-US" sz="3200" b="1" dirty="0">
              <a:latin typeface="Arial" pitchFamily="-1" charset="0"/>
              <a:ea typeface="+mn-ea"/>
            </a:endParaRP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Prevalence</a:t>
            </a:r>
            <a:r>
              <a:rPr lang="de-DE" altLang="en-US" sz="3200" b="1" dirty="0">
                <a:latin typeface="Arial" pitchFamily="-1" charset="0"/>
                <a:ea typeface="+mn-ea"/>
              </a:rPr>
              <a:t> 5-10/100'000</a:t>
            </a:r>
          </a:p>
          <a:p>
            <a:pPr marL="457200" indent="-457200">
              <a:spcAft>
                <a:spcPts val="1800"/>
              </a:spcAft>
              <a:buClr>
                <a:srgbClr val="7030A0"/>
              </a:buClr>
              <a:buFont typeface="Wingdings" panose="05000000000000000000" pitchFamily="2" charset="2"/>
              <a:buChar char="§"/>
              <a:tabLst>
                <a:tab pos="1719263" algn="l"/>
                <a:tab pos="6097588" algn="l"/>
              </a:tabLst>
            </a:pPr>
            <a:r>
              <a:rPr lang="de-DE" sz="3200" b="1" dirty="0">
                <a:latin typeface="Arial" pitchFamily="-1" charset="0"/>
                <a:ea typeface="+mn-ea"/>
              </a:rPr>
              <a:t>♂: ♀ </a:t>
            </a:r>
            <a:r>
              <a:rPr lang="de-DE" altLang="en-US" sz="3200" b="1" dirty="0">
                <a:latin typeface="Arial" pitchFamily="-1" charset="0"/>
                <a:ea typeface="+mn-ea"/>
              </a:rPr>
              <a:t>= 2 : 1, </a:t>
            </a:r>
            <a:r>
              <a:rPr lang="de-DE" altLang="en-US" sz="3200" b="1" dirty="0" err="1">
                <a:latin typeface="Arial" pitchFamily="-1" charset="0"/>
                <a:ea typeface="+mn-ea"/>
              </a:rPr>
              <a:t>mean</a:t>
            </a:r>
            <a:r>
              <a:rPr lang="de-DE" altLang="en-US" sz="3200" b="1" dirty="0">
                <a:latin typeface="Arial" pitchFamily="-1" charset="0"/>
                <a:ea typeface="+mn-ea"/>
              </a:rPr>
              <a:t> </a:t>
            </a:r>
            <a:r>
              <a:rPr lang="de-DE" altLang="en-US" sz="3200" b="1" dirty="0" err="1">
                <a:latin typeface="Arial" pitchFamily="-1" charset="0"/>
                <a:ea typeface="+mn-ea"/>
              </a:rPr>
              <a:t>age</a:t>
            </a:r>
            <a:r>
              <a:rPr lang="de-DE" altLang="en-US" sz="3200" b="1" dirty="0">
                <a:latin typeface="Arial" pitchFamily="-1" charset="0"/>
                <a:ea typeface="+mn-ea"/>
              </a:rPr>
              <a:t> 40 </a:t>
            </a:r>
            <a:r>
              <a:rPr lang="de-DE" altLang="en-US" sz="3200" b="1" dirty="0" err="1">
                <a:latin typeface="Arial" pitchFamily="-1" charset="0"/>
                <a:ea typeface="+mn-ea"/>
              </a:rPr>
              <a:t>years</a:t>
            </a:r>
            <a:endParaRPr lang="de-DE" altLang="en-US" sz="3200" b="1" dirty="0">
              <a:latin typeface="Arial" pitchFamily="-1" charset="0"/>
              <a:ea typeface="+mn-ea"/>
            </a:endParaRP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80-90% </a:t>
            </a:r>
            <a:r>
              <a:rPr lang="de-DE" altLang="en-US" sz="3200" b="1" dirty="0" err="1">
                <a:latin typeface="Arial" pitchFamily="-1" charset="0"/>
                <a:ea typeface="+mn-ea"/>
              </a:rPr>
              <a:t>associated</a:t>
            </a:r>
            <a:r>
              <a:rPr lang="de-DE" altLang="en-US" sz="3200" b="1" dirty="0">
                <a:latin typeface="Arial" pitchFamily="-1" charset="0"/>
                <a:ea typeface="+mn-ea"/>
              </a:rPr>
              <a:t> </a:t>
            </a:r>
            <a:r>
              <a:rPr lang="de-DE" altLang="en-US" sz="3200" b="1" dirty="0" err="1">
                <a:latin typeface="Arial" pitchFamily="-1" charset="0"/>
                <a:ea typeface="+mn-ea"/>
              </a:rPr>
              <a:t>with</a:t>
            </a:r>
            <a:r>
              <a:rPr lang="de-DE" altLang="en-US" sz="3200" b="1" dirty="0">
                <a:latin typeface="Arial" pitchFamily="-1" charset="0"/>
                <a:ea typeface="+mn-ea"/>
              </a:rPr>
              <a:t> IBD </a:t>
            </a:r>
            <a:r>
              <a:rPr lang="de-DE" altLang="en-US" sz="2800" b="1" dirty="0">
                <a:solidFill>
                  <a:srgbClr val="666666"/>
                </a:solidFill>
                <a:latin typeface="Arial" panose="020B0604020202020204" pitchFamily="34" charset="0"/>
                <a:cs typeface="Arial" panose="020B0604020202020204" pitchFamily="34" charset="0"/>
              </a:rPr>
              <a:t>(UC &gt; CD)</a:t>
            </a:r>
          </a:p>
        </p:txBody>
      </p:sp>
      <p:sp>
        <p:nvSpPr>
          <p:cNvPr id="12" name="Rectangle 3">
            <a:extLst>
              <a:ext uri="{FF2B5EF4-FFF2-40B4-BE49-F238E27FC236}">
                <a16:creationId xmlns:a16="http://schemas.microsoft.com/office/drawing/2014/main" id="{E2DE1980-5D11-1F4C-B494-32E314F0FDF4}"/>
              </a:ext>
            </a:extLst>
          </p:cNvPr>
          <p:cNvSpPr>
            <a:spLocks noChangeArrowheads="1"/>
          </p:cNvSpPr>
          <p:nvPr/>
        </p:nvSpPr>
        <p:spPr bwMode="auto">
          <a:xfrm>
            <a:off x="0" y="308603"/>
            <a:ext cx="12192000" cy="646331"/>
          </a:xfrm>
          <a:prstGeom prst="rect">
            <a:avLst/>
          </a:prstGeom>
          <a:noFill/>
          <a:ln w="57150">
            <a:noFill/>
            <a:miter lim="800000"/>
            <a:headEnd/>
            <a:tailEnd/>
          </a:ln>
        </p:spPr>
        <p:txBody>
          <a:bodyPr wrap="square" anchor="t">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Primary </a:t>
            </a:r>
            <a:r>
              <a:rPr lang="de-DE" sz="4000" b="1" dirty="0" err="1">
                <a:solidFill>
                  <a:srgbClr val="7030A0"/>
                </a:solidFill>
                <a:latin typeface="Arial" pitchFamily="34" charset="0"/>
                <a:ea typeface="ＭＳ Ｐゴシック" panose="020B0600070205080204" pitchFamily="34" charset="-128"/>
                <a:cs typeface="+mj-cs"/>
              </a:rPr>
              <a:t>Sclerosing</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Cholangitis</a:t>
            </a:r>
            <a:endParaRPr lang="de-DE" sz="4000" b="1" dirty="0">
              <a:solidFill>
                <a:srgbClr val="7030A0"/>
              </a:solidFill>
              <a:latin typeface="Arial" pitchFamily="34" charset="0"/>
              <a:ea typeface="ＭＳ Ｐゴシック" panose="020B0600070205080204" pitchFamily="34" charset="-128"/>
              <a:cs typeface="+mj-cs"/>
            </a:endParaRPr>
          </a:p>
        </p:txBody>
      </p:sp>
      <p:sp>
        <p:nvSpPr>
          <p:cNvPr id="5" name="Text Box 27">
            <a:extLst>
              <a:ext uri="{FF2B5EF4-FFF2-40B4-BE49-F238E27FC236}">
                <a16:creationId xmlns:a16="http://schemas.microsoft.com/office/drawing/2014/main" id="{CCFFB7B8-D965-3A48-86C6-CCB809ABF5B2}"/>
              </a:ext>
            </a:extLst>
          </p:cNvPr>
          <p:cNvSpPr txBox="1">
            <a:spLocks noChangeArrowheads="1"/>
          </p:cNvSpPr>
          <p:nvPr/>
        </p:nvSpPr>
        <p:spPr bwMode="auto">
          <a:xfrm>
            <a:off x="3092450" y="4966803"/>
            <a:ext cx="86566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r>
              <a:rPr lang="de-DE" altLang="en-US" sz="1800" b="1" dirty="0">
                <a:solidFill>
                  <a:srgbClr val="666666"/>
                </a:solidFill>
                <a:latin typeface="Arial" panose="020B0604020202020204" pitchFamily="34" charset="0"/>
              </a:rPr>
              <a:t>EASL Clinical Practice Guideline. J </a:t>
            </a:r>
            <a:r>
              <a:rPr lang="de-DE" altLang="en-US" sz="1800" b="1" dirty="0" err="1">
                <a:solidFill>
                  <a:srgbClr val="666666"/>
                </a:solidFill>
                <a:latin typeface="Arial" panose="020B0604020202020204" pitchFamily="34" charset="0"/>
              </a:rPr>
              <a:t>Hepatol</a:t>
            </a:r>
            <a:r>
              <a:rPr lang="de-DE" altLang="en-US" sz="1800" b="1" dirty="0">
                <a:solidFill>
                  <a:srgbClr val="666666"/>
                </a:solidFill>
                <a:latin typeface="Arial" panose="020B0604020202020204" pitchFamily="34" charset="0"/>
              </a:rPr>
              <a:t> 2009;51:237-267.</a:t>
            </a:r>
          </a:p>
          <a:p>
            <a:pPr algn="r"/>
            <a:r>
              <a:rPr lang="de-DE" altLang="en-US" sz="1800" b="1" dirty="0">
                <a:solidFill>
                  <a:srgbClr val="666666"/>
                </a:solidFill>
                <a:latin typeface="Arial" panose="020B0604020202020204" pitchFamily="34" charset="0"/>
              </a:rPr>
              <a:t>AASLD Practice Guideline - Chapman R </a:t>
            </a:r>
            <a:r>
              <a:rPr lang="de-DE" altLang="en-US" sz="1800" b="1" i="1" dirty="0">
                <a:solidFill>
                  <a:srgbClr val="666666"/>
                </a:solidFill>
                <a:latin typeface="Arial" panose="020B0604020202020204" pitchFamily="34" charset="0"/>
              </a:rPr>
              <a:t>et al</a:t>
            </a:r>
            <a:r>
              <a:rPr lang="de-DE" altLang="en-US" sz="1800" b="1" dirty="0">
                <a:solidFill>
                  <a:srgbClr val="666666"/>
                </a:solidFill>
                <a:latin typeface="Arial" panose="020B0604020202020204" pitchFamily="34" charset="0"/>
              </a:rPr>
              <a:t>. </a:t>
            </a:r>
            <a:r>
              <a:rPr lang="de-DE" altLang="en-US" sz="1800" b="1" dirty="0" err="1">
                <a:solidFill>
                  <a:srgbClr val="666666"/>
                </a:solidFill>
                <a:latin typeface="Arial" panose="020B0604020202020204" pitchFamily="34" charset="0"/>
              </a:rPr>
              <a:t>Hepatology</a:t>
            </a:r>
            <a:r>
              <a:rPr lang="de-DE" altLang="en-US" sz="1800" b="1" dirty="0">
                <a:solidFill>
                  <a:srgbClr val="666666"/>
                </a:solidFill>
                <a:latin typeface="Arial" panose="020B0604020202020204" pitchFamily="34" charset="0"/>
              </a:rPr>
              <a:t> 2010;51:660-678.</a:t>
            </a:r>
          </a:p>
          <a:p>
            <a:pPr algn="r"/>
            <a:r>
              <a:rPr lang="de-DE" altLang="en-US" sz="1800" b="1" dirty="0" err="1">
                <a:solidFill>
                  <a:srgbClr val="666666"/>
                </a:solidFill>
                <a:latin typeface="Arial" panose="020B0604020202020204" pitchFamily="34" charset="0"/>
              </a:rPr>
              <a:t>Karlsen</a:t>
            </a:r>
            <a:r>
              <a:rPr lang="de-DE" altLang="en-US" sz="1800" b="1" dirty="0">
                <a:solidFill>
                  <a:srgbClr val="666666"/>
                </a:solidFill>
                <a:latin typeface="Arial" panose="020B0604020202020204" pitchFamily="34" charset="0"/>
              </a:rPr>
              <a:t> TH </a:t>
            </a:r>
            <a:r>
              <a:rPr lang="de-DE" altLang="en-US" sz="1800" b="1" dirty="0" err="1">
                <a:solidFill>
                  <a:srgbClr val="666666"/>
                </a:solidFill>
                <a:latin typeface="Arial" panose="020B0604020202020204" pitchFamily="34" charset="0"/>
              </a:rPr>
              <a:t>and</a:t>
            </a:r>
            <a:r>
              <a:rPr lang="de-DE" altLang="en-US" sz="1800" b="1" dirty="0">
                <a:solidFill>
                  <a:srgbClr val="666666"/>
                </a:solidFill>
                <a:latin typeface="Arial" panose="020B0604020202020204" pitchFamily="34" charset="0"/>
              </a:rPr>
              <a:t> </a:t>
            </a:r>
            <a:r>
              <a:rPr lang="de-DE" altLang="en-US" sz="1800" b="1" dirty="0" err="1">
                <a:solidFill>
                  <a:srgbClr val="666666"/>
                </a:solidFill>
                <a:latin typeface="Arial" panose="020B0604020202020204" pitchFamily="34" charset="0"/>
              </a:rPr>
              <a:t>Boberg</a:t>
            </a:r>
            <a:r>
              <a:rPr lang="de-DE" altLang="en-US" sz="1800" b="1" dirty="0">
                <a:solidFill>
                  <a:srgbClr val="666666"/>
                </a:solidFill>
                <a:latin typeface="Arial" panose="020B0604020202020204" pitchFamily="34" charset="0"/>
              </a:rPr>
              <a:t> KM. J </a:t>
            </a:r>
            <a:r>
              <a:rPr lang="de-DE" altLang="en-US" sz="1800" b="1" dirty="0" err="1">
                <a:solidFill>
                  <a:srgbClr val="666666"/>
                </a:solidFill>
                <a:latin typeface="Arial" panose="020B0604020202020204" pitchFamily="34" charset="0"/>
              </a:rPr>
              <a:t>Hepatol</a:t>
            </a:r>
            <a:r>
              <a:rPr lang="de-DE" altLang="en-US" sz="1800" b="1" dirty="0">
                <a:solidFill>
                  <a:srgbClr val="666666"/>
                </a:solidFill>
                <a:latin typeface="Arial" panose="020B0604020202020204" pitchFamily="34" charset="0"/>
              </a:rPr>
              <a:t> 2013;59:571-581.</a:t>
            </a:r>
          </a:p>
          <a:p>
            <a:pPr algn="r"/>
            <a:r>
              <a:rPr lang="de-DE" altLang="en-US" sz="1800" b="1" dirty="0" err="1">
                <a:solidFill>
                  <a:srgbClr val="666666"/>
                </a:solidFill>
                <a:latin typeface="Arial" panose="020B0604020202020204" pitchFamily="34" charset="0"/>
              </a:rPr>
              <a:t>Lazaridis</a:t>
            </a:r>
            <a:r>
              <a:rPr lang="de-DE" altLang="en-US" sz="1800" b="1" dirty="0">
                <a:solidFill>
                  <a:srgbClr val="666666"/>
                </a:solidFill>
                <a:latin typeface="Arial" panose="020B0604020202020204" pitchFamily="34" charset="0"/>
              </a:rPr>
              <a:t> KN </a:t>
            </a:r>
            <a:r>
              <a:rPr lang="de-DE" altLang="en-US" sz="1800" b="1" dirty="0" err="1">
                <a:solidFill>
                  <a:srgbClr val="666666"/>
                </a:solidFill>
                <a:latin typeface="Arial" panose="020B0604020202020204" pitchFamily="34" charset="0"/>
              </a:rPr>
              <a:t>and</a:t>
            </a:r>
            <a:r>
              <a:rPr lang="de-DE" altLang="en-US" sz="1800" b="1" dirty="0">
                <a:solidFill>
                  <a:srgbClr val="666666"/>
                </a:solidFill>
                <a:latin typeface="Arial" panose="020B0604020202020204" pitchFamily="34" charset="0"/>
              </a:rPr>
              <a:t> </a:t>
            </a:r>
            <a:r>
              <a:rPr lang="de-DE" altLang="en-US" sz="1800" b="1" dirty="0" err="1">
                <a:solidFill>
                  <a:srgbClr val="666666"/>
                </a:solidFill>
                <a:latin typeface="Arial" panose="020B0604020202020204" pitchFamily="34" charset="0"/>
              </a:rPr>
              <a:t>LaRusso</a:t>
            </a:r>
            <a:r>
              <a:rPr lang="de-DE" altLang="en-US" sz="1800" b="1" dirty="0">
                <a:solidFill>
                  <a:srgbClr val="666666"/>
                </a:solidFill>
                <a:latin typeface="Arial" panose="020B0604020202020204" pitchFamily="34" charset="0"/>
              </a:rPr>
              <a:t> NF. N Engl J </a:t>
            </a:r>
            <a:r>
              <a:rPr lang="de-DE" altLang="en-US" sz="1800" b="1" dirty="0" err="1">
                <a:solidFill>
                  <a:srgbClr val="666666"/>
                </a:solidFill>
                <a:latin typeface="Arial" panose="020B0604020202020204" pitchFamily="34" charset="0"/>
              </a:rPr>
              <a:t>Med</a:t>
            </a:r>
            <a:r>
              <a:rPr lang="de-DE" altLang="en-US" sz="1800" b="1" dirty="0">
                <a:solidFill>
                  <a:srgbClr val="666666"/>
                </a:solidFill>
                <a:latin typeface="Arial" panose="020B0604020202020204" pitchFamily="34" charset="0"/>
              </a:rPr>
              <a:t> 2016;375:1161-1170.</a:t>
            </a:r>
          </a:p>
          <a:p>
            <a:pPr algn="r"/>
            <a:r>
              <a:rPr lang="de-DE" altLang="en-US" sz="1800" b="1" dirty="0">
                <a:solidFill>
                  <a:srgbClr val="666666"/>
                </a:solidFill>
                <a:latin typeface="Arial" panose="020B0604020202020204" pitchFamily="34" charset="0"/>
              </a:rPr>
              <a:t>ESGE-EASL Clinical Practice Guidelines. J </a:t>
            </a:r>
            <a:r>
              <a:rPr lang="de-DE" altLang="en-US" sz="1800" b="1" dirty="0" err="1">
                <a:solidFill>
                  <a:srgbClr val="666666"/>
                </a:solidFill>
                <a:latin typeface="Arial" panose="020B0604020202020204" pitchFamily="34" charset="0"/>
              </a:rPr>
              <a:t>Hepatol</a:t>
            </a:r>
            <a:r>
              <a:rPr lang="de-DE" altLang="en-US" sz="1800" b="1" dirty="0">
                <a:solidFill>
                  <a:srgbClr val="666666"/>
                </a:solidFill>
                <a:latin typeface="Arial" panose="020B0604020202020204" pitchFamily="34" charset="0"/>
              </a:rPr>
              <a:t> 2017;66:1265-1286.</a:t>
            </a:r>
          </a:p>
        </p:txBody>
      </p:sp>
    </p:spTree>
    <p:extLst>
      <p:ext uri="{BB962C8B-B14F-4D97-AF65-F5344CB8AC3E}">
        <p14:creationId xmlns:p14="http://schemas.microsoft.com/office/powerpoint/2010/main" val="26653036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a:extLst>
              <a:ext uri="{FF2B5EF4-FFF2-40B4-BE49-F238E27FC236}">
                <a16:creationId xmlns:a16="http://schemas.microsoft.com/office/drawing/2014/main" id="{FD72DDF5-ADF6-1A4D-8D00-7C23675CD2D4}"/>
              </a:ext>
            </a:extLst>
          </p:cNvPr>
          <p:cNvSpPr>
            <a:spLocks noChangeArrowheads="1"/>
          </p:cNvSpPr>
          <p:nvPr/>
        </p:nvSpPr>
        <p:spPr bwMode="auto">
          <a:xfrm>
            <a:off x="633876" y="1788392"/>
            <a:ext cx="11115211"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Initially</a:t>
            </a:r>
            <a:r>
              <a:rPr lang="de-DE" altLang="en-US" sz="3200" b="1" dirty="0">
                <a:latin typeface="Arial" pitchFamily="-1" charset="0"/>
                <a:ea typeface="+mn-ea"/>
              </a:rPr>
              <a:t> </a:t>
            </a:r>
            <a:r>
              <a:rPr lang="de-DE" altLang="en-US" sz="3200" b="1" dirty="0" err="1">
                <a:latin typeface="Arial" pitchFamily="-1" charset="0"/>
                <a:ea typeface="+mn-ea"/>
              </a:rPr>
              <a:t>asymptomatic</a:t>
            </a:r>
            <a:r>
              <a:rPr lang="de-DE" altLang="en-US" sz="3200" b="1" dirty="0">
                <a:latin typeface="Arial" pitchFamily="-1" charset="0"/>
                <a:ea typeface="+mn-ea"/>
              </a:rPr>
              <a:t> (AP </a:t>
            </a:r>
            <a:r>
              <a:rPr lang="de-DE" altLang="en-US" sz="3200" b="1" dirty="0">
                <a:latin typeface="Arial" pitchFamily="-1" charset="0"/>
                <a:ea typeface="+mn-ea"/>
                <a:sym typeface="Symbol" pitchFamily="2" charset="2"/>
              </a:rPr>
              <a:t></a:t>
            </a:r>
            <a:r>
              <a:rPr lang="de-DE" altLang="en-US" sz="3200" b="1" dirty="0">
                <a:latin typeface="Arial" pitchFamily="-1" charset="0"/>
                <a:ea typeface="+mn-ea"/>
              </a:rPr>
              <a:t>, </a:t>
            </a:r>
            <a:r>
              <a:rPr lang="de-DE" altLang="en-US" sz="3200" b="1" dirty="0" err="1">
                <a:latin typeface="Arial" pitchFamily="-1" charset="0"/>
                <a:ea typeface="+mn-ea"/>
              </a:rPr>
              <a:t>g</a:t>
            </a:r>
            <a:r>
              <a:rPr lang="de-DE" altLang="en-US" sz="3200" b="1" dirty="0">
                <a:latin typeface="Arial" pitchFamily="-1" charset="0"/>
                <a:ea typeface="+mn-ea"/>
              </a:rPr>
              <a:t>-GT </a:t>
            </a:r>
            <a:r>
              <a:rPr lang="de-DE" altLang="en-US" sz="3200" b="1" dirty="0">
                <a:latin typeface="Arial" pitchFamily="-1" charset="0"/>
                <a:ea typeface="+mn-ea"/>
                <a:sym typeface="Symbol" pitchFamily="2" charset="2"/>
              </a:rPr>
              <a:t></a:t>
            </a:r>
            <a:r>
              <a:rPr lang="de-DE" altLang="en-US" sz="3200" b="1" dirty="0">
                <a:latin typeface="Arial" pitchFamily="-1" charset="0"/>
                <a:ea typeface="+mn-ea"/>
              </a:rPr>
              <a:t>)</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rPr>
              <a:t>Pruritus, </a:t>
            </a:r>
            <a:r>
              <a:rPr lang="de-DE" altLang="en-US" sz="3200" b="1" dirty="0" err="1">
                <a:latin typeface="Arial" pitchFamily="-1" charset="0"/>
                <a:ea typeface="+mn-ea"/>
              </a:rPr>
              <a:t>pain</a:t>
            </a:r>
            <a:r>
              <a:rPr lang="de-DE" altLang="en-US" sz="3200" b="1" dirty="0">
                <a:latin typeface="Arial" pitchFamily="-1" charset="0"/>
                <a:ea typeface="+mn-ea"/>
              </a:rPr>
              <a:t>, </a:t>
            </a:r>
            <a:r>
              <a:rPr lang="de-DE" altLang="en-US" sz="3200" b="1" dirty="0" err="1">
                <a:latin typeface="Arial" pitchFamily="-1" charset="0"/>
                <a:ea typeface="+mn-ea"/>
              </a:rPr>
              <a:t>fatigue</a:t>
            </a:r>
            <a:r>
              <a:rPr lang="de-DE" altLang="en-US" sz="3200" b="1" dirty="0">
                <a:latin typeface="Arial" pitchFamily="-1" charset="0"/>
                <a:ea typeface="+mn-ea"/>
              </a:rPr>
              <a:t>, </a:t>
            </a:r>
            <a:r>
              <a:rPr lang="de-DE" altLang="en-US" sz="3200" b="1" dirty="0" err="1">
                <a:latin typeface="Arial" pitchFamily="-1" charset="0"/>
                <a:ea typeface="+mn-ea"/>
              </a:rPr>
              <a:t>jaundice</a:t>
            </a:r>
            <a:endParaRPr lang="de-DE" altLang="en-US" sz="3200" b="1" dirty="0">
              <a:latin typeface="Arial" pitchFamily="-1" charset="0"/>
              <a:ea typeface="+mn-ea"/>
            </a:endParaRP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Complications</a:t>
            </a:r>
            <a:r>
              <a:rPr lang="de-DE" altLang="en-US" sz="3200" b="1" dirty="0">
                <a:latin typeface="Arial" pitchFamily="-1" charset="0"/>
                <a:ea typeface="+mn-ea"/>
              </a:rPr>
              <a:t>:</a:t>
            </a:r>
            <a:br>
              <a:rPr lang="de-DE" altLang="en-US" sz="3200" b="1" dirty="0">
                <a:latin typeface="Arial" pitchFamily="-1" charset="0"/>
                <a:ea typeface="+mn-ea"/>
              </a:rPr>
            </a:br>
            <a:r>
              <a:rPr lang="de-DE" altLang="en-US" sz="3200" b="1" dirty="0">
                <a:latin typeface="Arial" panose="020B0604020202020204" pitchFamily="34" charset="0"/>
              </a:rPr>
              <a:t>- </a:t>
            </a:r>
            <a:r>
              <a:rPr lang="de-DE" altLang="en-US" sz="3200" b="1" dirty="0" err="1">
                <a:latin typeface="Arial" panose="020B0604020202020204" pitchFamily="34" charset="0"/>
              </a:rPr>
              <a:t>bacterial</a:t>
            </a:r>
            <a:r>
              <a:rPr lang="de-DE" altLang="en-US" sz="3200" b="1" dirty="0">
                <a:latin typeface="Arial" panose="020B0604020202020204" pitchFamily="34" charset="0"/>
              </a:rPr>
              <a:t> </a:t>
            </a:r>
            <a:r>
              <a:rPr lang="de-DE" altLang="en-US" sz="3200" b="1" dirty="0" err="1">
                <a:latin typeface="Arial" panose="020B0604020202020204" pitchFamily="34" charset="0"/>
              </a:rPr>
              <a:t>cholangitis</a:t>
            </a:r>
            <a:br>
              <a:rPr lang="de-DE" altLang="en-US" sz="3200" b="1" dirty="0">
                <a:latin typeface="Arial" panose="020B0604020202020204" pitchFamily="34" charset="0"/>
              </a:rPr>
            </a:br>
            <a:r>
              <a:rPr lang="de-DE" altLang="en-US" sz="3200" b="1" dirty="0">
                <a:latin typeface="Arial" panose="020B0604020202020204" pitchFamily="34" charset="0"/>
              </a:rPr>
              <a:t>- </a:t>
            </a:r>
            <a:r>
              <a:rPr lang="de-DE" altLang="en-US" sz="3200" b="1" dirty="0" err="1">
                <a:latin typeface="Arial" panose="020B0604020202020204" pitchFamily="34" charset="0"/>
              </a:rPr>
              <a:t>cholangiocarcinoma</a:t>
            </a:r>
            <a:r>
              <a:rPr lang="de-DE" altLang="en-US" sz="3200" b="1" dirty="0">
                <a:latin typeface="Arial" panose="020B0604020202020204" pitchFamily="34" charset="0"/>
              </a:rPr>
              <a:t> </a:t>
            </a:r>
            <a:r>
              <a:rPr lang="de-DE" altLang="en-US" sz="2800" b="1" dirty="0">
                <a:solidFill>
                  <a:srgbClr val="666666"/>
                </a:solidFill>
                <a:latin typeface="Arial" panose="020B0604020202020204" pitchFamily="34" charset="0"/>
              </a:rPr>
              <a:t>(1.5% per </a:t>
            </a:r>
            <a:r>
              <a:rPr lang="de-DE" altLang="en-US" sz="2800" b="1" dirty="0" err="1">
                <a:solidFill>
                  <a:srgbClr val="666666"/>
                </a:solidFill>
                <a:latin typeface="Arial" panose="020B0604020202020204" pitchFamily="34" charset="0"/>
              </a:rPr>
              <a:t>year</a:t>
            </a:r>
            <a:r>
              <a:rPr lang="de-DE" altLang="en-US" sz="2800" b="1" dirty="0">
                <a:solidFill>
                  <a:srgbClr val="666666"/>
                </a:solidFill>
                <a:latin typeface="Arial" panose="020B0604020202020204" pitchFamily="34" charset="0"/>
              </a:rPr>
              <a:t>!)</a:t>
            </a:r>
            <a:br>
              <a:rPr lang="de-DE" altLang="en-US" sz="2800" b="1" dirty="0">
                <a:latin typeface="Arial" panose="020B0604020202020204" pitchFamily="34" charset="0"/>
              </a:rPr>
            </a:br>
            <a:r>
              <a:rPr lang="de-DE" altLang="en-US" sz="3200" b="1" dirty="0">
                <a:latin typeface="Arial" panose="020B0604020202020204" pitchFamily="34" charset="0"/>
              </a:rPr>
              <a:t>- </a:t>
            </a:r>
            <a:r>
              <a:rPr lang="de-DE" altLang="en-US" sz="3200" b="1" dirty="0" err="1">
                <a:latin typeface="Arial" panose="020B0604020202020204" pitchFamily="34" charset="0"/>
              </a:rPr>
              <a:t>complications</a:t>
            </a:r>
            <a:r>
              <a:rPr lang="de-DE" altLang="en-US" sz="3200" b="1" dirty="0">
                <a:latin typeface="Arial" panose="020B0604020202020204" pitchFamily="34" charset="0"/>
              </a:rPr>
              <a:t> </a:t>
            </a:r>
            <a:r>
              <a:rPr lang="de-DE" altLang="en-US" sz="3200" b="1" dirty="0" err="1">
                <a:latin typeface="Arial" panose="020B0604020202020204" pitchFamily="34" charset="0"/>
              </a:rPr>
              <a:t>of</a:t>
            </a:r>
            <a:r>
              <a:rPr lang="de-DE" altLang="en-US" sz="3200" b="1" dirty="0">
                <a:latin typeface="Arial" panose="020B0604020202020204" pitchFamily="34" charset="0"/>
              </a:rPr>
              <a:t> </a:t>
            </a:r>
            <a:r>
              <a:rPr lang="de-DE" altLang="en-US" sz="3200" b="1" dirty="0" err="1">
                <a:latin typeface="Arial" panose="020B0604020202020204" pitchFamily="34" charset="0"/>
              </a:rPr>
              <a:t>chronic</a:t>
            </a:r>
            <a:r>
              <a:rPr lang="de-DE" altLang="en-US" sz="3200" b="1" dirty="0">
                <a:latin typeface="Arial" panose="020B0604020202020204" pitchFamily="34" charset="0"/>
              </a:rPr>
              <a:t> </a:t>
            </a:r>
            <a:r>
              <a:rPr lang="de-DE" altLang="en-US" sz="3200" b="1" dirty="0" err="1">
                <a:latin typeface="Arial" panose="020B0604020202020204" pitchFamily="34" charset="0"/>
              </a:rPr>
              <a:t>cholestasis</a:t>
            </a:r>
            <a:br>
              <a:rPr lang="de-DE" altLang="en-US" sz="3200" b="1" dirty="0">
                <a:latin typeface="Arial" panose="020B0604020202020204" pitchFamily="34" charset="0"/>
              </a:rPr>
            </a:br>
            <a:r>
              <a:rPr lang="de-DE" altLang="en-US" sz="3200" b="1" dirty="0">
                <a:latin typeface="Arial" panose="020B0604020202020204" pitchFamily="34" charset="0"/>
              </a:rPr>
              <a:t>- </a:t>
            </a:r>
            <a:r>
              <a:rPr lang="de-DE" altLang="en-US" sz="3200" b="1" dirty="0" err="1">
                <a:latin typeface="Arial" panose="020B0604020202020204" pitchFamily="34" charset="0"/>
              </a:rPr>
              <a:t>complications</a:t>
            </a:r>
            <a:r>
              <a:rPr lang="de-DE" altLang="en-US" sz="3200" b="1" dirty="0">
                <a:latin typeface="Arial" panose="020B0604020202020204" pitchFamily="34" charset="0"/>
              </a:rPr>
              <a:t> </a:t>
            </a:r>
            <a:r>
              <a:rPr lang="de-DE" altLang="en-US" sz="3200" b="1" dirty="0" err="1">
                <a:latin typeface="Arial" panose="020B0604020202020204" pitchFamily="34" charset="0"/>
              </a:rPr>
              <a:t>of</a:t>
            </a:r>
            <a:r>
              <a:rPr lang="de-DE" altLang="en-US" sz="3200" b="1" dirty="0">
                <a:latin typeface="Arial" panose="020B0604020202020204" pitchFamily="34" charset="0"/>
              </a:rPr>
              <a:t> </a:t>
            </a:r>
            <a:r>
              <a:rPr lang="de-DE" altLang="en-US" sz="3200" b="1" dirty="0" err="1">
                <a:latin typeface="Arial" panose="020B0604020202020204" pitchFamily="34" charset="0"/>
              </a:rPr>
              <a:t>cirrhosis</a:t>
            </a:r>
            <a:br>
              <a:rPr lang="de-DE" altLang="en-US" sz="3200" b="1" dirty="0">
                <a:latin typeface="Arial" panose="020B0604020202020204" pitchFamily="34" charset="0"/>
              </a:rPr>
            </a:br>
            <a:r>
              <a:rPr lang="de-DE" altLang="en-US" sz="3200" b="1" dirty="0">
                <a:latin typeface="Arial" panose="020B0604020202020204" pitchFamily="34" charset="0"/>
              </a:rPr>
              <a:t>- </a:t>
            </a:r>
            <a:r>
              <a:rPr lang="de-DE" altLang="en-US" sz="3200" b="1" dirty="0" err="1">
                <a:latin typeface="Arial" panose="020B0604020202020204" pitchFamily="34" charset="0"/>
              </a:rPr>
              <a:t>colorectal</a:t>
            </a:r>
            <a:r>
              <a:rPr lang="de-DE" altLang="en-US" sz="3200" b="1" dirty="0">
                <a:latin typeface="Arial" panose="020B0604020202020204" pitchFamily="34" charset="0"/>
              </a:rPr>
              <a:t> </a:t>
            </a:r>
            <a:r>
              <a:rPr lang="de-DE" altLang="en-US" sz="3200" b="1" dirty="0" err="1">
                <a:latin typeface="Arial" panose="020B0604020202020204" pitchFamily="34" charset="0"/>
              </a:rPr>
              <a:t>cancer</a:t>
            </a:r>
            <a:endParaRPr lang="de-DE" altLang="en-US" sz="3200" b="1" dirty="0">
              <a:latin typeface="Arial" panose="020B0604020202020204" pitchFamily="34" charset="0"/>
            </a:endParaRPr>
          </a:p>
        </p:txBody>
      </p:sp>
      <p:sp>
        <p:nvSpPr>
          <p:cNvPr id="12" name="Rectangle 3">
            <a:extLst>
              <a:ext uri="{FF2B5EF4-FFF2-40B4-BE49-F238E27FC236}">
                <a16:creationId xmlns:a16="http://schemas.microsoft.com/office/drawing/2014/main" id="{E2DE1980-5D11-1F4C-B494-32E314F0FDF4}"/>
              </a:ext>
            </a:extLst>
          </p:cNvPr>
          <p:cNvSpPr>
            <a:spLocks noChangeArrowheads="1"/>
          </p:cNvSpPr>
          <p:nvPr/>
        </p:nvSpPr>
        <p:spPr bwMode="auto">
          <a:xfrm>
            <a:off x="0" y="308603"/>
            <a:ext cx="12192000" cy="1200329"/>
          </a:xfrm>
          <a:prstGeom prst="rect">
            <a:avLst/>
          </a:prstGeom>
          <a:noFill/>
          <a:ln w="57150">
            <a:noFill/>
            <a:miter lim="800000"/>
            <a:headEnd/>
            <a:tailEnd/>
          </a:ln>
        </p:spPr>
        <p:txBody>
          <a:bodyPr wrap="square" anchor="t">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Primary </a:t>
            </a:r>
            <a:r>
              <a:rPr lang="de-DE" sz="4000" b="1" dirty="0" err="1">
                <a:solidFill>
                  <a:srgbClr val="7030A0"/>
                </a:solidFill>
                <a:latin typeface="Arial" pitchFamily="34" charset="0"/>
                <a:ea typeface="ＭＳ Ｐゴシック" panose="020B0600070205080204" pitchFamily="34" charset="-128"/>
                <a:cs typeface="+mj-cs"/>
              </a:rPr>
              <a:t>Sclerosing</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Cholangitis</a:t>
            </a:r>
            <a:endParaRPr lang="de-DE" sz="4000" b="1" dirty="0">
              <a:solidFill>
                <a:srgbClr val="7030A0"/>
              </a:solidFill>
              <a:latin typeface="Arial" pitchFamily="34" charset="0"/>
              <a:ea typeface="ＭＳ Ｐゴシック" panose="020B0600070205080204" pitchFamily="34" charset="-128"/>
              <a:cs typeface="+mj-cs"/>
            </a:endParaRPr>
          </a:p>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Clinical </a:t>
            </a:r>
            <a:r>
              <a:rPr lang="de-DE" sz="4000" b="1" dirty="0" err="1">
                <a:solidFill>
                  <a:srgbClr val="7030A0"/>
                </a:solidFill>
                <a:latin typeface="Arial" pitchFamily="34" charset="0"/>
                <a:ea typeface="ＭＳ Ｐゴシック" panose="020B0600070205080204" pitchFamily="34" charset="-128"/>
                <a:cs typeface="+mj-cs"/>
              </a:rPr>
              <a:t>Manifestations</a:t>
            </a:r>
            <a:endParaRPr lang="de-DE" sz="4000" b="1" dirty="0">
              <a:solidFill>
                <a:srgbClr val="7030A0"/>
              </a:solidFill>
              <a:latin typeface="Arial" pitchFamily="34" charset="0"/>
              <a:ea typeface="ＭＳ Ｐゴシック" panose="020B0600070205080204" pitchFamily="34" charset="-128"/>
              <a:cs typeface="+mj-cs"/>
            </a:endParaRPr>
          </a:p>
        </p:txBody>
      </p:sp>
    </p:spTree>
    <p:extLst>
      <p:ext uri="{BB962C8B-B14F-4D97-AF65-F5344CB8AC3E}">
        <p14:creationId xmlns:p14="http://schemas.microsoft.com/office/powerpoint/2010/main" val="35537340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a:extLst>
              <a:ext uri="{FF2B5EF4-FFF2-40B4-BE49-F238E27FC236}">
                <a16:creationId xmlns:a16="http://schemas.microsoft.com/office/drawing/2014/main" id="{FD72DDF5-ADF6-1A4D-8D00-7C23675CD2D4}"/>
              </a:ext>
            </a:extLst>
          </p:cNvPr>
          <p:cNvSpPr>
            <a:spLocks noChangeArrowheads="1"/>
          </p:cNvSpPr>
          <p:nvPr/>
        </p:nvSpPr>
        <p:spPr bwMode="auto">
          <a:xfrm>
            <a:off x="633876" y="1788392"/>
            <a:ext cx="11115211"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rPr>
              <a:t>Alkaline</a:t>
            </a:r>
            <a:r>
              <a:rPr lang="de-DE" altLang="en-US" sz="3200" b="1" dirty="0">
                <a:latin typeface="Arial" pitchFamily="-1" charset="0"/>
                <a:ea typeface="+mn-ea"/>
              </a:rPr>
              <a:t> </a:t>
            </a:r>
            <a:r>
              <a:rPr lang="de-DE" altLang="en-US" sz="3200" b="1" dirty="0" err="1">
                <a:latin typeface="Arial" pitchFamily="-1" charset="0"/>
                <a:ea typeface="+mn-ea"/>
              </a:rPr>
              <a:t>phosphatase</a:t>
            </a:r>
            <a:r>
              <a:rPr lang="de-DE" altLang="en-US" sz="3200" b="1" dirty="0">
                <a:latin typeface="Arial" pitchFamily="-1" charset="0"/>
                <a:ea typeface="+mn-ea"/>
              </a:rPr>
              <a:t> </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g</a:t>
            </a:r>
            <a:r>
              <a:rPr lang="de-DE" altLang="en-US" sz="3200" b="1" dirty="0">
                <a:latin typeface="Arial" pitchFamily="-1" charset="0"/>
                <a:ea typeface="+mn-ea"/>
                <a:sym typeface="Symbol" pitchFamily="2" charset="2"/>
              </a:rPr>
              <a:t>-GT </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sym typeface="Symbol" pitchFamily="2" charset="2"/>
              </a:rPr>
              <a:t>MRCP</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sym typeface="Symbol" pitchFamily="2" charset="2"/>
              </a:rPr>
              <a:t>"</a:t>
            </a:r>
            <a:r>
              <a:rPr lang="de-DE" altLang="en-US" sz="3200" b="1" dirty="0" err="1">
                <a:latin typeface="Arial" pitchFamily="-1" charset="0"/>
                <a:ea typeface="+mn-ea"/>
                <a:sym typeface="Symbol" pitchFamily="2" charset="2"/>
              </a:rPr>
              <a:t>Atypical</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pANCA</a:t>
            </a:r>
            <a:r>
              <a:rPr lang="de-DE" altLang="en-US" sz="3200" b="1" dirty="0">
                <a:latin typeface="Arial" pitchFamily="-1" charset="0"/>
                <a:ea typeface="+mn-ea"/>
                <a:sym typeface="Symbol" pitchFamily="2" charset="2"/>
              </a:rPr>
              <a:t> pos. in 50-80% but</a:t>
            </a:r>
            <a:br>
              <a:rPr lang="de-DE" altLang="en-US" sz="3200" b="1" dirty="0">
                <a:latin typeface="Arial" pitchFamily="-1" charset="0"/>
                <a:ea typeface="+mn-ea"/>
                <a:sym typeface="Symbol" pitchFamily="2" charset="2"/>
              </a:rPr>
            </a:br>
            <a:r>
              <a:rPr lang="de-DE" altLang="en-US" sz="3200" b="1" dirty="0">
                <a:latin typeface="Arial" pitchFamily="-1" charset="0"/>
                <a:ea typeface="+mn-ea"/>
                <a:sym typeface="Symbol" pitchFamily="2" charset="2"/>
              </a:rPr>
              <a:t>not </a:t>
            </a:r>
            <a:r>
              <a:rPr lang="de-DE" altLang="en-US" sz="3200" b="1" dirty="0" err="1">
                <a:latin typeface="Arial" pitchFamily="-1" charset="0"/>
                <a:ea typeface="+mn-ea"/>
                <a:sym typeface="Symbol" pitchFamily="2" charset="2"/>
              </a:rPr>
              <a:t>sufficiently</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specific</a:t>
            </a:r>
            <a:endParaRPr lang="de-DE" altLang="en-US" sz="3200" b="1" dirty="0">
              <a:latin typeface="Arial" pitchFamily="-1" charset="0"/>
              <a:ea typeface="+mn-ea"/>
              <a:sym typeface="Symbol" pitchFamily="2" charset="2"/>
            </a:endParaRP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sym typeface="Symbol" pitchFamily="2" charset="2"/>
              </a:rPr>
              <a:t>Evtl. ERCP </a:t>
            </a:r>
            <a:r>
              <a:rPr lang="de-DE" altLang="en-US" sz="2800" b="1" dirty="0">
                <a:solidFill>
                  <a:srgbClr val="666666"/>
                </a:solidFill>
                <a:latin typeface="Arial" panose="020B0604020202020204" pitchFamily="34" charset="0"/>
                <a:sym typeface="Symbol" pitchFamily="2" charset="2"/>
              </a:rPr>
              <a:t>(</a:t>
            </a:r>
            <a:r>
              <a:rPr lang="de-DE" altLang="en-US" sz="2800" b="1" dirty="0" err="1">
                <a:solidFill>
                  <a:srgbClr val="666666"/>
                </a:solidFill>
                <a:latin typeface="Arial" panose="020B0604020202020204" pitchFamily="34" charset="0"/>
                <a:sym typeface="Symbol" pitchFamily="2" charset="2"/>
              </a:rPr>
              <a:t>antibiotic</a:t>
            </a:r>
            <a:r>
              <a:rPr lang="de-DE" altLang="en-US" sz="2800" b="1" dirty="0">
                <a:solidFill>
                  <a:srgbClr val="666666"/>
                </a:solidFill>
                <a:latin typeface="Arial" panose="020B0604020202020204" pitchFamily="34" charset="0"/>
                <a:sym typeface="Symbol" pitchFamily="2" charset="2"/>
              </a:rPr>
              <a:t> </a:t>
            </a:r>
            <a:r>
              <a:rPr lang="de-DE" altLang="en-US" sz="2800" b="1" dirty="0" err="1">
                <a:solidFill>
                  <a:srgbClr val="666666"/>
                </a:solidFill>
                <a:latin typeface="Arial" panose="020B0604020202020204" pitchFamily="34" charset="0"/>
                <a:sym typeface="Symbol" pitchFamily="2" charset="2"/>
              </a:rPr>
              <a:t>prophylaxis</a:t>
            </a:r>
            <a:r>
              <a:rPr lang="de-DE" altLang="en-US" sz="2800" b="1" dirty="0">
                <a:solidFill>
                  <a:srgbClr val="666666"/>
                </a:solidFill>
                <a:latin typeface="Arial" panose="020B0604020202020204" pitchFamily="34" charset="0"/>
                <a:sym typeface="Symbol" pitchFamily="2" charset="2"/>
              </a:rPr>
              <a:t>!)</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a:latin typeface="Arial" pitchFamily="-1" charset="0"/>
                <a:ea typeface="+mn-ea"/>
                <a:sym typeface="Symbol" pitchFamily="2" charset="2"/>
              </a:rPr>
              <a:t>Evtl. </a:t>
            </a:r>
            <a:r>
              <a:rPr lang="de-DE" altLang="en-US" sz="3200" b="1" dirty="0" err="1">
                <a:latin typeface="Arial" pitchFamily="-1" charset="0"/>
                <a:ea typeface="+mn-ea"/>
                <a:sym typeface="Symbol" pitchFamily="2" charset="2"/>
              </a:rPr>
              <a:t>liver</a:t>
            </a:r>
            <a:r>
              <a:rPr lang="de-DE" altLang="en-US" sz="3200" b="1" dirty="0">
                <a:latin typeface="Arial" pitchFamily="-1" charset="0"/>
                <a:ea typeface="+mn-ea"/>
                <a:sym typeface="Symbol" pitchFamily="2" charset="2"/>
              </a:rPr>
              <a:t> </a:t>
            </a:r>
            <a:r>
              <a:rPr lang="de-DE" altLang="en-US" sz="3200" b="1" dirty="0" err="1">
                <a:latin typeface="Arial" pitchFamily="-1" charset="0"/>
                <a:ea typeface="+mn-ea"/>
                <a:sym typeface="Symbol" pitchFamily="2" charset="2"/>
              </a:rPr>
              <a:t>biopsy</a:t>
            </a:r>
            <a:r>
              <a:rPr lang="de-DE" altLang="en-US" sz="3200" b="1" dirty="0">
                <a:latin typeface="Arial" pitchFamily="-1" charset="0"/>
                <a:ea typeface="+mn-ea"/>
                <a:sym typeface="Symbol" pitchFamily="2" charset="2"/>
              </a:rPr>
              <a:t> </a:t>
            </a:r>
            <a:r>
              <a:rPr lang="de-DE" altLang="en-US" sz="2800" b="1" dirty="0">
                <a:solidFill>
                  <a:srgbClr val="666666"/>
                </a:solidFill>
                <a:latin typeface="Arial" panose="020B0604020202020204" pitchFamily="34" charset="0"/>
                <a:sym typeface="Symbol" pitchFamily="2" charset="2"/>
              </a:rPr>
              <a:t>(</a:t>
            </a:r>
            <a:r>
              <a:rPr lang="de-DE" altLang="en-US" sz="2800" b="1" dirty="0" err="1">
                <a:solidFill>
                  <a:srgbClr val="666666"/>
                </a:solidFill>
                <a:latin typeface="Arial" panose="020B0604020202020204" pitchFamily="34" charset="0"/>
                <a:sym typeface="Symbol" pitchFamily="2" charset="2"/>
              </a:rPr>
              <a:t>staging</a:t>
            </a:r>
            <a:r>
              <a:rPr lang="de-DE" altLang="en-US" sz="2800" b="1" dirty="0">
                <a:solidFill>
                  <a:srgbClr val="666666"/>
                </a:solidFill>
                <a:latin typeface="Arial" panose="020B0604020202020204" pitchFamily="34" charset="0"/>
                <a:sym typeface="Symbol" pitchFamily="2" charset="2"/>
              </a:rPr>
              <a:t>)</a:t>
            </a:r>
          </a:p>
          <a:p>
            <a:pPr marL="457200" indent="-457200">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itchFamily="-1" charset="0"/>
                <a:ea typeface="+mn-ea"/>
                <a:sym typeface="Symbol" pitchFamily="2" charset="2"/>
              </a:rPr>
              <a:t>Colonoscopy</a:t>
            </a:r>
            <a:endParaRPr lang="de-DE" altLang="en-US" sz="3200" b="1" dirty="0">
              <a:latin typeface="Arial" pitchFamily="-1" charset="0"/>
              <a:ea typeface="+mn-ea"/>
              <a:sym typeface="Symbol" pitchFamily="2" charset="2"/>
            </a:endParaRPr>
          </a:p>
        </p:txBody>
      </p:sp>
      <p:sp>
        <p:nvSpPr>
          <p:cNvPr id="12" name="Rectangle 3">
            <a:extLst>
              <a:ext uri="{FF2B5EF4-FFF2-40B4-BE49-F238E27FC236}">
                <a16:creationId xmlns:a16="http://schemas.microsoft.com/office/drawing/2014/main" id="{E2DE1980-5D11-1F4C-B494-32E314F0FDF4}"/>
              </a:ext>
            </a:extLst>
          </p:cNvPr>
          <p:cNvSpPr>
            <a:spLocks noChangeArrowheads="1"/>
          </p:cNvSpPr>
          <p:nvPr/>
        </p:nvSpPr>
        <p:spPr bwMode="auto">
          <a:xfrm>
            <a:off x="0" y="308603"/>
            <a:ext cx="12192000" cy="1200329"/>
          </a:xfrm>
          <a:prstGeom prst="rect">
            <a:avLst/>
          </a:prstGeom>
          <a:noFill/>
          <a:ln w="57150">
            <a:noFill/>
            <a:miter lim="800000"/>
            <a:headEnd/>
            <a:tailEnd/>
          </a:ln>
        </p:spPr>
        <p:txBody>
          <a:bodyPr wrap="square" anchor="t">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Primary </a:t>
            </a:r>
            <a:r>
              <a:rPr lang="de-DE" sz="4000" b="1" dirty="0" err="1">
                <a:solidFill>
                  <a:srgbClr val="7030A0"/>
                </a:solidFill>
                <a:latin typeface="Arial" pitchFamily="34" charset="0"/>
                <a:ea typeface="ＭＳ Ｐゴシック" panose="020B0600070205080204" pitchFamily="34" charset="-128"/>
                <a:cs typeface="+mj-cs"/>
              </a:rPr>
              <a:t>Sclerosing</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Cholangitis</a:t>
            </a:r>
            <a:endParaRPr lang="de-DE" sz="4000" b="1" dirty="0">
              <a:solidFill>
                <a:srgbClr val="7030A0"/>
              </a:solidFill>
              <a:latin typeface="Arial" pitchFamily="34" charset="0"/>
              <a:ea typeface="ＭＳ Ｐゴシック" panose="020B0600070205080204" pitchFamily="34" charset="-128"/>
              <a:cs typeface="+mj-cs"/>
            </a:endParaRPr>
          </a:p>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Diagnosis</a:t>
            </a:r>
          </a:p>
        </p:txBody>
      </p:sp>
    </p:spTree>
    <p:extLst>
      <p:ext uri="{BB962C8B-B14F-4D97-AF65-F5344CB8AC3E}">
        <p14:creationId xmlns:p14="http://schemas.microsoft.com/office/powerpoint/2010/main" val="42565124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4"/>
          <p:cNvSpPr txBox="1">
            <a:spLocks noChangeArrowheads="1"/>
          </p:cNvSpPr>
          <p:nvPr/>
        </p:nvSpPr>
        <p:spPr bwMode="auto">
          <a:xfrm>
            <a:off x="6440489" y="6351589"/>
            <a:ext cx="394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Times" panose="02020603050405020304" pitchFamily="18" charset="0"/>
                <a:ea typeface="ＭＳ Ｐゴシック" panose="020B0600070205080204" pitchFamily="34" charset="-128"/>
              </a:defRPr>
            </a:lvl1pPr>
            <a:lvl2pPr marL="742950" indent="-285750">
              <a:defRPr sz="2000">
                <a:solidFill>
                  <a:schemeClr val="tx1"/>
                </a:solidFill>
                <a:latin typeface="Times" panose="02020603050405020304" pitchFamily="18" charset="0"/>
                <a:ea typeface="ＭＳ Ｐゴシック" panose="020B0600070205080204" pitchFamily="34" charset="-128"/>
              </a:defRPr>
            </a:lvl2pPr>
            <a:lvl3pPr marL="1143000" indent="-228600">
              <a:defRPr sz="2000">
                <a:solidFill>
                  <a:schemeClr val="tx1"/>
                </a:solidFill>
                <a:latin typeface="Times" panose="02020603050405020304" pitchFamily="18" charset="0"/>
                <a:ea typeface="ＭＳ Ｐゴシック" panose="020B0600070205080204" pitchFamily="34" charset="-128"/>
              </a:defRPr>
            </a:lvl3pPr>
            <a:lvl4pPr marL="1600200" indent="-228600">
              <a:defRPr sz="2000">
                <a:solidFill>
                  <a:schemeClr val="tx1"/>
                </a:solidFill>
                <a:latin typeface="Times" panose="02020603050405020304" pitchFamily="18" charset="0"/>
                <a:ea typeface="ＭＳ Ｐゴシック" panose="020B0600070205080204" pitchFamily="34" charset="-128"/>
              </a:defRPr>
            </a:lvl4pPr>
            <a:lvl5pPr marL="2057400" indent="-228600">
              <a:defRPr sz="20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ＭＳ Ｐゴシック" panose="020B0600070205080204" pitchFamily="34" charset="-128"/>
              </a:defRPr>
            </a:lvl9pPr>
          </a:lstStyle>
          <a:p>
            <a:pPr algn="r"/>
            <a:r>
              <a:rPr lang="de-DE" altLang="fr-FR" sz="1800" b="1" i="1">
                <a:latin typeface="Arial" panose="020B0604020202020204" pitchFamily="34" charset="0"/>
              </a:rPr>
              <a:t>Courtesy of Laura Rubbia-Brandt</a:t>
            </a:r>
          </a:p>
        </p:txBody>
      </p:sp>
    </p:spTree>
    <p:extLst>
      <p:ext uri="{BB962C8B-B14F-4D97-AF65-F5344CB8AC3E}">
        <p14:creationId xmlns:p14="http://schemas.microsoft.com/office/powerpoint/2010/main" val="76540218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12" y="426056"/>
            <a:ext cx="9250157" cy="5297972"/>
          </a:xfrm>
          <a:prstGeom prst="rect">
            <a:avLst/>
          </a:prstGeom>
        </p:spPr>
      </p:pic>
    </p:spTree>
    <p:extLst>
      <p:ext uri="{BB962C8B-B14F-4D97-AF65-F5344CB8AC3E}">
        <p14:creationId xmlns:p14="http://schemas.microsoft.com/office/powerpoint/2010/main" val="27364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ages.journals.lww.com/ajg/Original.00000434-202105000-00033.F2.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3" name="Image 2"/>
          <p:cNvPicPr>
            <a:picLocks noChangeAspect="1"/>
          </p:cNvPicPr>
          <p:nvPr/>
        </p:nvPicPr>
        <p:blipFill>
          <a:blip r:embed="rId3"/>
          <a:stretch>
            <a:fillRect/>
          </a:stretch>
        </p:blipFill>
        <p:spPr>
          <a:xfrm>
            <a:off x="554155" y="265774"/>
            <a:ext cx="11323420" cy="5946832"/>
          </a:xfrm>
          <a:prstGeom prst="rect">
            <a:avLst/>
          </a:prstGeom>
        </p:spPr>
      </p:pic>
    </p:spTree>
    <p:extLst>
      <p:ext uri="{BB962C8B-B14F-4D97-AF65-F5344CB8AC3E}">
        <p14:creationId xmlns:p14="http://schemas.microsoft.com/office/powerpoint/2010/main" val="1761617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a:normAutofit/>
          </a:bodyPr>
          <a:lstStyle/>
          <a:p>
            <a:pPr algn="ctr"/>
            <a:r>
              <a:rPr lang="fr-CH" sz="4000" b="1" dirty="0">
                <a:solidFill>
                  <a:srgbClr val="7030A0"/>
                </a:solidFill>
                <a:latin typeface="Arial" pitchFamily="34" charset="0"/>
                <a:ea typeface="ＭＳ Ｐゴシック" panose="020B0600070205080204" pitchFamily="34" charset="-128"/>
              </a:rPr>
              <a:t>Viral </a:t>
            </a:r>
            <a:r>
              <a:rPr lang="fr-CH" sz="4000" b="1" dirty="0" err="1">
                <a:solidFill>
                  <a:srgbClr val="7030A0"/>
                </a:solidFill>
                <a:latin typeface="Arial" pitchFamily="34" charset="0"/>
                <a:ea typeface="ＭＳ Ｐゴシック" panose="020B0600070205080204" pitchFamily="34" charset="-128"/>
              </a:rPr>
              <a:t>Hepatitis</a:t>
            </a:r>
            <a:endParaRPr lang="fr-CH" sz="4000" b="1" dirty="0">
              <a:solidFill>
                <a:srgbClr val="7030A0"/>
              </a:solidFill>
              <a:latin typeface="Arial" pitchFamily="34" charset="0"/>
              <a:ea typeface="ＭＳ Ｐゴシック" panose="020B0600070205080204" pitchFamily="34" charset="-128"/>
            </a:endParaRPr>
          </a:p>
        </p:txBody>
      </p:sp>
      <p:sp>
        <p:nvSpPr>
          <p:cNvPr id="3" name="Espace réservé du contenu 2"/>
          <p:cNvSpPr>
            <a:spLocks noGrp="1"/>
          </p:cNvSpPr>
          <p:nvPr>
            <p:ph idx="1"/>
          </p:nvPr>
        </p:nvSpPr>
        <p:spPr>
          <a:xfrm>
            <a:off x="508438" y="1325563"/>
            <a:ext cx="11175124" cy="4351338"/>
          </a:xfrm>
        </p:spPr>
        <p:txBody>
          <a:bodyPr>
            <a:normAutofit fontScale="92500" lnSpcReduction="20000"/>
          </a:bodyPr>
          <a:lstStyle/>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Host </a:t>
            </a:r>
            <a:r>
              <a:rPr lang="fr-CH" sz="3200" b="1" dirty="0" err="1">
                <a:latin typeface="Arial" pitchFamily="-1" charset="0"/>
              </a:rPr>
              <a:t>factors</a:t>
            </a:r>
            <a:r>
              <a:rPr lang="fr-CH" sz="3200" b="1" dirty="0">
                <a:latin typeface="Arial" pitchFamily="-1" charset="0"/>
              </a:rPr>
              <a:t>: </a:t>
            </a:r>
            <a:r>
              <a:rPr lang="fr-CH" sz="3200" b="1" dirty="0" err="1">
                <a:latin typeface="Arial" pitchFamily="-1" charset="0"/>
              </a:rPr>
              <a:t>immunocompetent</a:t>
            </a:r>
            <a:r>
              <a:rPr lang="fr-CH" sz="3200" b="1" dirty="0">
                <a:latin typeface="Arial" pitchFamily="-1" charset="0"/>
              </a:rPr>
              <a:t> </a:t>
            </a:r>
            <a:r>
              <a:rPr lang="fr-CH" sz="3200" b="1" u="sng" dirty="0">
                <a:latin typeface="Arial" pitchFamily="-1" charset="0"/>
              </a:rPr>
              <a:t>vs</a:t>
            </a:r>
            <a:r>
              <a:rPr lang="fr-CH" sz="3200" b="1" dirty="0">
                <a:latin typeface="Arial" pitchFamily="-1" charset="0"/>
              </a:rPr>
              <a:t> </a:t>
            </a:r>
            <a:r>
              <a:rPr lang="fr-CH" sz="3200" b="1" dirty="0" err="1">
                <a:latin typeface="Arial" pitchFamily="-1" charset="0"/>
              </a:rPr>
              <a:t>immunosuppressed</a:t>
            </a:r>
            <a:r>
              <a:rPr lang="fr-CH" sz="3200" b="1" dirty="0">
                <a:latin typeface="Arial" pitchFamily="-1" charset="0"/>
              </a:rPr>
              <a:t>; </a:t>
            </a:r>
            <a:r>
              <a:rPr lang="fr-CH" sz="3200" b="1" dirty="0" err="1">
                <a:latin typeface="Arial" pitchFamily="-1" charset="0"/>
              </a:rPr>
              <a:t>chronic</a:t>
            </a:r>
            <a:r>
              <a:rPr lang="fr-CH" sz="3200" b="1" dirty="0">
                <a:latin typeface="Arial" pitchFamily="-1" charset="0"/>
              </a:rPr>
              <a:t> </a:t>
            </a:r>
            <a:r>
              <a:rPr lang="fr-CH" sz="3200" b="1" dirty="0" err="1">
                <a:latin typeface="Arial" pitchFamily="-1" charset="0"/>
              </a:rPr>
              <a:t>liver</a:t>
            </a:r>
            <a:r>
              <a:rPr lang="fr-CH" sz="3200" b="1" dirty="0">
                <a:latin typeface="Arial" pitchFamily="-1" charset="0"/>
              </a:rPr>
              <a:t> </a:t>
            </a:r>
            <a:r>
              <a:rPr lang="fr-CH" sz="3200" b="1" dirty="0" err="1">
                <a:latin typeface="Arial" pitchFamily="-1" charset="0"/>
              </a:rPr>
              <a:t>disease</a:t>
            </a:r>
            <a:r>
              <a:rPr lang="fr-CH" sz="3200" b="1" dirty="0">
                <a:latin typeface="Arial" pitchFamily="-1" charset="0"/>
              </a:rPr>
              <a:t>;...</a:t>
            </a:r>
          </a:p>
          <a:p>
            <a:pPr>
              <a:spcAft>
                <a:spcPts val="1800"/>
              </a:spcAft>
              <a:buClr>
                <a:srgbClr val="7030A0"/>
              </a:buClr>
              <a:buFont typeface="Wingdings" panose="05000000000000000000" pitchFamily="2" charset="2"/>
              <a:buChar char="§"/>
              <a:tabLst>
                <a:tab pos="1719263" algn="l"/>
                <a:tab pos="6097588" algn="l"/>
              </a:tabLst>
            </a:pPr>
            <a:r>
              <a:rPr lang="de-DE" altLang="en-US" sz="3200" b="1" dirty="0" err="1">
                <a:latin typeface="Arial" panose="020B0604020202020204" pitchFamily="34" charset="0"/>
              </a:rPr>
              <a:t>HBsAg</a:t>
            </a:r>
            <a:r>
              <a:rPr lang="de-DE" altLang="en-US" sz="3200" b="1" dirty="0">
                <a:latin typeface="Arial" panose="020B0604020202020204" pitchFamily="34" charset="0"/>
              </a:rPr>
              <a:t>, anti-</a:t>
            </a:r>
            <a:r>
              <a:rPr lang="de-DE" altLang="en-US" sz="3200" b="1" dirty="0" err="1">
                <a:latin typeface="Arial" panose="020B0604020202020204" pitchFamily="34" charset="0"/>
              </a:rPr>
              <a:t>HBc</a:t>
            </a:r>
            <a:r>
              <a:rPr lang="de-DE" altLang="en-US" sz="3200" b="1" dirty="0">
                <a:latin typeface="Arial" panose="020B0604020202020204" pitchFamily="34" charset="0"/>
              </a:rPr>
              <a:t>, anti-HBs </a:t>
            </a:r>
            <a:r>
              <a:rPr lang="de-DE" altLang="en-US" sz="3200" b="1" dirty="0">
                <a:solidFill>
                  <a:srgbClr val="797979"/>
                </a:solidFill>
                <a:latin typeface="Arial" panose="020B0604020202020204" pitchFamily="34" charset="0"/>
              </a:rPr>
              <a:t>(</a:t>
            </a:r>
            <a:r>
              <a:rPr lang="de-DE" altLang="en-US" sz="3200" b="1" dirty="0" err="1">
                <a:solidFill>
                  <a:srgbClr val="797979"/>
                </a:solidFill>
                <a:latin typeface="Arial" panose="020B0604020202020204" pitchFamily="34" charset="0"/>
              </a:rPr>
              <a:t>and</a:t>
            </a:r>
            <a:r>
              <a:rPr lang="de-DE" altLang="en-US" sz="3200" b="1" dirty="0">
                <a:solidFill>
                  <a:srgbClr val="797979"/>
                </a:solidFill>
                <a:latin typeface="Arial" panose="020B0604020202020204" pitchFamily="34" charset="0"/>
              </a:rPr>
              <a:t> anti-HAV)</a:t>
            </a:r>
            <a:r>
              <a:rPr lang="de-DE" altLang="en-US" sz="3200" b="1" dirty="0">
                <a:latin typeface="Arial" panose="020B0604020202020204" pitchFamily="34" charset="0"/>
              </a:rPr>
              <a:t>; anti-HCV; </a:t>
            </a:r>
            <a:r>
              <a:rPr lang="de-DE" altLang="en-US" sz="3200" b="1" dirty="0">
                <a:solidFill>
                  <a:srgbClr val="797979"/>
                </a:solidFill>
                <a:latin typeface="Arial" panose="020B0604020202020204" pitchFamily="34" charset="0"/>
              </a:rPr>
              <a:t>(</a:t>
            </a:r>
            <a:r>
              <a:rPr lang="de-DE" altLang="en-US" sz="3200" b="1" dirty="0" err="1">
                <a:solidFill>
                  <a:srgbClr val="797979"/>
                </a:solidFill>
                <a:latin typeface="Arial" panose="020B0604020202020204" pitchFamily="34" charset="0"/>
              </a:rPr>
              <a:t>and</a:t>
            </a:r>
            <a:r>
              <a:rPr lang="de-DE" altLang="en-US" sz="3200" b="1" dirty="0">
                <a:solidFill>
                  <a:srgbClr val="797979"/>
                </a:solidFill>
                <a:latin typeface="Arial" panose="020B0604020202020204" pitchFamily="34" charset="0"/>
              </a:rPr>
              <a:t> </a:t>
            </a:r>
            <a:r>
              <a:rPr lang="de-DE" altLang="en-US" sz="3200" b="1" dirty="0" err="1">
                <a:solidFill>
                  <a:srgbClr val="797979"/>
                </a:solidFill>
                <a:latin typeface="Arial" panose="020B0604020202020204" pitchFamily="34" charset="0"/>
              </a:rPr>
              <a:t>IgG</a:t>
            </a:r>
            <a:r>
              <a:rPr lang="de-DE" altLang="en-US" sz="3200" b="1" dirty="0">
                <a:solidFill>
                  <a:srgbClr val="797979"/>
                </a:solidFill>
                <a:latin typeface="Arial" panose="020B0604020202020204" pitchFamily="34" charset="0"/>
              </a:rPr>
              <a:t>/M anti-HEV </a:t>
            </a:r>
            <a:r>
              <a:rPr lang="de-DE" altLang="en-US" sz="3200" b="1" dirty="0" err="1">
                <a:solidFill>
                  <a:srgbClr val="797979"/>
                </a:solidFill>
                <a:latin typeface="Arial" panose="020B0604020202020204" pitchFamily="34" charset="0"/>
              </a:rPr>
              <a:t>and</a:t>
            </a:r>
            <a:r>
              <a:rPr lang="de-DE" altLang="en-US" sz="3200" b="1" dirty="0">
                <a:solidFill>
                  <a:srgbClr val="797979"/>
                </a:solidFill>
                <a:latin typeface="Arial" panose="020B0604020202020204" pitchFamily="34" charset="0"/>
              </a:rPr>
              <a:t> HEV PCR), </a:t>
            </a:r>
            <a:r>
              <a:rPr lang="de-DE" altLang="en-US" sz="3200" b="1" dirty="0" err="1">
                <a:latin typeface="Arial" panose="020B0604020202020204" pitchFamily="34" charset="0"/>
              </a:rPr>
              <a:t>IgM</a:t>
            </a:r>
            <a:r>
              <a:rPr lang="de-DE" altLang="en-US" sz="3200" b="1" dirty="0">
                <a:latin typeface="Arial" panose="020B0604020202020204" pitchFamily="34" charset="0"/>
              </a:rPr>
              <a:t> </a:t>
            </a:r>
            <a:r>
              <a:rPr lang="de-DE" altLang="en-US" sz="3200" b="1" dirty="0" err="1">
                <a:latin typeface="Arial" panose="020B0604020202020204" pitchFamily="34" charset="0"/>
              </a:rPr>
              <a:t>and</a:t>
            </a:r>
            <a:r>
              <a:rPr lang="de-DE" altLang="en-US" sz="3200" b="1" dirty="0">
                <a:latin typeface="Arial" panose="020B0604020202020204" pitchFamily="34" charset="0"/>
              </a:rPr>
              <a:t> </a:t>
            </a:r>
            <a:r>
              <a:rPr lang="de-DE" altLang="en-US" sz="3200" b="1" dirty="0" err="1">
                <a:latin typeface="Arial" panose="020B0604020202020204" pitchFamily="34" charset="0"/>
              </a:rPr>
              <a:t>IgG</a:t>
            </a:r>
            <a:r>
              <a:rPr lang="de-DE" altLang="en-US" sz="3200" b="1" dirty="0">
                <a:latin typeface="Arial" panose="020B0604020202020204" pitchFamily="34" charset="0"/>
              </a:rPr>
              <a:t> </a:t>
            </a:r>
            <a:r>
              <a:rPr lang="de-DE" altLang="en-US" sz="3200" b="1" dirty="0" err="1">
                <a:latin typeface="Arial" panose="020B0604020202020204" pitchFamily="34" charset="0"/>
              </a:rPr>
              <a:t>anti</a:t>
            </a:r>
            <a:r>
              <a:rPr lang="de-DE" altLang="en-US" sz="3200" b="1" dirty="0">
                <a:latin typeface="Arial" panose="020B0604020202020204" pitchFamily="34" charset="0"/>
              </a:rPr>
              <a:t> HEV+ HEV PCR</a:t>
            </a:r>
          </a:p>
          <a:p>
            <a:pPr>
              <a:spcAft>
                <a:spcPts val="1800"/>
              </a:spcAft>
              <a:buClr>
                <a:srgbClr val="7030A0"/>
              </a:buClr>
              <a:buFont typeface="Wingdings" panose="05000000000000000000" pitchFamily="2" charset="2"/>
              <a:buChar char="§"/>
              <a:tabLst>
                <a:tab pos="1719263" algn="l"/>
                <a:tab pos="6097588" algn="l"/>
              </a:tabLst>
            </a:pPr>
            <a:r>
              <a:rPr lang="fr-CH" sz="3200" b="1" dirty="0" err="1">
                <a:latin typeface="Arial" pitchFamily="-1" charset="0"/>
              </a:rPr>
              <a:t>Follow</a:t>
            </a:r>
            <a:r>
              <a:rPr lang="fr-CH" sz="3200" b="1" dirty="0">
                <a:latin typeface="Arial" pitchFamily="-1" charset="0"/>
              </a:rPr>
              <a:t>-up: </a:t>
            </a:r>
            <a:r>
              <a:rPr lang="de-DE" altLang="en-US" sz="3200" b="1" dirty="0" err="1">
                <a:latin typeface="Arial" panose="020B0604020202020204" pitchFamily="34" charset="0"/>
              </a:rPr>
              <a:t>HBeAg</a:t>
            </a:r>
            <a:r>
              <a:rPr lang="de-DE" altLang="en-US" sz="3200" b="1" dirty="0">
                <a:latin typeface="Arial" panose="020B0604020202020204" pitchFamily="34" charset="0"/>
              </a:rPr>
              <a:t>, anti-</a:t>
            </a:r>
            <a:r>
              <a:rPr lang="de-DE" altLang="en-US" sz="3200" b="1" dirty="0" err="1">
                <a:latin typeface="Arial" panose="020B0604020202020204" pitchFamily="34" charset="0"/>
              </a:rPr>
              <a:t>HBe</a:t>
            </a:r>
            <a:r>
              <a:rPr lang="de-DE" altLang="en-US" sz="3200" b="1" dirty="0">
                <a:latin typeface="Arial" panose="020B0604020202020204" pitchFamily="34" charset="0"/>
              </a:rPr>
              <a:t>, HBV DNA, anti-HDV; HCV RNA, HCV </a:t>
            </a:r>
            <a:r>
              <a:rPr lang="de-DE" altLang="en-US" sz="3200" b="1" dirty="0" err="1">
                <a:latin typeface="Arial" panose="020B0604020202020204" pitchFamily="34" charset="0"/>
              </a:rPr>
              <a:t>genotype</a:t>
            </a:r>
            <a:endParaRPr lang="de-DE" altLang="en-US" sz="3200" b="1" dirty="0">
              <a:latin typeface="Arial" panose="020B0604020202020204" pitchFamily="34" charset="0"/>
            </a:endParaRPr>
          </a:p>
          <a:p>
            <a:pPr>
              <a:spcAft>
                <a:spcPts val="1800"/>
              </a:spcAft>
              <a:buClr>
                <a:srgbClr val="7030A0"/>
              </a:buClr>
              <a:buFont typeface="Wingdings" panose="05000000000000000000" pitchFamily="2" charset="2"/>
              <a:buChar char="§"/>
              <a:tabLst>
                <a:tab pos="1719263" algn="l"/>
                <a:tab pos="6097588" algn="l"/>
              </a:tabLst>
            </a:pPr>
            <a:r>
              <a:rPr lang="fr-CH" sz="3200" b="1" dirty="0" err="1">
                <a:latin typeface="Arial" pitchFamily="-1" charset="0"/>
              </a:rPr>
              <a:t>Immunosuppressed</a:t>
            </a:r>
            <a:r>
              <a:rPr lang="fr-CH" sz="3200" b="1" dirty="0">
                <a:latin typeface="Arial" pitchFamily="-1" charset="0"/>
              </a:rPr>
              <a:t> </a:t>
            </a:r>
            <a:r>
              <a:rPr lang="fr-CH" sz="3200" b="1" dirty="0" err="1">
                <a:latin typeface="Arial" pitchFamily="-1" charset="0"/>
              </a:rPr>
              <a:t>individuals</a:t>
            </a:r>
            <a:r>
              <a:rPr lang="fr-CH" sz="3200" b="1" dirty="0">
                <a:latin typeface="Arial" pitchFamily="-1" charset="0"/>
              </a:rPr>
              <a:t>:  </a:t>
            </a:r>
            <a:r>
              <a:rPr lang="fr-CH" sz="3200" b="1" dirty="0" err="1">
                <a:latin typeface="Arial" pitchFamily="-1" charset="0"/>
              </a:rPr>
              <a:t>Think</a:t>
            </a:r>
            <a:r>
              <a:rPr lang="fr-CH" sz="3200" b="1" dirty="0">
                <a:latin typeface="Arial" pitchFamily="-1" charset="0"/>
              </a:rPr>
              <a:t> </a:t>
            </a:r>
            <a:r>
              <a:rPr lang="fr-CH" sz="3200" b="1" dirty="0" err="1">
                <a:latin typeface="Arial" pitchFamily="-1" charset="0"/>
              </a:rPr>
              <a:t>broader</a:t>
            </a:r>
            <a:r>
              <a:rPr lang="fr-CH" sz="3200" b="1" dirty="0">
                <a:latin typeface="Arial" pitchFamily="-1" charset="0"/>
              </a:rPr>
              <a:t>! CMV , HSV,EBV,….</a:t>
            </a:r>
          </a:p>
        </p:txBody>
      </p:sp>
    </p:spTree>
    <p:extLst>
      <p:ext uri="{BB962C8B-B14F-4D97-AF65-F5344CB8AC3E}">
        <p14:creationId xmlns:p14="http://schemas.microsoft.com/office/powerpoint/2010/main" val="46685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AA3E82-5CF9-0E49-A5CD-D9AC28C18DFC}"/>
              </a:ext>
            </a:extLst>
          </p:cNvPr>
          <p:cNvSpPr>
            <a:spLocks noChangeArrowheads="1"/>
          </p:cNvSpPr>
          <p:nvPr/>
        </p:nvSpPr>
        <p:spPr bwMode="auto">
          <a:xfrm>
            <a:off x="555470" y="1049304"/>
            <a:ext cx="11345864" cy="1335087"/>
          </a:xfrm>
          <a:prstGeom prst="rect">
            <a:avLst/>
          </a:prstGeom>
          <a:noFill/>
          <a:ln w="9525">
            <a:noFill/>
            <a:miter lim="800000"/>
            <a:headEnd/>
            <a:tailEnd/>
          </a:ln>
        </p:spPr>
        <p:txBody>
          <a:bodyPr>
            <a:prstTxWarp prst="textNoShape">
              <a:avLst/>
            </a:prstTxWarp>
          </a:bodyPr>
          <a:lstStyle/>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a:latin typeface="Arial" pitchFamily="-1" charset="0"/>
              </a:rPr>
              <a:t>Most </a:t>
            </a:r>
            <a:r>
              <a:rPr lang="de-DE" sz="3000" b="1" dirty="0" err="1">
                <a:latin typeface="Arial" pitchFamily="-1" charset="0"/>
              </a:rPr>
              <a:t>common</a:t>
            </a:r>
            <a:r>
              <a:rPr lang="de-DE" sz="3000" b="1" dirty="0">
                <a:latin typeface="Arial" pitchFamily="-1" charset="0"/>
              </a:rPr>
              <a:t> </a:t>
            </a:r>
            <a:r>
              <a:rPr lang="de-DE" sz="3000" b="1" dirty="0" err="1">
                <a:latin typeface="Arial" pitchFamily="-1" charset="0"/>
              </a:rPr>
              <a:t>cause</a:t>
            </a:r>
            <a:r>
              <a:rPr lang="de-DE" sz="3000" b="1" dirty="0">
                <a:latin typeface="Arial" pitchFamily="-1" charset="0"/>
              </a:rPr>
              <a:t> </a:t>
            </a:r>
            <a:r>
              <a:rPr lang="de-DE" sz="3000" b="1" dirty="0" err="1">
                <a:latin typeface="Arial" pitchFamily="-1" charset="0"/>
              </a:rPr>
              <a:t>of</a:t>
            </a:r>
            <a:r>
              <a:rPr lang="de-DE" sz="3000" b="1" dirty="0">
                <a:latin typeface="Arial" pitchFamily="-1" charset="0"/>
              </a:rPr>
              <a:t> </a:t>
            </a:r>
            <a:r>
              <a:rPr lang="de-DE" sz="3000" b="1" dirty="0" err="1">
                <a:latin typeface="Arial" pitchFamily="-1" charset="0"/>
              </a:rPr>
              <a:t>acute</a:t>
            </a:r>
            <a:r>
              <a:rPr lang="de-DE" sz="3000" b="1" dirty="0">
                <a:latin typeface="Arial" pitchFamily="-1" charset="0"/>
              </a:rPr>
              <a:t> </a:t>
            </a:r>
            <a:r>
              <a:rPr lang="de-DE" sz="3000" b="1" dirty="0" err="1">
                <a:latin typeface="Arial" pitchFamily="-1" charset="0"/>
              </a:rPr>
              <a:t>hepatitis</a:t>
            </a:r>
            <a:br>
              <a:rPr lang="de-DE" sz="3000" b="1" dirty="0">
                <a:latin typeface="Arial" pitchFamily="-1" charset="0"/>
              </a:rPr>
            </a:br>
            <a:r>
              <a:rPr lang="de-DE" sz="3000" b="1" dirty="0" err="1">
                <a:latin typeface="Arial" pitchFamily="-1" charset="0"/>
              </a:rPr>
              <a:t>and</a:t>
            </a:r>
            <a:r>
              <a:rPr lang="de-DE" sz="3000" b="1" dirty="0">
                <a:latin typeface="Arial" pitchFamily="-1" charset="0"/>
              </a:rPr>
              <a:t> </a:t>
            </a:r>
            <a:r>
              <a:rPr lang="de-DE" sz="3000" b="1" dirty="0" err="1">
                <a:latin typeface="Arial" pitchFamily="-1" charset="0"/>
              </a:rPr>
              <a:t>jaundice</a:t>
            </a:r>
            <a:r>
              <a:rPr lang="de-DE" sz="3000" b="1" dirty="0">
                <a:latin typeface="Arial" pitchFamily="-1" charset="0"/>
              </a:rPr>
              <a:t> in </a:t>
            </a:r>
            <a:r>
              <a:rPr lang="de-DE" sz="3000" b="1" dirty="0" err="1">
                <a:latin typeface="Arial" pitchFamily="-1" charset="0"/>
              </a:rPr>
              <a:t>the</a:t>
            </a:r>
            <a:r>
              <a:rPr lang="de-DE" sz="3000" b="1" dirty="0">
                <a:latin typeface="Arial" pitchFamily="-1" charset="0"/>
              </a:rPr>
              <a:t> </a:t>
            </a:r>
            <a:r>
              <a:rPr lang="de-DE" sz="3000" b="1" dirty="0" err="1">
                <a:latin typeface="Arial" pitchFamily="-1" charset="0"/>
              </a:rPr>
              <a:t>world</a:t>
            </a:r>
            <a:endParaRPr lang="de-DE" sz="3000" b="1" dirty="0">
              <a:latin typeface="Arial" pitchFamily="-1" charset="0"/>
            </a:endParaRP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a:latin typeface="Arial" pitchFamily="-1" charset="0"/>
              </a:rPr>
              <a:t>HEV </a:t>
            </a:r>
            <a:r>
              <a:rPr lang="de-DE" sz="3000" b="1" dirty="0" err="1">
                <a:latin typeface="Arial" pitchFamily="-1" charset="0"/>
              </a:rPr>
              <a:t>gt</a:t>
            </a:r>
            <a:r>
              <a:rPr lang="de-DE" sz="3000" b="1" dirty="0">
                <a:latin typeface="Arial" pitchFamily="-1" charset="0"/>
              </a:rPr>
              <a:t> 1 </a:t>
            </a:r>
            <a:r>
              <a:rPr lang="de-DE" sz="3000" b="1" dirty="0" err="1">
                <a:latin typeface="Arial" pitchFamily="-1" charset="0"/>
              </a:rPr>
              <a:t>and</a:t>
            </a:r>
            <a:r>
              <a:rPr lang="de-DE" sz="3000" b="1" dirty="0">
                <a:latin typeface="Arial" pitchFamily="-1" charset="0"/>
              </a:rPr>
              <a:t> 2 </a:t>
            </a:r>
            <a:r>
              <a:rPr lang="de-DE" sz="3000" b="1" dirty="0" err="1">
                <a:latin typeface="Arial" pitchFamily="-1" charset="0"/>
              </a:rPr>
              <a:t>infect</a:t>
            </a:r>
            <a:r>
              <a:rPr lang="de-DE" sz="3000" b="1" dirty="0">
                <a:latin typeface="Arial" pitchFamily="-1" charset="0"/>
              </a:rPr>
              <a:t> 20 </a:t>
            </a:r>
            <a:r>
              <a:rPr lang="de-DE" sz="3000" b="1" dirty="0" err="1">
                <a:latin typeface="Arial" pitchFamily="-1" charset="0"/>
              </a:rPr>
              <a:t>mio</a:t>
            </a:r>
            <a:r>
              <a:rPr lang="de-DE" sz="3000" b="1" dirty="0">
                <a:latin typeface="Arial" pitchFamily="-1" charset="0"/>
              </a:rPr>
              <a:t> </a:t>
            </a:r>
            <a:r>
              <a:rPr lang="de-DE" sz="3000" b="1" dirty="0" err="1">
                <a:latin typeface="Arial" pitchFamily="-1" charset="0"/>
              </a:rPr>
              <a:t>people</a:t>
            </a:r>
            <a:r>
              <a:rPr lang="de-DE" sz="3000" b="1" dirty="0">
                <a:latin typeface="Arial" pitchFamily="-1" charset="0"/>
              </a:rPr>
              <a:t> </a:t>
            </a:r>
            <a:r>
              <a:rPr lang="de-DE" sz="3000" b="1" dirty="0" err="1">
                <a:latin typeface="Arial" pitchFamily="-1" charset="0"/>
              </a:rPr>
              <a:t>and</a:t>
            </a:r>
            <a:br>
              <a:rPr lang="de-DE" sz="3000" b="1" dirty="0">
                <a:latin typeface="Arial" pitchFamily="-1" charset="0"/>
              </a:rPr>
            </a:br>
            <a:r>
              <a:rPr lang="de-DE" sz="3000" b="1" dirty="0" err="1">
                <a:latin typeface="Arial" pitchFamily="-1" charset="0"/>
              </a:rPr>
              <a:t>claim</a:t>
            </a:r>
            <a:r>
              <a:rPr lang="de-DE" sz="3000" b="1" dirty="0">
                <a:latin typeface="Arial" pitchFamily="-1" charset="0"/>
              </a:rPr>
              <a:t> 70,000 </a:t>
            </a:r>
            <a:r>
              <a:rPr lang="de-DE" sz="3000" b="1" dirty="0" err="1">
                <a:latin typeface="Arial" pitchFamily="-1" charset="0"/>
              </a:rPr>
              <a:t>lives</a:t>
            </a:r>
            <a:r>
              <a:rPr lang="de-DE" sz="3000" b="1" dirty="0">
                <a:latin typeface="Arial" pitchFamily="-1" charset="0"/>
              </a:rPr>
              <a:t> </a:t>
            </a:r>
            <a:r>
              <a:rPr lang="de-DE" sz="3000" b="1" dirty="0" err="1">
                <a:latin typeface="Arial" pitchFamily="-1" charset="0"/>
              </a:rPr>
              <a:t>every</a:t>
            </a:r>
            <a:r>
              <a:rPr lang="de-DE" sz="3000" b="1" dirty="0">
                <a:latin typeface="Arial" pitchFamily="-1" charset="0"/>
              </a:rPr>
              <a:t> year</a:t>
            </a:r>
            <a:r>
              <a:rPr lang="de-DE" sz="3000" b="1" baseline="30000" dirty="0">
                <a:latin typeface="Arial" pitchFamily="-1" charset="0"/>
              </a:rPr>
              <a:t>1</a:t>
            </a: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a:latin typeface="Arial" pitchFamily="-1" charset="0"/>
              </a:rPr>
              <a:t>HEV </a:t>
            </a:r>
            <a:r>
              <a:rPr lang="de-DE" sz="3000" b="1" dirty="0" err="1">
                <a:latin typeface="Arial" pitchFamily="-1" charset="0"/>
              </a:rPr>
              <a:t>gt</a:t>
            </a:r>
            <a:r>
              <a:rPr lang="de-DE" sz="3000" b="1" dirty="0">
                <a:latin typeface="Arial" pitchFamily="-1" charset="0"/>
              </a:rPr>
              <a:t> 3 </a:t>
            </a:r>
            <a:r>
              <a:rPr lang="de-DE" sz="3000" b="1" dirty="0" err="1">
                <a:latin typeface="Arial" pitchFamily="-1" charset="0"/>
              </a:rPr>
              <a:t>and</a:t>
            </a:r>
            <a:r>
              <a:rPr lang="de-DE" sz="3000" b="1" dirty="0">
                <a:latin typeface="Arial" pitchFamily="-1" charset="0"/>
              </a:rPr>
              <a:t> 4 </a:t>
            </a:r>
            <a:r>
              <a:rPr lang="de-DE" sz="3000" b="1" dirty="0" err="1">
                <a:latin typeface="Arial" pitchFamily="-1" charset="0"/>
              </a:rPr>
              <a:t>represent</a:t>
            </a:r>
            <a:r>
              <a:rPr lang="de-DE" sz="3000" b="1" dirty="0">
                <a:latin typeface="Arial" pitchFamily="-1" charset="0"/>
              </a:rPr>
              <a:t> a </a:t>
            </a:r>
            <a:r>
              <a:rPr lang="de-DE" sz="3000" b="1" dirty="0" err="1">
                <a:latin typeface="Arial" pitchFamily="-1" charset="0"/>
              </a:rPr>
              <a:t>primarily</a:t>
            </a:r>
            <a:r>
              <a:rPr lang="de-DE" sz="3000" b="1" dirty="0">
                <a:latin typeface="Arial" pitchFamily="-1" charset="0"/>
              </a:rPr>
              <a:t> </a:t>
            </a:r>
            <a:r>
              <a:rPr lang="de-DE" sz="3000" b="1" dirty="0" err="1">
                <a:latin typeface="Arial" pitchFamily="-1" charset="0"/>
              </a:rPr>
              <a:t>porcine</a:t>
            </a:r>
            <a:r>
              <a:rPr lang="de-DE" sz="3000" b="1" dirty="0">
                <a:latin typeface="Arial" pitchFamily="-1" charset="0"/>
              </a:rPr>
              <a:t> </a:t>
            </a:r>
            <a:r>
              <a:rPr lang="de-DE" sz="3000" b="1" dirty="0" err="1">
                <a:latin typeface="Arial" pitchFamily="-1" charset="0"/>
              </a:rPr>
              <a:t>zoonosis</a:t>
            </a:r>
            <a:r>
              <a:rPr lang="de-DE" sz="3000" b="1" dirty="0">
                <a:latin typeface="Arial" pitchFamily="-1" charset="0"/>
              </a:rPr>
              <a:t> (</a:t>
            </a:r>
            <a:r>
              <a:rPr lang="de-DE" sz="3000" b="1" dirty="0" err="1">
                <a:latin typeface="Arial" pitchFamily="-1" charset="0"/>
              </a:rPr>
              <a:t>seroprevalence</a:t>
            </a:r>
            <a:r>
              <a:rPr lang="de-DE" sz="3000" b="1" dirty="0">
                <a:latin typeface="Arial" pitchFamily="-1" charset="0"/>
              </a:rPr>
              <a:t> </a:t>
            </a:r>
            <a:r>
              <a:rPr lang="de-DE" sz="3000" b="1" dirty="0" err="1">
                <a:latin typeface="Arial" pitchFamily="-1" charset="0"/>
              </a:rPr>
              <a:t>rates</a:t>
            </a:r>
            <a:r>
              <a:rPr lang="de-DE" sz="3000" b="1" dirty="0">
                <a:latin typeface="Arial" pitchFamily="-1" charset="0"/>
              </a:rPr>
              <a:t> </a:t>
            </a:r>
            <a:r>
              <a:rPr lang="de-DE" sz="3000" b="1" dirty="0" err="1">
                <a:latin typeface="Arial" pitchFamily="-1" charset="0"/>
              </a:rPr>
              <a:t>up</a:t>
            </a:r>
            <a:r>
              <a:rPr lang="de-DE" sz="3000" b="1" dirty="0">
                <a:latin typeface="Arial" pitchFamily="-1" charset="0"/>
              </a:rPr>
              <a:t> </a:t>
            </a:r>
            <a:r>
              <a:rPr lang="de-DE" sz="3000" b="1" dirty="0" err="1">
                <a:latin typeface="Arial" pitchFamily="-1" charset="0"/>
              </a:rPr>
              <a:t>to</a:t>
            </a:r>
            <a:r>
              <a:rPr lang="de-DE" sz="3000" b="1" dirty="0">
                <a:latin typeface="Arial" pitchFamily="-1" charset="0"/>
              </a:rPr>
              <a:t> 86%)</a:t>
            </a:r>
            <a:r>
              <a:rPr lang="de-DE" sz="3000" b="1" baseline="30000" dirty="0">
                <a:latin typeface="Arial" pitchFamily="-1" charset="0"/>
              </a:rPr>
              <a:t>2</a:t>
            </a: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a:latin typeface="Arial" pitchFamily="-1" charset="0"/>
              </a:rPr>
              <a:t>HEV </a:t>
            </a:r>
            <a:r>
              <a:rPr lang="de-DE" sz="3000" b="1" dirty="0" err="1">
                <a:latin typeface="Arial" pitchFamily="-1" charset="0"/>
              </a:rPr>
              <a:t>gt</a:t>
            </a:r>
            <a:r>
              <a:rPr lang="de-DE" sz="3000" b="1" dirty="0">
                <a:latin typeface="Arial" pitchFamily="-1" charset="0"/>
              </a:rPr>
              <a:t> 3 </a:t>
            </a:r>
            <a:r>
              <a:rPr lang="de-DE" sz="3000" b="1" dirty="0" err="1">
                <a:latin typeface="Arial" pitchFamily="-1" charset="0"/>
              </a:rPr>
              <a:t>may</a:t>
            </a:r>
            <a:r>
              <a:rPr lang="de-DE" sz="3000" b="1" dirty="0">
                <a:latin typeface="Arial" pitchFamily="-1" charset="0"/>
              </a:rPr>
              <a:t> </a:t>
            </a:r>
            <a:r>
              <a:rPr lang="de-DE" sz="3000" b="1" dirty="0" err="1">
                <a:latin typeface="Arial" pitchFamily="-1" charset="0"/>
              </a:rPr>
              <a:t>trigger</a:t>
            </a:r>
            <a:r>
              <a:rPr lang="de-DE" sz="3000" b="1" dirty="0">
                <a:latin typeface="Arial" pitchFamily="-1" charset="0"/>
              </a:rPr>
              <a:t> ACLF, </a:t>
            </a:r>
            <a:r>
              <a:rPr lang="de-DE" sz="3000" b="1" dirty="0" err="1">
                <a:latin typeface="Arial" pitchFamily="-1" charset="0"/>
              </a:rPr>
              <a:t>can</a:t>
            </a:r>
            <a:r>
              <a:rPr lang="de-DE" sz="3000" b="1" dirty="0">
                <a:latin typeface="Arial" pitchFamily="-1" charset="0"/>
              </a:rPr>
              <a:t> </a:t>
            </a:r>
            <a:r>
              <a:rPr lang="de-DE" sz="3000" b="1" dirty="0" err="1">
                <a:latin typeface="Arial" pitchFamily="-1" charset="0"/>
              </a:rPr>
              <a:t>persist</a:t>
            </a:r>
            <a:r>
              <a:rPr lang="de-DE" sz="3000" b="1" dirty="0">
                <a:latin typeface="Arial" pitchFamily="-1" charset="0"/>
              </a:rPr>
              <a:t> in </a:t>
            </a:r>
            <a:r>
              <a:rPr lang="de-DE" sz="3000" b="1" dirty="0" err="1">
                <a:latin typeface="Arial" pitchFamily="-1" charset="0"/>
              </a:rPr>
              <a:t>immuno-compromised</a:t>
            </a:r>
            <a:r>
              <a:rPr lang="de-DE" sz="3000" b="1" dirty="0">
                <a:latin typeface="Arial" pitchFamily="-1" charset="0"/>
              </a:rPr>
              <a:t> </a:t>
            </a:r>
            <a:r>
              <a:rPr lang="de-DE" sz="3000" b="1" dirty="0" err="1">
                <a:latin typeface="Arial" pitchFamily="-1" charset="0"/>
              </a:rPr>
              <a:t>pts</a:t>
            </a:r>
            <a:r>
              <a:rPr lang="de-DE" sz="3000" b="1" dirty="0">
                <a:latin typeface="Arial" pitchFamily="-1" charset="0"/>
              </a:rPr>
              <a:t> </a:t>
            </a:r>
            <a:r>
              <a:rPr lang="de-DE" sz="3000" b="1" dirty="0" err="1">
                <a:latin typeface="Arial" pitchFamily="-1" charset="0"/>
              </a:rPr>
              <a:t>and</a:t>
            </a:r>
            <a:r>
              <a:rPr lang="de-DE" sz="3000" b="1" dirty="0">
                <a:latin typeface="Arial" pitchFamily="-1" charset="0"/>
              </a:rPr>
              <a:t> </a:t>
            </a:r>
            <a:r>
              <a:rPr lang="de-DE" sz="3000" b="1" dirty="0" err="1">
                <a:latin typeface="Arial" pitchFamily="-1" charset="0"/>
              </a:rPr>
              <a:t>cause</a:t>
            </a:r>
            <a:r>
              <a:rPr lang="de-DE" sz="3000" b="1" dirty="0">
                <a:latin typeface="Arial" pitchFamily="-1" charset="0"/>
              </a:rPr>
              <a:t> </a:t>
            </a:r>
            <a:r>
              <a:rPr lang="de-DE" sz="3000" b="1" dirty="0" err="1">
                <a:latin typeface="Arial" pitchFamily="-1" charset="0"/>
              </a:rPr>
              <a:t>neurologic</a:t>
            </a:r>
            <a:r>
              <a:rPr lang="de-DE" sz="3000" b="1" dirty="0">
                <a:latin typeface="Arial" pitchFamily="-1" charset="0"/>
              </a:rPr>
              <a:t> </a:t>
            </a:r>
            <a:r>
              <a:rPr lang="de-DE" sz="3000" b="1" dirty="0" err="1">
                <a:latin typeface="Arial" pitchFamily="-1" charset="0"/>
              </a:rPr>
              <a:t>complications</a:t>
            </a:r>
            <a:endParaRPr lang="de-DE" sz="3000" b="1" dirty="0">
              <a:latin typeface="Arial" pitchFamily="-1" charset="0"/>
            </a:endParaRPr>
          </a:p>
        </p:txBody>
      </p:sp>
      <p:sp>
        <p:nvSpPr>
          <p:cNvPr id="3" name="Rectangle 3">
            <a:extLst>
              <a:ext uri="{FF2B5EF4-FFF2-40B4-BE49-F238E27FC236}">
                <a16:creationId xmlns:a16="http://schemas.microsoft.com/office/drawing/2014/main" id="{B5FE658B-9A26-EE4E-8F60-C760F599D3DA}"/>
              </a:ext>
            </a:extLst>
          </p:cNvPr>
          <p:cNvSpPr>
            <a:spLocks noChangeArrowheads="1"/>
          </p:cNvSpPr>
          <p:nvPr/>
        </p:nvSpPr>
        <p:spPr bwMode="auto">
          <a:xfrm>
            <a:off x="0" y="130859"/>
            <a:ext cx="12192000" cy="646331"/>
          </a:xfrm>
          <a:prstGeom prst="rect">
            <a:avLst/>
          </a:prstGeom>
          <a:noFill/>
          <a:ln w="9525">
            <a:noFill/>
            <a:miter lim="800000"/>
            <a:headEnd/>
            <a:tailEnd/>
          </a:ln>
        </p:spPr>
        <p:txBody>
          <a:bodyPr wrap="square" anchor="ctr">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The Challenge </a:t>
            </a:r>
            <a:r>
              <a:rPr lang="de-DE" sz="4000" b="1" dirty="0" err="1">
                <a:solidFill>
                  <a:srgbClr val="7030A0"/>
                </a:solidFill>
                <a:latin typeface="Arial" pitchFamily="34" charset="0"/>
                <a:ea typeface="ＭＳ Ｐゴシック" panose="020B0600070205080204" pitchFamily="34" charset="-128"/>
                <a:cs typeface="+mj-cs"/>
              </a:rPr>
              <a:t>of</a:t>
            </a:r>
            <a:r>
              <a:rPr lang="de-DE" sz="4000" b="1" dirty="0">
                <a:solidFill>
                  <a:srgbClr val="7030A0"/>
                </a:solidFill>
                <a:latin typeface="Arial" pitchFamily="34" charset="0"/>
                <a:ea typeface="ＭＳ Ｐゴシック" panose="020B0600070205080204" pitchFamily="34" charset="-128"/>
                <a:cs typeface="+mj-cs"/>
              </a:rPr>
              <a:t> Hepatitis E</a:t>
            </a:r>
          </a:p>
        </p:txBody>
      </p:sp>
      <p:sp>
        <p:nvSpPr>
          <p:cNvPr id="6" name="Text Box 4">
            <a:extLst>
              <a:ext uri="{FF2B5EF4-FFF2-40B4-BE49-F238E27FC236}">
                <a16:creationId xmlns:a16="http://schemas.microsoft.com/office/drawing/2014/main" id="{526AEBBC-C5D5-CA4A-835B-55DC11CEEBD6}"/>
              </a:ext>
            </a:extLst>
          </p:cNvPr>
          <p:cNvSpPr txBox="1">
            <a:spLocks noChangeArrowheads="1"/>
          </p:cNvSpPr>
          <p:nvPr/>
        </p:nvSpPr>
        <p:spPr bwMode="auto">
          <a:xfrm>
            <a:off x="0" y="5631045"/>
            <a:ext cx="11749087" cy="1077218"/>
          </a:xfrm>
          <a:prstGeom prst="rect">
            <a:avLst/>
          </a:prstGeom>
          <a:noFill/>
          <a:ln w="9525">
            <a:noFill/>
            <a:miter lim="800000"/>
            <a:headEnd/>
            <a:tailEnd/>
          </a:ln>
        </p:spPr>
        <p:txBody>
          <a:bodyPr wrap="square" anchor="ctr">
            <a:prstTxWarp prst="textNoShape">
              <a:avLst/>
            </a:prstTxWarp>
            <a:spAutoFit/>
          </a:bodyPr>
          <a:lstStyle/>
          <a:p>
            <a:pPr algn="r"/>
            <a:r>
              <a:rPr lang="de-DE" sz="1600" b="1" baseline="30000" dirty="0">
                <a:solidFill>
                  <a:srgbClr val="797979"/>
                </a:solidFill>
                <a:latin typeface="Arial" pitchFamily="-1" charset="0"/>
              </a:rPr>
              <a:t>1</a:t>
            </a:r>
            <a:r>
              <a:rPr lang="de-DE" sz="1600" b="1" dirty="0">
                <a:solidFill>
                  <a:srgbClr val="797979"/>
                </a:solidFill>
                <a:latin typeface="Arial" pitchFamily="-1" charset="0"/>
              </a:rPr>
              <a:t>Rein DB </a:t>
            </a:r>
            <a:r>
              <a:rPr lang="de-DE" sz="1600" b="1" i="1" dirty="0">
                <a:solidFill>
                  <a:srgbClr val="797979"/>
                </a:solidFill>
                <a:latin typeface="Arial" pitchFamily="-1" charset="0"/>
              </a:rPr>
              <a:t>et al</a:t>
            </a:r>
            <a:r>
              <a:rPr lang="de-DE" sz="1600" b="1" dirty="0">
                <a:solidFill>
                  <a:srgbClr val="797979"/>
                </a:solidFill>
                <a:latin typeface="Arial" pitchFamily="-1" charset="0"/>
              </a:rPr>
              <a:t>. </a:t>
            </a:r>
            <a:r>
              <a:rPr lang="de-DE" sz="1600" b="1" dirty="0" err="1">
                <a:solidFill>
                  <a:srgbClr val="797979"/>
                </a:solidFill>
                <a:latin typeface="Arial" pitchFamily="-1" charset="0"/>
              </a:rPr>
              <a:t>Hepatology</a:t>
            </a:r>
            <a:r>
              <a:rPr lang="de-DE" sz="1600" b="1" dirty="0">
                <a:solidFill>
                  <a:srgbClr val="797979"/>
                </a:solidFill>
                <a:latin typeface="Arial" pitchFamily="-1" charset="0"/>
              </a:rPr>
              <a:t> 2012;55:988-97 | </a:t>
            </a:r>
            <a:r>
              <a:rPr lang="de-DE" sz="1600" b="1" baseline="30000" dirty="0">
                <a:solidFill>
                  <a:srgbClr val="797979"/>
                </a:solidFill>
                <a:latin typeface="Arial" pitchFamily="-1" charset="0"/>
              </a:rPr>
              <a:t>2</a:t>
            </a:r>
            <a:r>
              <a:rPr lang="de-DE" sz="1600" b="1" dirty="0">
                <a:solidFill>
                  <a:srgbClr val="797979"/>
                </a:solidFill>
                <a:latin typeface="Arial" pitchFamily="-1" charset="0"/>
              </a:rPr>
              <a:t>Mansuy JM, </a:t>
            </a:r>
            <a:r>
              <a:rPr lang="de-DE" sz="1600" b="1" dirty="0" err="1">
                <a:solidFill>
                  <a:srgbClr val="797979"/>
                </a:solidFill>
                <a:latin typeface="Arial" pitchFamily="-1" charset="0"/>
              </a:rPr>
              <a:t>Gallian</a:t>
            </a:r>
            <a:r>
              <a:rPr lang="de-DE" sz="1600" b="1" dirty="0">
                <a:solidFill>
                  <a:srgbClr val="797979"/>
                </a:solidFill>
                <a:latin typeface="Arial" pitchFamily="-1" charset="0"/>
              </a:rPr>
              <a:t> P </a:t>
            </a:r>
            <a:r>
              <a:rPr lang="de-DE" sz="1600" b="1" i="1" dirty="0">
                <a:solidFill>
                  <a:srgbClr val="797979"/>
                </a:solidFill>
                <a:latin typeface="Arial" pitchFamily="-1" charset="0"/>
              </a:rPr>
              <a:t>et al</a:t>
            </a:r>
            <a:r>
              <a:rPr lang="de-DE" sz="1600" b="1" dirty="0">
                <a:solidFill>
                  <a:srgbClr val="797979"/>
                </a:solidFill>
                <a:latin typeface="Arial" pitchFamily="-1" charset="0"/>
              </a:rPr>
              <a:t>. </a:t>
            </a:r>
            <a:r>
              <a:rPr lang="de-DE" sz="1600" b="1" dirty="0" err="1">
                <a:solidFill>
                  <a:srgbClr val="797979"/>
                </a:solidFill>
                <a:latin typeface="Arial" pitchFamily="-1" charset="0"/>
              </a:rPr>
              <a:t>Hepatology</a:t>
            </a:r>
            <a:r>
              <a:rPr lang="de-DE" sz="1600" b="1" dirty="0">
                <a:solidFill>
                  <a:srgbClr val="797979"/>
                </a:solidFill>
                <a:latin typeface="Arial" pitchFamily="-1" charset="0"/>
              </a:rPr>
              <a:t> 2016;63:1145-54.</a:t>
            </a:r>
            <a:br>
              <a:rPr lang="de-DE" sz="1600" b="1" dirty="0">
                <a:solidFill>
                  <a:srgbClr val="797979"/>
                </a:solidFill>
                <a:latin typeface="Arial" pitchFamily="-1" charset="0"/>
              </a:rPr>
            </a:br>
            <a:r>
              <a:rPr lang="de-DE" sz="1600" b="1" dirty="0" err="1">
                <a:solidFill>
                  <a:srgbClr val="797979"/>
                </a:solidFill>
                <a:latin typeface="Arial" pitchFamily="-1" charset="0"/>
              </a:rPr>
              <a:t>Reviewed</a:t>
            </a:r>
            <a:r>
              <a:rPr lang="de-DE" sz="1600" b="1" dirty="0">
                <a:solidFill>
                  <a:srgbClr val="797979"/>
                </a:solidFill>
                <a:latin typeface="Arial" pitchFamily="-1" charset="0"/>
              </a:rPr>
              <a:t> in </a:t>
            </a:r>
            <a:r>
              <a:rPr lang="de-DE" sz="1600" b="1" dirty="0" err="1">
                <a:solidFill>
                  <a:srgbClr val="797979"/>
                </a:solidFill>
                <a:latin typeface="Arial" pitchFamily="-1" charset="0"/>
              </a:rPr>
              <a:t>Hoofnagle</a:t>
            </a:r>
            <a:r>
              <a:rPr lang="de-DE" sz="1600" b="1" dirty="0">
                <a:solidFill>
                  <a:srgbClr val="797979"/>
                </a:solidFill>
                <a:latin typeface="Arial" pitchFamily="-1" charset="0"/>
              </a:rPr>
              <a:t> JH </a:t>
            </a:r>
            <a:r>
              <a:rPr lang="de-DE" sz="1600" b="1" i="1" dirty="0">
                <a:solidFill>
                  <a:srgbClr val="797979"/>
                </a:solidFill>
                <a:latin typeface="Arial" pitchFamily="-1" charset="0"/>
              </a:rPr>
              <a:t>et al</a:t>
            </a:r>
            <a:r>
              <a:rPr lang="de-DE" sz="1600" b="1" dirty="0">
                <a:solidFill>
                  <a:srgbClr val="797979"/>
                </a:solidFill>
                <a:latin typeface="Arial" pitchFamily="-1" charset="0"/>
              </a:rPr>
              <a:t>. NEJM 2012;367:1237-44 </a:t>
            </a:r>
            <a:r>
              <a:rPr lang="de-DE" sz="1600" b="1" dirty="0" err="1">
                <a:solidFill>
                  <a:srgbClr val="797979"/>
                </a:solidFill>
                <a:latin typeface="Arial" pitchFamily="-1" charset="0"/>
              </a:rPr>
              <a:t>and</a:t>
            </a:r>
            <a:r>
              <a:rPr lang="de-DE" sz="1600" b="1" dirty="0" err="1">
                <a:solidFill>
                  <a:schemeClr val="bg1"/>
                </a:solidFill>
                <a:latin typeface="Arial" pitchFamily="-1" charset="0"/>
              </a:rPr>
              <a:t>.</a:t>
            </a:r>
            <a:r>
              <a:rPr lang="de-DE" sz="1600" b="1" dirty="0" err="1">
                <a:solidFill>
                  <a:srgbClr val="797979"/>
                </a:solidFill>
                <a:latin typeface="Arial" pitchFamily="-1" charset="0"/>
              </a:rPr>
              <a:t>Kamar</a:t>
            </a:r>
            <a:r>
              <a:rPr lang="de-DE" sz="1600" b="1" dirty="0">
                <a:solidFill>
                  <a:srgbClr val="797979"/>
                </a:solidFill>
                <a:latin typeface="Arial" pitchFamily="-1" charset="0"/>
              </a:rPr>
              <a:t> N </a:t>
            </a:r>
            <a:r>
              <a:rPr lang="de-DE" sz="1600" b="1" i="1" dirty="0">
                <a:solidFill>
                  <a:srgbClr val="797979"/>
                </a:solidFill>
                <a:latin typeface="Arial" pitchFamily="-1" charset="0"/>
              </a:rPr>
              <a:t>et al.</a:t>
            </a:r>
            <a:r>
              <a:rPr lang="de-DE" sz="1600" b="1" dirty="0">
                <a:solidFill>
                  <a:srgbClr val="797979"/>
                </a:solidFill>
                <a:latin typeface="Arial" pitchFamily="-1" charset="0"/>
              </a:rPr>
              <a:t> </a:t>
            </a:r>
            <a:r>
              <a:rPr lang="de-DE" sz="1600" b="1" dirty="0" err="1">
                <a:solidFill>
                  <a:srgbClr val="797979"/>
                </a:solidFill>
                <a:latin typeface="Arial" pitchFamily="-1" charset="0"/>
              </a:rPr>
              <a:t>Nat</a:t>
            </a:r>
            <a:r>
              <a:rPr lang="de-DE" sz="1600" b="1" dirty="0">
                <a:solidFill>
                  <a:srgbClr val="797979"/>
                </a:solidFill>
                <a:latin typeface="Arial" pitchFamily="-1" charset="0"/>
              </a:rPr>
              <a:t> </a:t>
            </a:r>
            <a:r>
              <a:rPr lang="de-DE" sz="1600" b="1" dirty="0" err="1">
                <a:solidFill>
                  <a:srgbClr val="797979"/>
                </a:solidFill>
                <a:latin typeface="Arial" pitchFamily="-1" charset="0"/>
              </a:rPr>
              <a:t>Rev</a:t>
            </a:r>
            <a:r>
              <a:rPr lang="de-DE" sz="1600" b="1" dirty="0">
                <a:solidFill>
                  <a:srgbClr val="797979"/>
                </a:solidFill>
                <a:latin typeface="Arial" pitchFamily="-1" charset="0"/>
              </a:rPr>
              <a:t> Dis </a:t>
            </a:r>
            <a:r>
              <a:rPr lang="de-DE" sz="1600" b="1" dirty="0" err="1">
                <a:solidFill>
                  <a:srgbClr val="797979"/>
                </a:solidFill>
                <a:latin typeface="Arial" pitchFamily="-1" charset="0"/>
              </a:rPr>
              <a:t>Primers</a:t>
            </a:r>
            <a:r>
              <a:rPr lang="de-DE" sz="1600" b="1" dirty="0">
                <a:solidFill>
                  <a:srgbClr val="797979"/>
                </a:solidFill>
                <a:latin typeface="Arial" pitchFamily="-1" charset="0"/>
              </a:rPr>
              <a:t> 2017;3:17086.</a:t>
            </a:r>
            <a:br>
              <a:rPr lang="de-DE" sz="1600" b="1" dirty="0">
                <a:solidFill>
                  <a:srgbClr val="797979"/>
                </a:solidFill>
                <a:latin typeface="Arial" pitchFamily="-1" charset="0"/>
              </a:rPr>
            </a:br>
            <a:r>
              <a:rPr lang="de-DE" sz="1600" b="1" dirty="0">
                <a:solidFill>
                  <a:srgbClr val="797979"/>
                </a:solidFill>
                <a:latin typeface="Arial" pitchFamily="-1" charset="0"/>
              </a:rPr>
              <a:t>EASL CPG on HEV </a:t>
            </a:r>
            <a:r>
              <a:rPr lang="de-DE" sz="1600" b="1" dirty="0" err="1">
                <a:solidFill>
                  <a:srgbClr val="797979"/>
                </a:solidFill>
                <a:latin typeface="Arial" pitchFamily="-1" charset="0"/>
              </a:rPr>
              <a:t>infection</a:t>
            </a:r>
            <a:r>
              <a:rPr lang="de-DE" sz="1600" b="1" dirty="0">
                <a:solidFill>
                  <a:srgbClr val="797979"/>
                </a:solidFill>
                <a:latin typeface="Arial" pitchFamily="-1" charset="0"/>
              </a:rPr>
              <a:t>. J </a:t>
            </a:r>
            <a:r>
              <a:rPr lang="de-DE" sz="1600" b="1" dirty="0" err="1">
                <a:solidFill>
                  <a:srgbClr val="797979"/>
                </a:solidFill>
                <a:latin typeface="Arial" pitchFamily="-1" charset="0"/>
              </a:rPr>
              <a:t>Hepatol</a:t>
            </a:r>
            <a:r>
              <a:rPr lang="de-DE" sz="1600" b="1" dirty="0">
                <a:solidFill>
                  <a:srgbClr val="797979"/>
                </a:solidFill>
                <a:latin typeface="Arial" pitchFamily="-1" charset="0"/>
              </a:rPr>
              <a:t> 2018;68:1256-71.</a:t>
            </a:r>
          </a:p>
          <a:p>
            <a:pPr algn="r"/>
            <a:r>
              <a:rPr lang="de-DE" sz="1600" b="1" i="1" dirty="0">
                <a:solidFill>
                  <a:srgbClr val="797979"/>
                </a:solidFill>
                <a:latin typeface="Arial" pitchFamily="-1" charset="0"/>
              </a:rPr>
              <a:t>Animation </a:t>
            </a:r>
            <a:r>
              <a:rPr lang="de-DE" sz="1600" b="1" i="1" dirty="0" err="1">
                <a:solidFill>
                  <a:srgbClr val="797979"/>
                </a:solidFill>
                <a:latin typeface="Arial" pitchFamily="-1" charset="0"/>
              </a:rPr>
              <a:t>based</a:t>
            </a:r>
            <a:r>
              <a:rPr lang="de-DE" sz="1600" b="1" i="1" dirty="0">
                <a:solidFill>
                  <a:srgbClr val="797979"/>
                </a:solidFill>
                <a:latin typeface="Arial" pitchFamily="-1" charset="0"/>
              </a:rPr>
              <a:t> on Yamashita T et al. PNAS 2009;106:12986-91 </a:t>
            </a:r>
            <a:r>
              <a:rPr lang="de-DE" sz="1600" b="1" i="1" dirty="0" err="1">
                <a:solidFill>
                  <a:srgbClr val="797979"/>
                </a:solidFill>
                <a:latin typeface="Arial" pitchFamily="-1" charset="0"/>
              </a:rPr>
              <a:t>prepared</a:t>
            </a:r>
            <a:r>
              <a:rPr lang="de-DE" sz="1600" b="1" i="1" dirty="0">
                <a:solidFill>
                  <a:srgbClr val="797979"/>
                </a:solidFill>
                <a:latin typeface="Arial" pitchFamily="-1" charset="0"/>
              </a:rPr>
              <a:t> </a:t>
            </a:r>
            <a:r>
              <a:rPr lang="de-DE" sz="1600" b="1" i="1" dirty="0" err="1">
                <a:solidFill>
                  <a:srgbClr val="797979"/>
                </a:solidFill>
                <a:latin typeface="Arial" pitchFamily="-1" charset="0"/>
              </a:rPr>
              <a:t>by</a:t>
            </a:r>
            <a:r>
              <a:rPr lang="de-DE" sz="1600" b="1" i="1" dirty="0">
                <a:solidFill>
                  <a:srgbClr val="797979"/>
                </a:solidFill>
                <a:latin typeface="Arial" pitchFamily="-1" charset="0"/>
              </a:rPr>
              <a:t> </a:t>
            </a:r>
            <a:r>
              <a:rPr lang="de-DE" sz="1600" b="1" i="1" dirty="0" err="1">
                <a:solidFill>
                  <a:srgbClr val="797979"/>
                </a:solidFill>
                <a:latin typeface="Arial" pitchFamily="-1" charset="0"/>
              </a:rPr>
              <a:t>Noémi</a:t>
            </a:r>
            <a:r>
              <a:rPr lang="de-DE" sz="1600" b="1" i="1" dirty="0">
                <a:solidFill>
                  <a:srgbClr val="797979"/>
                </a:solidFill>
                <a:latin typeface="Arial" pitchFamily="-1" charset="0"/>
              </a:rPr>
              <a:t> Oechslin </a:t>
            </a:r>
            <a:r>
              <a:rPr lang="de-DE" sz="1600" b="1" i="1" dirty="0" err="1">
                <a:solidFill>
                  <a:srgbClr val="797979"/>
                </a:solidFill>
                <a:latin typeface="Arial" pitchFamily="-1" charset="0"/>
              </a:rPr>
              <a:t>and</a:t>
            </a:r>
            <a:r>
              <a:rPr lang="de-DE" sz="1600" b="1" i="1" dirty="0">
                <a:solidFill>
                  <a:srgbClr val="797979"/>
                </a:solidFill>
                <a:latin typeface="Arial" pitchFamily="-1" charset="0"/>
              </a:rPr>
              <a:t> Jérôme </a:t>
            </a:r>
            <a:r>
              <a:rPr lang="de-DE" sz="1600" b="1" i="1" dirty="0" err="1">
                <a:solidFill>
                  <a:srgbClr val="797979"/>
                </a:solidFill>
                <a:latin typeface="Arial" pitchFamily="-1" charset="0"/>
              </a:rPr>
              <a:t>Gouttenoire</a:t>
            </a:r>
            <a:r>
              <a:rPr lang="de-DE" sz="1600" b="1" i="1" dirty="0">
                <a:solidFill>
                  <a:srgbClr val="797979"/>
                </a:solidFill>
                <a:latin typeface="Arial" pitchFamily="-1" charset="0"/>
              </a:rPr>
              <a:t>.</a:t>
            </a:r>
          </a:p>
        </p:txBody>
      </p:sp>
      <p:sp>
        <p:nvSpPr>
          <p:cNvPr id="7" name="Rectangle 6">
            <a:extLst>
              <a:ext uri="{FF2B5EF4-FFF2-40B4-BE49-F238E27FC236}">
                <a16:creationId xmlns:a16="http://schemas.microsoft.com/office/drawing/2014/main" id="{696574D5-1889-314B-9B65-D66D52C948A3}"/>
              </a:ext>
            </a:extLst>
          </p:cNvPr>
          <p:cNvSpPr/>
          <p:nvPr/>
        </p:nvSpPr>
        <p:spPr>
          <a:xfrm>
            <a:off x="11901334" y="0"/>
            <a:ext cx="2654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81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3594"/>
            <a:ext cx="12192000" cy="1325563"/>
          </a:xfrm>
        </p:spPr>
        <p:txBody>
          <a:bodyPr>
            <a:normAutofit/>
          </a:bodyPr>
          <a:lstStyle/>
          <a:p>
            <a:pPr algn="ctr"/>
            <a:r>
              <a:rPr lang="fr-CH" sz="4000" b="1" dirty="0">
                <a:solidFill>
                  <a:srgbClr val="7030A0"/>
                </a:solidFill>
                <a:latin typeface="Arial" pitchFamily="34" charset="0"/>
                <a:ea typeface="ＭＳ Ｐゴシック" panose="020B0600070205080204" pitchFamily="34" charset="-128"/>
              </a:rPr>
              <a:t>HEV: </a:t>
            </a:r>
            <a:r>
              <a:rPr lang="fr-CH" sz="4000" b="1" dirty="0" err="1">
                <a:solidFill>
                  <a:srgbClr val="7030A0"/>
                </a:solidFill>
                <a:latin typeface="Arial" pitchFamily="34" charset="0"/>
                <a:ea typeface="ＭＳ Ｐゴシック" panose="020B0600070205080204" pitchFamily="34" charset="-128"/>
              </a:rPr>
              <a:t>swiss</a:t>
            </a:r>
            <a:r>
              <a:rPr lang="fr-CH" sz="4000" b="1" dirty="0">
                <a:solidFill>
                  <a:srgbClr val="7030A0"/>
                </a:solidFill>
                <a:latin typeface="Arial" pitchFamily="34" charset="0"/>
                <a:ea typeface="ＭＳ Ｐゴシック" panose="020B0600070205080204" pitchFamily="34" charset="-128"/>
              </a:rPr>
              <a:t> </a:t>
            </a:r>
            <a:r>
              <a:rPr lang="fr-CH" sz="4000" b="1" dirty="0" err="1">
                <a:solidFill>
                  <a:srgbClr val="7030A0"/>
                </a:solidFill>
                <a:latin typeface="Arial" pitchFamily="34" charset="0"/>
                <a:ea typeface="ＭＳ Ｐゴシック" panose="020B0600070205080204" pitchFamily="34" charset="-128"/>
              </a:rPr>
              <a:t>blood</a:t>
            </a:r>
            <a:r>
              <a:rPr lang="fr-CH" sz="4000" b="1" dirty="0">
                <a:solidFill>
                  <a:srgbClr val="7030A0"/>
                </a:solidFill>
                <a:latin typeface="Arial" pitchFamily="34" charset="0"/>
                <a:ea typeface="ＭＳ Ｐゴシック" panose="020B0600070205080204" pitchFamily="34" charset="-128"/>
              </a:rPr>
              <a:t> </a:t>
            </a:r>
            <a:r>
              <a:rPr lang="fr-CH" sz="4000" b="1" dirty="0" err="1">
                <a:solidFill>
                  <a:srgbClr val="7030A0"/>
                </a:solidFill>
                <a:latin typeface="Arial" pitchFamily="34" charset="0"/>
                <a:ea typeface="ＭＳ Ｐゴシック" panose="020B0600070205080204" pitchFamily="34" charset="-128"/>
              </a:rPr>
              <a:t>donors</a:t>
            </a:r>
            <a:endParaRPr lang="fr-CH" sz="4000" b="1" dirty="0">
              <a:solidFill>
                <a:srgbClr val="7030A0"/>
              </a:solidFill>
              <a:latin typeface="Arial" pitchFamily="34" charset="0"/>
              <a:ea typeface="ＭＳ Ｐゴシック" panose="020B0600070205080204" pitchFamily="34" charset="-128"/>
            </a:endParaRPr>
          </a:p>
        </p:txBody>
      </p:sp>
      <p:pic>
        <p:nvPicPr>
          <p:cNvPr id="3074" name="Picture 2" descr="An external file that holds a picture, illustration, etc.&#10;Object name is 1700616-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503" y="1895181"/>
            <a:ext cx="5465415" cy="40990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external file that holds a picture, illustration, etc.&#10;Object name is 1700616-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469" y="1982691"/>
            <a:ext cx="5815866" cy="373111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162097" y="6274676"/>
            <a:ext cx="7220606" cy="338554"/>
          </a:xfrm>
          <a:prstGeom prst="rect">
            <a:avLst/>
          </a:prstGeom>
          <a:noFill/>
        </p:spPr>
        <p:txBody>
          <a:bodyPr wrap="square" rtlCol="0">
            <a:spAutoFit/>
          </a:bodyPr>
          <a:lstStyle/>
          <a:p>
            <a:pPr algn="r"/>
            <a:r>
              <a:rPr lang="fr-CH" sz="2400" b="1" baseline="30000" dirty="0" err="1">
                <a:solidFill>
                  <a:srgbClr val="797979"/>
                </a:solidFill>
                <a:latin typeface="Arial" pitchFamily="-1" charset="0"/>
              </a:rPr>
              <a:t>Niederhauser</a:t>
            </a:r>
            <a:r>
              <a:rPr lang="fr-CH" sz="2400" b="1" baseline="30000" dirty="0">
                <a:solidFill>
                  <a:srgbClr val="797979"/>
                </a:solidFill>
                <a:latin typeface="Arial" pitchFamily="-1" charset="0"/>
              </a:rPr>
              <a:t> C, et al. Euro </a:t>
            </a:r>
            <a:r>
              <a:rPr lang="fr-CH" sz="2400" b="1" baseline="30000" dirty="0" err="1">
                <a:solidFill>
                  <a:srgbClr val="797979"/>
                </a:solidFill>
                <a:latin typeface="Arial" pitchFamily="-1" charset="0"/>
              </a:rPr>
              <a:t>Surveill</a:t>
            </a:r>
            <a:r>
              <a:rPr lang="fr-CH" sz="2400" b="1" baseline="30000" dirty="0">
                <a:solidFill>
                  <a:srgbClr val="797979"/>
                </a:solidFill>
                <a:latin typeface="Arial" pitchFamily="-1" charset="0"/>
              </a:rPr>
              <a:t>. 2018</a:t>
            </a:r>
          </a:p>
        </p:txBody>
      </p:sp>
    </p:spTree>
    <p:extLst>
      <p:ext uri="{BB962C8B-B14F-4D97-AF65-F5344CB8AC3E}">
        <p14:creationId xmlns:p14="http://schemas.microsoft.com/office/powerpoint/2010/main" val="397484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325" y="946065"/>
            <a:ext cx="8058170" cy="3204779"/>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041" t="416" r="1042" b="8663"/>
          <a:stretch/>
        </p:blipFill>
        <p:spPr>
          <a:xfrm>
            <a:off x="1889307" y="3510456"/>
            <a:ext cx="7839156" cy="2975185"/>
          </a:xfrm>
          <a:prstGeom prst="rect">
            <a:avLst/>
          </a:prstGeom>
        </p:spPr>
      </p:pic>
      <p:sp>
        <p:nvSpPr>
          <p:cNvPr id="7" name="Titre 1"/>
          <p:cNvSpPr>
            <a:spLocks noGrp="1"/>
          </p:cNvSpPr>
          <p:nvPr>
            <p:ph type="title"/>
          </p:nvPr>
        </p:nvSpPr>
        <p:spPr>
          <a:xfrm>
            <a:off x="269766" y="165404"/>
            <a:ext cx="11379200" cy="780661"/>
          </a:xfrm>
        </p:spPr>
        <p:txBody>
          <a:bodyPr/>
          <a:lstStyle/>
          <a:p>
            <a:r>
              <a:rPr lang="fr-CH" sz="4800" b="1" dirty="0">
                <a:solidFill>
                  <a:srgbClr val="7030A0"/>
                </a:solidFill>
                <a:latin typeface="Arial" pitchFamily="34" charset="0"/>
                <a:ea typeface="ＭＳ Ｐゴシック" pitchFamily="34" charset="-128"/>
              </a:rPr>
              <a:t>Cas clinique </a:t>
            </a:r>
            <a:endParaRPr lang="fr-CH" dirty="0"/>
          </a:p>
        </p:txBody>
      </p:sp>
      <p:sp>
        <p:nvSpPr>
          <p:cNvPr id="4" name="ZoneTexte 3"/>
          <p:cNvSpPr txBox="1"/>
          <p:nvPr/>
        </p:nvSpPr>
        <p:spPr>
          <a:xfrm>
            <a:off x="9700495" y="2043594"/>
            <a:ext cx="1498862" cy="369332"/>
          </a:xfrm>
          <a:prstGeom prst="rect">
            <a:avLst/>
          </a:prstGeom>
          <a:noFill/>
        </p:spPr>
        <p:txBody>
          <a:bodyPr wrap="square" rtlCol="0">
            <a:spAutoFit/>
          </a:bodyPr>
          <a:lstStyle/>
          <a:p>
            <a:r>
              <a:rPr lang="fr-CH" b="1" dirty="0"/>
              <a:t>ALAT U/l</a:t>
            </a:r>
          </a:p>
        </p:txBody>
      </p:sp>
      <p:sp>
        <p:nvSpPr>
          <p:cNvPr id="5" name="ZoneTexte 4"/>
          <p:cNvSpPr txBox="1"/>
          <p:nvPr/>
        </p:nvSpPr>
        <p:spPr>
          <a:xfrm>
            <a:off x="9752342" y="4628716"/>
            <a:ext cx="1395167" cy="369332"/>
          </a:xfrm>
          <a:prstGeom prst="rect">
            <a:avLst/>
          </a:prstGeom>
          <a:noFill/>
        </p:spPr>
        <p:txBody>
          <a:bodyPr wrap="square" rtlCol="0">
            <a:spAutoFit/>
          </a:bodyPr>
          <a:lstStyle/>
          <a:p>
            <a:r>
              <a:rPr lang="fr-CH" b="1" dirty="0"/>
              <a:t>PAL U/l</a:t>
            </a:r>
          </a:p>
        </p:txBody>
      </p:sp>
    </p:spTree>
    <p:extLst>
      <p:ext uri="{BB962C8B-B14F-4D97-AF65-F5344CB8AC3E}">
        <p14:creationId xmlns:p14="http://schemas.microsoft.com/office/powerpoint/2010/main" val="1103175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AA3E82-5CF9-0E49-A5CD-D9AC28C18DFC}"/>
              </a:ext>
            </a:extLst>
          </p:cNvPr>
          <p:cNvSpPr>
            <a:spLocks noChangeArrowheads="1"/>
          </p:cNvSpPr>
          <p:nvPr/>
        </p:nvSpPr>
        <p:spPr bwMode="auto">
          <a:xfrm>
            <a:off x="636586" y="6858000"/>
            <a:ext cx="11345864" cy="1335087"/>
          </a:xfrm>
          <a:prstGeom prst="rect">
            <a:avLst/>
          </a:prstGeom>
          <a:noFill/>
          <a:ln w="9525">
            <a:noFill/>
            <a:miter lim="800000"/>
            <a:headEnd/>
            <a:tailEnd/>
          </a:ln>
        </p:spPr>
        <p:txBody>
          <a:bodyPr>
            <a:prstTxWarp prst="textNoShape">
              <a:avLst/>
            </a:prstTxWarp>
          </a:bodyPr>
          <a:lstStyle/>
          <a:p>
            <a:pPr marL="474663" indent="-474663">
              <a:spcAft>
                <a:spcPts val="1200"/>
              </a:spcAft>
              <a:buClr>
                <a:srgbClr val="0070D7"/>
              </a:buClr>
              <a:buFont typeface="Wingdings" pitchFamily="-112" charset="2"/>
              <a:buChar char="l"/>
              <a:tabLst>
                <a:tab pos="1719263" algn="l"/>
                <a:tab pos="6097588" algn="l"/>
              </a:tabLst>
            </a:pPr>
            <a:endParaRPr lang="de-DE" sz="2800" b="1" baseline="30000" dirty="0">
              <a:solidFill>
                <a:srgbClr val="666666"/>
              </a:solidFill>
              <a:latin typeface="Arial" pitchFamily="-112" charset="0"/>
            </a:endParaRPr>
          </a:p>
        </p:txBody>
      </p:sp>
      <p:sp>
        <p:nvSpPr>
          <p:cNvPr id="4" name="Text Box 4">
            <a:extLst>
              <a:ext uri="{FF2B5EF4-FFF2-40B4-BE49-F238E27FC236}">
                <a16:creationId xmlns:a16="http://schemas.microsoft.com/office/drawing/2014/main" id="{6D4BB3BD-1549-3A4E-BA81-357E5D25DF8C}"/>
              </a:ext>
            </a:extLst>
          </p:cNvPr>
          <p:cNvSpPr txBox="1">
            <a:spLocks noChangeArrowheads="1"/>
          </p:cNvSpPr>
          <p:nvPr/>
        </p:nvSpPr>
        <p:spPr bwMode="auto">
          <a:xfrm>
            <a:off x="97184" y="5802181"/>
            <a:ext cx="11654320" cy="923330"/>
          </a:xfrm>
          <a:prstGeom prst="rect">
            <a:avLst/>
          </a:prstGeom>
          <a:noFill/>
          <a:ln w="9525">
            <a:noFill/>
            <a:miter lim="800000"/>
            <a:headEnd/>
            <a:tailEnd/>
          </a:ln>
        </p:spPr>
        <p:txBody>
          <a:bodyPr wrap="square" anchor="b">
            <a:prstTxWarp prst="textNoShape">
              <a:avLst/>
            </a:prstTxWarp>
            <a:spAutoFit/>
          </a:bodyPr>
          <a:lstStyle/>
          <a:p>
            <a:pPr algn="r"/>
            <a:r>
              <a:rPr lang="de-DE" b="1" baseline="30000" dirty="0">
                <a:solidFill>
                  <a:srgbClr val="797979"/>
                </a:solidFill>
                <a:latin typeface="Arial" pitchFamily="-112" charset="0"/>
              </a:rPr>
              <a:t>1</a:t>
            </a:r>
            <a:r>
              <a:rPr lang="de-DE" b="1" dirty="0">
                <a:solidFill>
                  <a:srgbClr val="797979"/>
                </a:solidFill>
                <a:latin typeface="Arial" pitchFamily="-112" charset="0"/>
              </a:rPr>
              <a:t>Manka P</a:t>
            </a:r>
            <a:r>
              <a:rPr lang="de-DE" b="1" i="1" dirty="0">
                <a:solidFill>
                  <a:srgbClr val="797979"/>
                </a:solidFill>
                <a:latin typeface="Arial" pitchFamily="-112" charset="0"/>
              </a:rPr>
              <a:t> et al</a:t>
            </a:r>
            <a:r>
              <a:rPr lang="de-DE" b="1" dirty="0">
                <a:solidFill>
                  <a:srgbClr val="797979"/>
                </a:solidFill>
                <a:latin typeface="Arial" pitchFamily="-112" charset="0"/>
              </a:rPr>
              <a:t>. CGH 2015;13:1836-1842 | </a:t>
            </a:r>
            <a:r>
              <a:rPr lang="de-DE" b="1" baseline="30000" dirty="0">
                <a:solidFill>
                  <a:srgbClr val="797979"/>
                </a:solidFill>
                <a:latin typeface="Arial" pitchFamily="-112" charset="0"/>
              </a:rPr>
              <a:t>2</a:t>
            </a:r>
            <a:r>
              <a:rPr lang="de-DE" b="1" dirty="0">
                <a:solidFill>
                  <a:srgbClr val="797979"/>
                </a:solidFill>
                <a:latin typeface="Arial" pitchFamily="-112" charset="0"/>
              </a:rPr>
              <a:t>Dalton HR </a:t>
            </a:r>
            <a:r>
              <a:rPr lang="de-DE" b="1" i="1" dirty="0">
                <a:solidFill>
                  <a:srgbClr val="797979"/>
                </a:solidFill>
                <a:latin typeface="Arial" pitchFamily="-112" charset="0"/>
              </a:rPr>
              <a:t>et al</a:t>
            </a:r>
            <a:r>
              <a:rPr lang="de-DE" b="1" dirty="0">
                <a:solidFill>
                  <a:srgbClr val="797979"/>
                </a:solidFill>
                <a:latin typeface="Arial" pitchFamily="-112" charset="0"/>
              </a:rPr>
              <a:t>. </a:t>
            </a:r>
            <a:r>
              <a:rPr lang="de-DE" b="1" dirty="0" err="1">
                <a:solidFill>
                  <a:srgbClr val="797979"/>
                </a:solidFill>
                <a:latin typeface="Arial" pitchFamily="-112" charset="0"/>
              </a:rPr>
              <a:t>Nat</a:t>
            </a:r>
            <a:r>
              <a:rPr lang="de-DE" b="1" dirty="0">
                <a:solidFill>
                  <a:srgbClr val="797979"/>
                </a:solidFill>
                <a:latin typeface="Arial" pitchFamily="-112" charset="0"/>
              </a:rPr>
              <a:t> </a:t>
            </a:r>
            <a:r>
              <a:rPr lang="de-DE" b="1" dirty="0" err="1">
                <a:solidFill>
                  <a:srgbClr val="797979"/>
                </a:solidFill>
                <a:latin typeface="Arial" pitchFamily="-112" charset="0"/>
              </a:rPr>
              <a:t>Rev</a:t>
            </a:r>
            <a:r>
              <a:rPr lang="de-DE" b="1" dirty="0">
                <a:solidFill>
                  <a:srgbClr val="797979"/>
                </a:solidFill>
                <a:latin typeface="Arial" pitchFamily="-112" charset="0"/>
              </a:rPr>
              <a:t> </a:t>
            </a:r>
            <a:r>
              <a:rPr lang="de-DE" b="1" dirty="0" err="1">
                <a:solidFill>
                  <a:srgbClr val="797979"/>
                </a:solidFill>
                <a:latin typeface="Arial" pitchFamily="-112" charset="0"/>
              </a:rPr>
              <a:t>Neurol</a:t>
            </a:r>
            <a:r>
              <a:rPr lang="de-DE" b="1" dirty="0">
                <a:solidFill>
                  <a:srgbClr val="797979"/>
                </a:solidFill>
                <a:latin typeface="Arial" pitchFamily="-112" charset="0"/>
              </a:rPr>
              <a:t> 2016;12:77-85 |</a:t>
            </a:r>
            <a:br>
              <a:rPr lang="de-DE" b="1" dirty="0">
                <a:solidFill>
                  <a:srgbClr val="797979"/>
                </a:solidFill>
                <a:latin typeface="Arial" pitchFamily="-112" charset="0"/>
              </a:rPr>
            </a:br>
            <a:r>
              <a:rPr lang="de-DE" b="1" baseline="30000" dirty="0">
                <a:solidFill>
                  <a:srgbClr val="797979"/>
                </a:solidFill>
                <a:latin typeface="Arial" pitchFamily="-112" charset="0"/>
              </a:rPr>
              <a:t>3</a:t>
            </a:r>
            <a:r>
              <a:rPr lang="de-DE" b="1" dirty="0">
                <a:solidFill>
                  <a:srgbClr val="797979"/>
                </a:solidFill>
                <a:latin typeface="Arial" pitchFamily="-112" charset="0"/>
              </a:rPr>
              <a:t>Pischke S </a:t>
            </a:r>
            <a:r>
              <a:rPr lang="de-DE" b="1" i="1" dirty="0">
                <a:solidFill>
                  <a:srgbClr val="797979"/>
                </a:solidFill>
                <a:latin typeface="Arial" pitchFamily="-112" charset="0"/>
              </a:rPr>
              <a:t>et al</a:t>
            </a:r>
            <a:r>
              <a:rPr lang="de-DE" b="1" dirty="0">
                <a:solidFill>
                  <a:srgbClr val="797979"/>
                </a:solidFill>
                <a:latin typeface="Arial" pitchFamily="-112" charset="0"/>
              </a:rPr>
              <a:t>. J </a:t>
            </a:r>
            <a:r>
              <a:rPr lang="de-DE" b="1" dirty="0" err="1">
                <a:solidFill>
                  <a:srgbClr val="797979"/>
                </a:solidFill>
                <a:latin typeface="Arial" pitchFamily="-112" charset="0"/>
              </a:rPr>
              <a:t>Hepatol</a:t>
            </a:r>
            <a:r>
              <a:rPr lang="de-DE" b="1" dirty="0">
                <a:solidFill>
                  <a:srgbClr val="797979"/>
                </a:solidFill>
                <a:latin typeface="Arial" pitchFamily="-112" charset="0"/>
              </a:rPr>
              <a:t> 2017;66:1082-1095 | </a:t>
            </a:r>
            <a:r>
              <a:rPr lang="de-DE" b="1" baseline="30000" dirty="0">
                <a:solidFill>
                  <a:srgbClr val="797979"/>
                </a:solidFill>
                <a:latin typeface="Arial" pitchFamily="-112" charset="0"/>
              </a:rPr>
              <a:t>4</a:t>
            </a:r>
            <a:r>
              <a:rPr lang="de-DE" b="1" dirty="0">
                <a:solidFill>
                  <a:srgbClr val="797979"/>
                </a:solidFill>
                <a:latin typeface="Arial" pitchFamily="-112" charset="0"/>
              </a:rPr>
              <a:t>Krain LJ </a:t>
            </a:r>
            <a:r>
              <a:rPr lang="de-DE" b="1" i="1" dirty="0">
                <a:solidFill>
                  <a:srgbClr val="797979"/>
                </a:solidFill>
                <a:latin typeface="Arial" pitchFamily="-112" charset="0"/>
              </a:rPr>
              <a:t>et al</a:t>
            </a:r>
            <a:r>
              <a:rPr lang="de-DE" b="1" dirty="0">
                <a:solidFill>
                  <a:srgbClr val="797979"/>
                </a:solidFill>
                <a:latin typeface="Arial" pitchFamily="-112" charset="0"/>
              </a:rPr>
              <a:t>. Am J </a:t>
            </a:r>
            <a:r>
              <a:rPr lang="de-DE" b="1" dirty="0" err="1">
                <a:solidFill>
                  <a:srgbClr val="797979"/>
                </a:solidFill>
                <a:latin typeface="Arial" pitchFamily="-112" charset="0"/>
              </a:rPr>
              <a:t>Trop</a:t>
            </a:r>
            <a:r>
              <a:rPr lang="de-DE" b="1" dirty="0">
                <a:solidFill>
                  <a:srgbClr val="797979"/>
                </a:solidFill>
                <a:latin typeface="Arial" pitchFamily="-112" charset="0"/>
              </a:rPr>
              <a:t> </a:t>
            </a:r>
            <a:r>
              <a:rPr lang="de-DE" b="1" dirty="0" err="1">
                <a:solidFill>
                  <a:srgbClr val="797979"/>
                </a:solidFill>
                <a:latin typeface="Arial" pitchFamily="-112" charset="0"/>
              </a:rPr>
              <a:t>Med</a:t>
            </a:r>
            <a:r>
              <a:rPr lang="de-DE" b="1" dirty="0">
                <a:solidFill>
                  <a:srgbClr val="797979"/>
                </a:solidFill>
                <a:latin typeface="Arial" pitchFamily="-112" charset="0"/>
              </a:rPr>
              <a:t> </a:t>
            </a:r>
            <a:r>
              <a:rPr lang="de-DE" b="1" dirty="0" err="1">
                <a:solidFill>
                  <a:srgbClr val="797979"/>
                </a:solidFill>
                <a:latin typeface="Arial" pitchFamily="-112" charset="0"/>
              </a:rPr>
              <a:t>Hyg</a:t>
            </a:r>
            <a:r>
              <a:rPr lang="de-DE" b="1" dirty="0">
                <a:solidFill>
                  <a:srgbClr val="797979"/>
                </a:solidFill>
                <a:latin typeface="Arial" pitchFamily="-112" charset="0"/>
              </a:rPr>
              <a:t> 2014;90:365 |</a:t>
            </a:r>
            <a:br>
              <a:rPr lang="de-DE" b="1" dirty="0">
                <a:solidFill>
                  <a:srgbClr val="797979"/>
                </a:solidFill>
                <a:latin typeface="Arial" pitchFamily="-112" charset="0"/>
              </a:rPr>
            </a:br>
            <a:r>
              <a:rPr lang="de-DE" b="1" baseline="30000" dirty="0">
                <a:solidFill>
                  <a:srgbClr val="797979"/>
                </a:solidFill>
                <a:latin typeface="Arial" pitchFamily="-112" charset="0"/>
              </a:rPr>
              <a:t>5</a:t>
            </a:r>
            <a:r>
              <a:rPr lang="de-DE" b="1" dirty="0">
                <a:solidFill>
                  <a:srgbClr val="797979"/>
                </a:solidFill>
                <a:latin typeface="Arial" pitchFamily="-112" charset="0"/>
              </a:rPr>
              <a:t>Davern TJ </a:t>
            </a:r>
            <a:r>
              <a:rPr lang="de-DE" b="1" i="1" dirty="0">
                <a:solidFill>
                  <a:srgbClr val="797979"/>
                </a:solidFill>
                <a:latin typeface="Arial" pitchFamily="-112" charset="0"/>
              </a:rPr>
              <a:t>et al</a:t>
            </a:r>
            <a:r>
              <a:rPr lang="de-DE" b="1" dirty="0">
                <a:solidFill>
                  <a:srgbClr val="797979"/>
                </a:solidFill>
                <a:latin typeface="Arial" pitchFamily="-112" charset="0"/>
              </a:rPr>
              <a:t>. </a:t>
            </a:r>
            <a:r>
              <a:rPr lang="de-DE" b="1" dirty="0" err="1">
                <a:solidFill>
                  <a:srgbClr val="797979"/>
                </a:solidFill>
                <a:latin typeface="Arial" pitchFamily="-112" charset="0"/>
              </a:rPr>
              <a:t>Gastroenterology</a:t>
            </a:r>
            <a:r>
              <a:rPr lang="de-DE" b="1" dirty="0">
                <a:solidFill>
                  <a:srgbClr val="797979"/>
                </a:solidFill>
                <a:latin typeface="Arial" pitchFamily="-112" charset="0"/>
              </a:rPr>
              <a:t> 2011;141:1665-1672 | </a:t>
            </a:r>
            <a:r>
              <a:rPr lang="de-DE" b="1" baseline="30000" dirty="0">
                <a:solidFill>
                  <a:srgbClr val="797979"/>
                </a:solidFill>
                <a:latin typeface="Arial" pitchFamily="-112" charset="0"/>
              </a:rPr>
              <a:t>6</a:t>
            </a:r>
            <a:r>
              <a:rPr lang="de-DE" b="1" dirty="0">
                <a:solidFill>
                  <a:srgbClr val="797979"/>
                </a:solidFill>
                <a:latin typeface="Arial" pitchFamily="-112" charset="0"/>
              </a:rPr>
              <a:t>Kamar N </a:t>
            </a:r>
            <a:r>
              <a:rPr lang="de-DE" b="1" i="1" dirty="0">
                <a:solidFill>
                  <a:srgbClr val="797979"/>
                </a:solidFill>
                <a:latin typeface="Arial" pitchFamily="-112" charset="0"/>
              </a:rPr>
              <a:t>et al</a:t>
            </a:r>
            <a:r>
              <a:rPr lang="de-DE" b="1" dirty="0">
                <a:solidFill>
                  <a:srgbClr val="797979"/>
                </a:solidFill>
                <a:latin typeface="Arial" pitchFamily="-112" charset="0"/>
              </a:rPr>
              <a:t>. NEJM 2008;358:811-817</a:t>
            </a:r>
            <a:r>
              <a:rPr lang="de-DE" b="1" dirty="0">
                <a:solidFill>
                  <a:srgbClr val="797979"/>
                </a:solidFill>
                <a:latin typeface="Arial" pitchFamily="-1" charset="0"/>
              </a:rPr>
              <a:t>.</a:t>
            </a:r>
          </a:p>
        </p:txBody>
      </p:sp>
      <p:sp>
        <p:nvSpPr>
          <p:cNvPr id="5" name="Rectangle 2">
            <a:extLst>
              <a:ext uri="{FF2B5EF4-FFF2-40B4-BE49-F238E27FC236}">
                <a16:creationId xmlns:a16="http://schemas.microsoft.com/office/drawing/2014/main" id="{D5E13BCD-8652-EB4E-9711-B4320E7BEA29}"/>
              </a:ext>
            </a:extLst>
          </p:cNvPr>
          <p:cNvSpPr>
            <a:spLocks noChangeArrowheads="1"/>
          </p:cNvSpPr>
          <p:nvPr/>
        </p:nvSpPr>
        <p:spPr bwMode="auto">
          <a:xfrm>
            <a:off x="609600" y="740230"/>
            <a:ext cx="11141904" cy="1402424"/>
          </a:xfrm>
          <a:prstGeom prst="rect">
            <a:avLst/>
          </a:prstGeom>
          <a:noFill/>
          <a:ln w="9525">
            <a:noFill/>
            <a:miter lim="800000"/>
            <a:headEnd/>
            <a:tailEnd/>
          </a:ln>
        </p:spPr>
        <p:txBody>
          <a:bodyPr>
            <a:prstTxWarp prst="textNoShape">
              <a:avLst/>
            </a:prstTxWarp>
          </a:bodyPr>
          <a:lstStyle/>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err="1">
                <a:latin typeface="Arial" pitchFamily="-1" charset="0"/>
              </a:rPr>
              <a:t>Broad</a:t>
            </a:r>
            <a:r>
              <a:rPr lang="de-DE" sz="3000" b="1" dirty="0">
                <a:latin typeface="Arial" pitchFamily="-1" charset="0"/>
              </a:rPr>
              <a:t> </a:t>
            </a:r>
            <a:r>
              <a:rPr lang="de-DE" sz="3000" b="1" dirty="0" err="1">
                <a:latin typeface="Arial" pitchFamily="-1" charset="0"/>
              </a:rPr>
              <a:t>spectrum</a:t>
            </a:r>
            <a:r>
              <a:rPr lang="de-DE" sz="3000" b="1" dirty="0">
                <a:latin typeface="Arial" pitchFamily="-1" charset="0"/>
              </a:rPr>
              <a:t> </a:t>
            </a:r>
            <a:r>
              <a:rPr lang="de-DE" sz="3000" b="1" dirty="0" err="1">
                <a:latin typeface="Arial" pitchFamily="-1" charset="0"/>
              </a:rPr>
              <a:t>of</a:t>
            </a:r>
            <a:r>
              <a:rPr lang="de-DE" sz="3000" b="1" dirty="0">
                <a:latin typeface="Arial" pitchFamily="-1" charset="0"/>
              </a:rPr>
              <a:t> </a:t>
            </a:r>
            <a:r>
              <a:rPr lang="de-DE" sz="3000" b="1" dirty="0" err="1">
                <a:latin typeface="Arial" pitchFamily="-1" charset="0"/>
              </a:rPr>
              <a:t>liver</a:t>
            </a:r>
            <a:r>
              <a:rPr lang="de-DE" sz="3000" b="1" dirty="0">
                <a:latin typeface="Arial" pitchFamily="-1" charset="0"/>
              </a:rPr>
              <a:t> </a:t>
            </a:r>
            <a:r>
              <a:rPr lang="de-DE" sz="3000" b="1" dirty="0" err="1">
                <a:latin typeface="Arial" pitchFamily="-1" charset="0"/>
              </a:rPr>
              <a:t>disease</a:t>
            </a:r>
            <a:r>
              <a:rPr lang="de-DE" sz="3000" b="1" dirty="0">
                <a:latin typeface="Arial" pitchFamily="-1" charset="0"/>
              </a:rPr>
              <a:t> </a:t>
            </a:r>
            <a:r>
              <a:rPr lang="de-DE" sz="3000" b="1" dirty="0" err="1">
                <a:latin typeface="Arial" pitchFamily="-1" charset="0"/>
              </a:rPr>
              <a:t>severity</a:t>
            </a:r>
            <a:r>
              <a:rPr lang="de-DE" sz="3000" b="1" dirty="0">
                <a:latin typeface="Arial" pitchFamily="-1" charset="0"/>
              </a:rPr>
              <a:t>: </a:t>
            </a:r>
            <a:r>
              <a:rPr lang="de-DE" sz="3000" b="1" dirty="0" err="1">
                <a:latin typeface="Arial" pitchFamily="-1" charset="0"/>
              </a:rPr>
              <a:t>asymptomatic</a:t>
            </a:r>
            <a:r>
              <a:rPr lang="de-DE" sz="3000" b="1" dirty="0">
                <a:latin typeface="Arial" pitchFamily="-1" charset="0"/>
              </a:rPr>
              <a:t> - mild </a:t>
            </a:r>
            <a:r>
              <a:rPr lang="de-DE" sz="3000" b="1" dirty="0" err="1">
                <a:latin typeface="Arial" pitchFamily="-1" charset="0"/>
              </a:rPr>
              <a:t>hepatitis</a:t>
            </a:r>
            <a:r>
              <a:rPr lang="de-DE" sz="3000" b="1" dirty="0">
                <a:latin typeface="Arial" pitchFamily="-1" charset="0"/>
              </a:rPr>
              <a:t> - </a:t>
            </a:r>
            <a:r>
              <a:rPr lang="de-DE" sz="3000" b="1" dirty="0" err="1">
                <a:latin typeface="Arial" pitchFamily="-1" charset="0"/>
              </a:rPr>
              <a:t>liver</a:t>
            </a:r>
            <a:r>
              <a:rPr lang="de-DE" sz="3000" b="1" dirty="0">
                <a:latin typeface="Arial" pitchFamily="-1" charset="0"/>
              </a:rPr>
              <a:t> failure</a:t>
            </a:r>
            <a:r>
              <a:rPr lang="de-DE" sz="3000" b="1" baseline="30000" dirty="0">
                <a:latin typeface="Arial" pitchFamily="-1" charset="0"/>
              </a:rPr>
              <a:t>1</a:t>
            </a: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err="1">
                <a:latin typeface="Arial" pitchFamily="-1" charset="0"/>
              </a:rPr>
              <a:t>Extrahepatic</a:t>
            </a:r>
            <a:r>
              <a:rPr lang="de-DE" sz="3000" b="1" dirty="0">
                <a:latin typeface="Arial" pitchFamily="-1" charset="0"/>
              </a:rPr>
              <a:t> manifestations</a:t>
            </a:r>
            <a:r>
              <a:rPr lang="de-DE" sz="3000" b="1" baseline="30000" dirty="0">
                <a:latin typeface="Arial" pitchFamily="-1" charset="0"/>
              </a:rPr>
              <a:t>2,3</a:t>
            </a: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a:latin typeface="Arial" pitchFamily="-1" charset="0"/>
              </a:rPr>
              <a:t>High </a:t>
            </a:r>
            <a:r>
              <a:rPr lang="de-DE" sz="3000" b="1" dirty="0" err="1">
                <a:latin typeface="Arial" pitchFamily="-1" charset="0"/>
              </a:rPr>
              <a:t>fatality</a:t>
            </a:r>
            <a:r>
              <a:rPr lang="de-DE" sz="3000" b="1" dirty="0">
                <a:latin typeface="Arial" pitchFamily="-1" charset="0"/>
              </a:rPr>
              <a:t> rate in </a:t>
            </a:r>
            <a:r>
              <a:rPr lang="de-DE" sz="3000" b="1" dirty="0" err="1">
                <a:latin typeface="Arial" pitchFamily="-1" charset="0"/>
              </a:rPr>
              <a:t>pregnant</a:t>
            </a:r>
            <a:r>
              <a:rPr lang="de-DE" sz="3000" b="1" dirty="0">
                <a:latin typeface="Arial" pitchFamily="-1" charset="0"/>
              </a:rPr>
              <a:t> </a:t>
            </a:r>
            <a:r>
              <a:rPr lang="de-DE" sz="3000" b="1" dirty="0" err="1">
                <a:latin typeface="Arial" pitchFamily="-1" charset="0"/>
              </a:rPr>
              <a:t>women</a:t>
            </a:r>
            <a:r>
              <a:rPr lang="de-DE" sz="3000" b="1" dirty="0">
                <a:latin typeface="Arial" pitchFamily="-1" charset="0"/>
              </a:rPr>
              <a:t> (</a:t>
            </a:r>
            <a:r>
              <a:rPr lang="de-DE" sz="3000" b="1" dirty="0" err="1">
                <a:latin typeface="Arial" pitchFamily="-1" charset="0"/>
              </a:rPr>
              <a:t>gt</a:t>
            </a:r>
            <a:r>
              <a:rPr lang="de-DE" sz="3000" b="1" dirty="0">
                <a:latin typeface="Arial" pitchFamily="-1" charset="0"/>
              </a:rPr>
              <a:t> 1)</a:t>
            </a:r>
            <a:r>
              <a:rPr lang="de-DE" sz="3000" b="1" baseline="30000" dirty="0">
                <a:latin typeface="Arial" pitchFamily="-1" charset="0"/>
              </a:rPr>
              <a:t>4</a:t>
            </a:r>
            <a:r>
              <a:rPr lang="de-DE" sz="3000" b="1" dirty="0">
                <a:latin typeface="Arial" pitchFamily="-1" charset="0"/>
              </a:rPr>
              <a:t> </a:t>
            </a:r>
            <a:r>
              <a:rPr lang="de-DE" sz="3000" b="1" dirty="0" err="1">
                <a:latin typeface="Arial" pitchFamily="-1" charset="0"/>
              </a:rPr>
              <a:t>and</a:t>
            </a:r>
            <a:r>
              <a:rPr lang="de-DE" sz="3000" b="1" dirty="0">
                <a:latin typeface="Arial" pitchFamily="-1" charset="0"/>
              </a:rPr>
              <a:t> </a:t>
            </a:r>
            <a:r>
              <a:rPr lang="de-DE" sz="3000" b="1" dirty="0" err="1">
                <a:latin typeface="Arial" pitchFamily="-1" charset="0"/>
              </a:rPr>
              <a:t>patients</a:t>
            </a:r>
            <a:r>
              <a:rPr lang="de-DE" sz="3000" b="1" dirty="0">
                <a:latin typeface="Arial" pitchFamily="-1" charset="0"/>
              </a:rPr>
              <a:t> </a:t>
            </a:r>
            <a:r>
              <a:rPr lang="de-DE" sz="3000" b="1" dirty="0" err="1">
                <a:latin typeface="Arial" pitchFamily="-1" charset="0"/>
              </a:rPr>
              <a:t>with</a:t>
            </a:r>
            <a:r>
              <a:rPr lang="de-DE" sz="3000" b="1" dirty="0">
                <a:latin typeface="Arial" pitchFamily="-1" charset="0"/>
              </a:rPr>
              <a:t> </a:t>
            </a:r>
            <a:r>
              <a:rPr lang="de-DE" sz="3000" b="1" dirty="0" err="1">
                <a:latin typeface="Arial" pitchFamily="-1" charset="0"/>
              </a:rPr>
              <a:t>underlying</a:t>
            </a:r>
            <a:r>
              <a:rPr lang="de-DE" sz="3000" b="1" dirty="0">
                <a:latin typeface="Arial" pitchFamily="-1" charset="0"/>
              </a:rPr>
              <a:t> </a:t>
            </a:r>
            <a:r>
              <a:rPr lang="de-DE" sz="3000" b="1" dirty="0" err="1">
                <a:latin typeface="Arial" pitchFamily="-1" charset="0"/>
              </a:rPr>
              <a:t>liver</a:t>
            </a:r>
            <a:r>
              <a:rPr lang="de-DE" sz="3000" b="1" dirty="0">
                <a:latin typeface="Arial" pitchFamily="-1" charset="0"/>
              </a:rPr>
              <a:t> </a:t>
            </a:r>
            <a:r>
              <a:rPr lang="de-DE" sz="3000" b="1" dirty="0" err="1">
                <a:latin typeface="Arial" pitchFamily="-1" charset="0"/>
              </a:rPr>
              <a:t>disease</a:t>
            </a:r>
            <a:endParaRPr lang="de-DE" sz="3000" b="1" dirty="0">
              <a:latin typeface="Arial" pitchFamily="-1" charset="0"/>
            </a:endParaRP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err="1">
                <a:latin typeface="Arial" pitchFamily="-1" charset="0"/>
              </a:rPr>
              <a:t>Autochthonous</a:t>
            </a:r>
            <a:r>
              <a:rPr lang="de-DE" sz="3000" b="1" dirty="0">
                <a:latin typeface="Arial" pitchFamily="-1" charset="0"/>
              </a:rPr>
              <a:t> </a:t>
            </a:r>
            <a:r>
              <a:rPr lang="de-DE" sz="3000" b="1" dirty="0" err="1">
                <a:latin typeface="Arial" pitchFamily="-1" charset="0"/>
              </a:rPr>
              <a:t>acute</a:t>
            </a:r>
            <a:r>
              <a:rPr lang="de-DE" sz="3000" b="1" dirty="0">
                <a:latin typeface="Arial" pitchFamily="-1" charset="0"/>
              </a:rPr>
              <a:t> </a:t>
            </a:r>
            <a:r>
              <a:rPr lang="de-DE" sz="3000" b="1" dirty="0" err="1">
                <a:latin typeface="Arial" pitchFamily="-1" charset="0"/>
              </a:rPr>
              <a:t>hepatitis</a:t>
            </a:r>
            <a:r>
              <a:rPr lang="de-DE" sz="3000" b="1" dirty="0">
                <a:latin typeface="Arial" pitchFamily="-1" charset="0"/>
              </a:rPr>
              <a:t> E "</a:t>
            </a:r>
            <a:r>
              <a:rPr lang="de-DE" sz="3000" b="1" dirty="0" err="1">
                <a:latin typeface="Arial" pitchFamily="-1" charset="0"/>
              </a:rPr>
              <a:t>hides</a:t>
            </a:r>
            <a:r>
              <a:rPr lang="de-DE" sz="3000" b="1" dirty="0">
                <a:latin typeface="Arial" pitchFamily="-1" charset="0"/>
              </a:rPr>
              <a:t>" in drug-induced</a:t>
            </a:r>
            <a:r>
              <a:rPr lang="de-DE" sz="3000" b="1" baseline="30000" dirty="0">
                <a:latin typeface="Arial" pitchFamily="-1" charset="0"/>
              </a:rPr>
              <a:t>5</a:t>
            </a:r>
            <a:r>
              <a:rPr lang="de-DE" sz="3000" b="1" dirty="0">
                <a:latin typeface="Arial" pitchFamily="-1" charset="0"/>
              </a:rPr>
              <a:t> </a:t>
            </a:r>
            <a:r>
              <a:rPr lang="de-DE" sz="3000" b="1" dirty="0" err="1">
                <a:latin typeface="Arial" pitchFamily="-1" charset="0"/>
              </a:rPr>
              <a:t>and</a:t>
            </a:r>
            <a:r>
              <a:rPr lang="de-DE" sz="3000" b="1" dirty="0">
                <a:latin typeface="Arial" pitchFamily="-1" charset="0"/>
              </a:rPr>
              <a:t> </a:t>
            </a:r>
            <a:r>
              <a:rPr lang="de-DE" sz="3000" b="1" dirty="0" err="1">
                <a:latin typeface="Arial" pitchFamily="-1" charset="0"/>
              </a:rPr>
              <a:t>other</a:t>
            </a:r>
            <a:r>
              <a:rPr lang="de-DE" sz="3000" b="1" dirty="0">
                <a:latin typeface="Arial" pitchFamily="-1" charset="0"/>
              </a:rPr>
              <a:t> </a:t>
            </a:r>
            <a:r>
              <a:rPr lang="de-DE" sz="3000" b="1" dirty="0" err="1">
                <a:latin typeface="Arial" pitchFamily="-1" charset="0"/>
              </a:rPr>
              <a:t>liver</a:t>
            </a:r>
            <a:r>
              <a:rPr lang="de-DE" sz="3000" b="1" dirty="0">
                <a:latin typeface="Arial" pitchFamily="-1" charset="0"/>
              </a:rPr>
              <a:t> </a:t>
            </a:r>
            <a:r>
              <a:rPr lang="de-DE" sz="3000" b="1" dirty="0" err="1">
                <a:latin typeface="Arial" pitchFamily="-1" charset="0"/>
              </a:rPr>
              <a:t>injuries</a:t>
            </a:r>
            <a:endParaRPr lang="de-DE" sz="3000" b="1" dirty="0">
              <a:latin typeface="Arial" pitchFamily="-1" charset="0"/>
            </a:endParaRPr>
          </a:p>
          <a:p>
            <a:pPr marL="457200" indent="-457200">
              <a:lnSpc>
                <a:spcPct val="80000"/>
              </a:lnSpc>
              <a:spcBef>
                <a:spcPts val="1000"/>
              </a:spcBef>
              <a:spcAft>
                <a:spcPts val="1800"/>
              </a:spcAft>
              <a:buClr>
                <a:srgbClr val="7030A0"/>
              </a:buClr>
              <a:buFont typeface="Wingdings" panose="05000000000000000000" pitchFamily="2" charset="2"/>
              <a:buChar char="§"/>
              <a:tabLst>
                <a:tab pos="1719263" algn="l"/>
                <a:tab pos="6097588" algn="l"/>
              </a:tabLst>
            </a:pPr>
            <a:r>
              <a:rPr lang="de-DE" sz="3000" b="1" dirty="0" err="1">
                <a:latin typeface="Arial" pitchFamily="-1" charset="0"/>
              </a:rPr>
              <a:t>Chronic</a:t>
            </a:r>
            <a:r>
              <a:rPr lang="de-DE" sz="3000" b="1" dirty="0">
                <a:latin typeface="Arial" pitchFamily="-1" charset="0"/>
              </a:rPr>
              <a:t> </a:t>
            </a:r>
            <a:r>
              <a:rPr lang="de-DE" sz="3000" b="1" dirty="0" err="1">
                <a:latin typeface="Arial" pitchFamily="-1" charset="0"/>
              </a:rPr>
              <a:t>hepatitis</a:t>
            </a:r>
            <a:r>
              <a:rPr lang="de-DE" sz="3000" b="1" dirty="0">
                <a:latin typeface="Arial" pitchFamily="-1" charset="0"/>
              </a:rPr>
              <a:t> </a:t>
            </a:r>
            <a:r>
              <a:rPr lang="fr-FR" sz="3000" b="1" dirty="0">
                <a:latin typeface="Arial" pitchFamily="-1" charset="0"/>
                <a:sym typeface="Wingdings" pitchFamily="-112" charset="2"/>
              </a:rPr>
              <a:t>and </a:t>
            </a:r>
            <a:r>
              <a:rPr lang="fr-FR" sz="3000" b="1" dirty="0" err="1">
                <a:latin typeface="Arial" pitchFamily="-1" charset="0"/>
                <a:sym typeface="Wingdings" pitchFamily="-112" charset="2"/>
              </a:rPr>
              <a:t>cirrhosis</a:t>
            </a:r>
            <a:r>
              <a:rPr lang="fr-FR" sz="3000" b="1" dirty="0">
                <a:latin typeface="Arial" pitchFamily="-1" charset="0"/>
                <a:sym typeface="Wingdings" pitchFamily="-112" charset="2"/>
              </a:rPr>
              <a:t> in </a:t>
            </a:r>
            <a:r>
              <a:rPr lang="fr-FR" sz="3000" b="1" dirty="0" err="1">
                <a:latin typeface="Arial" pitchFamily="-1" charset="0"/>
                <a:sym typeface="Wingdings" pitchFamily="-112" charset="2"/>
              </a:rPr>
              <a:t>immunocompromised</a:t>
            </a:r>
            <a:r>
              <a:rPr lang="fr-FR" sz="3000" b="1" dirty="0">
                <a:latin typeface="Arial" pitchFamily="-1" charset="0"/>
                <a:sym typeface="Wingdings" pitchFamily="-112" charset="2"/>
              </a:rPr>
              <a:t> patients</a:t>
            </a:r>
            <a:r>
              <a:rPr lang="fr-FR" sz="3000" b="1" baseline="30000" dirty="0">
                <a:latin typeface="Arial" pitchFamily="-1" charset="0"/>
                <a:sym typeface="Wingdings" pitchFamily="-112" charset="2"/>
              </a:rPr>
              <a:t>6</a:t>
            </a:r>
            <a:endParaRPr lang="de-DE" sz="3000" b="1" baseline="30000" dirty="0">
              <a:latin typeface="Arial" pitchFamily="-1" charset="0"/>
            </a:endParaRPr>
          </a:p>
          <a:p>
            <a:pPr marL="474663" indent="-474663">
              <a:spcAft>
                <a:spcPts val="900"/>
              </a:spcAft>
              <a:buClr>
                <a:srgbClr val="0070D7"/>
              </a:buClr>
              <a:buFont typeface="Wingdings" panose="05000000000000000000" pitchFamily="2" charset="2"/>
              <a:buChar char="§"/>
              <a:tabLst>
                <a:tab pos="1719263" algn="l"/>
                <a:tab pos="6097588" algn="l"/>
              </a:tabLst>
            </a:pPr>
            <a:endParaRPr lang="de-DE" sz="3200" b="1" i="1" dirty="0">
              <a:latin typeface="Arial" pitchFamily="-1" charset="0"/>
            </a:endParaRPr>
          </a:p>
        </p:txBody>
      </p:sp>
      <p:sp>
        <p:nvSpPr>
          <p:cNvPr id="6" name="Rectangle 3">
            <a:extLst>
              <a:ext uri="{FF2B5EF4-FFF2-40B4-BE49-F238E27FC236}">
                <a16:creationId xmlns:a16="http://schemas.microsoft.com/office/drawing/2014/main" id="{3E1C2123-993F-894E-8F6F-17582839A6AB}"/>
              </a:ext>
            </a:extLst>
          </p:cNvPr>
          <p:cNvSpPr>
            <a:spLocks noChangeArrowheads="1"/>
          </p:cNvSpPr>
          <p:nvPr/>
        </p:nvSpPr>
        <p:spPr bwMode="auto">
          <a:xfrm>
            <a:off x="0" y="130859"/>
            <a:ext cx="12192000" cy="646331"/>
          </a:xfrm>
          <a:prstGeom prst="rect">
            <a:avLst/>
          </a:prstGeom>
          <a:noFill/>
          <a:ln w="9525">
            <a:noFill/>
            <a:miter lim="800000"/>
            <a:headEnd/>
            <a:tailEnd/>
          </a:ln>
        </p:spPr>
        <p:txBody>
          <a:bodyPr wrap="square" anchor="ctr">
            <a:prstTxWarp prst="textNoShape">
              <a:avLst/>
            </a:prstTxWarp>
            <a:spAutoFit/>
          </a:bodyPr>
          <a:lstStyle/>
          <a:p>
            <a:pPr algn="ctr">
              <a:lnSpc>
                <a:spcPct val="90000"/>
              </a:lnSpc>
              <a:spcBef>
                <a:spcPct val="0"/>
              </a:spcBef>
            </a:pPr>
            <a:r>
              <a:rPr lang="de-DE" sz="4000" b="1" dirty="0">
                <a:solidFill>
                  <a:srgbClr val="7030A0"/>
                </a:solidFill>
                <a:latin typeface="Arial" pitchFamily="34" charset="0"/>
                <a:ea typeface="ＭＳ Ｐゴシック" panose="020B0600070205080204" pitchFamily="34" charset="-128"/>
                <a:cs typeface="+mj-cs"/>
              </a:rPr>
              <a:t>Clinical </a:t>
            </a:r>
            <a:r>
              <a:rPr lang="de-DE" sz="4000" b="1" dirty="0" err="1">
                <a:solidFill>
                  <a:srgbClr val="7030A0"/>
                </a:solidFill>
                <a:latin typeface="Arial" pitchFamily="34" charset="0"/>
                <a:ea typeface="ＭＳ Ｐゴシック" panose="020B0600070205080204" pitchFamily="34" charset="-128"/>
                <a:cs typeface="+mj-cs"/>
              </a:rPr>
              <a:t>Spectrum</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of</a:t>
            </a:r>
            <a:r>
              <a:rPr lang="de-DE" sz="4000" b="1" dirty="0">
                <a:solidFill>
                  <a:srgbClr val="7030A0"/>
                </a:solidFill>
                <a:latin typeface="Arial" pitchFamily="34" charset="0"/>
                <a:ea typeface="ＭＳ Ｐゴシック" panose="020B0600070205080204" pitchFamily="34" charset="-128"/>
                <a:cs typeface="+mj-cs"/>
              </a:rPr>
              <a:t> Hepatitis E</a:t>
            </a:r>
          </a:p>
        </p:txBody>
      </p:sp>
    </p:spTree>
    <p:extLst>
      <p:ext uri="{BB962C8B-B14F-4D97-AF65-F5344CB8AC3E}">
        <p14:creationId xmlns:p14="http://schemas.microsoft.com/office/powerpoint/2010/main" val="816503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AA3E82-5CF9-0E49-A5CD-D9AC28C18DFC}"/>
              </a:ext>
            </a:extLst>
          </p:cNvPr>
          <p:cNvSpPr>
            <a:spLocks noChangeArrowheads="1"/>
          </p:cNvSpPr>
          <p:nvPr/>
        </p:nvSpPr>
        <p:spPr bwMode="auto">
          <a:xfrm>
            <a:off x="2001440" y="6000752"/>
            <a:ext cx="8509398" cy="1001315"/>
          </a:xfrm>
          <a:prstGeom prst="rect">
            <a:avLst/>
          </a:prstGeom>
          <a:noFill/>
          <a:ln w="9525">
            <a:noFill/>
            <a:miter lim="800000"/>
            <a:headEnd/>
            <a:tailEnd/>
          </a:ln>
        </p:spPr>
        <p:txBody>
          <a:bodyPr>
            <a:prstTxWarp prst="textNoShape">
              <a:avLst/>
            </a:prstTxWarp>
          </a:bodyPr>
          <a:lstStyle/>
          <a:p>
            <a:pPr marL="355997" indent="-355997">
              <a:spcAft>
                <a:spcPts val="900"/>
              </a:spcAft>
              <a:buClr>
                <a:srgbClr val="0070D7"/>
              </a:buClr>
              <a:buFont typeface="Wingdings" pitchFamily="-112" charset="2"/>
              <a:buChar char="l"/>
              <a:tabLst>
                <a:tab pos="1289447" algn="l"/>
                <a:tab pos="4573191" algn="l"/>
              </a:tabLst>
            </a:pPr>
            <a:endParaRPr lang="de-DE" sz="2100" b="1" baseline="30000" dirty="0">
              <a:solidFill>
                <a:srgbClr val="666666"/>
              </a:solidFill>
              <a:latin typeface="Arial" pitchFamily="-112" charset="0"/>
            </a:endParaRPr>
          </a:p>
        </p:txBody>
      </p:sp>
      <p:sp>
        <p:nvSpPr>
          <p:cNvPr id="4" name="Text Box 4">
            <a:extLst>
              <a:ext uri="{FF2B5EF4-FFF2-40B4-BE49-F238E27FC236}">
                <a16:creationId xmlns:a16="http://schemas.microsoft.com/office/drawing/2014/main" id="{6D4BB3BD-1549-3A4E-BA81-357E5D25DF8C}"/>
              </a:ext>
            </a:extLst>
          </p:cNvPr>
          <p:cNvSpPr txBox="1">
            <a:spLocks noChangeArrowheads="1"/>
          </p:cNvSpPr>
          <p:nvPr/>
        </p:nvSpPr>
        <p:spPr bwMode="auto">
          <a:xfrm>
            <a:off x="2771822" y="6189894"/>
            <a:ext cx="8740740" cy="300082"/>
          </a:xfrm>
          <a:prstGeom prst="rect">
            <a:avLst/>
          </a:prstGeom>
          <a:noFill/>
          <a:ln w="9525">
            <a:noFill/>
            <a:miter lim="800000"/>
            <a:headEnd/>
            <a:tailEnd/>
          </a:ln>
        </p:spPr>
        <p:txBody>
          <a:bodyPr wrap="square" anchor="b">
            <a:prstTxWarp prst="textNoShape">
              <a:avLst/>
            </a:prstTxWarp>
            <a:spAutoFit/>
          </a:bodyPr>
          <a:lstStyle/>
          <a:p>
            <a:pPr algn="r"/>
            <a:r>
              <a:rPr lang="de-DE" sz="1350" b="1" dirty="0">
                <a:solidFill>
                  <a:srgbClr val="797979"/>
                </a:solidFill>
                <a:latin typeface="Arial" pitchFamily="-112" charset="0"/>
              </a:rPr>
              <a:t>Wallace SJ </a:t>
            </a:r>
            <a:r>
              <a:rPr lang="de-DE" sz="1350" b="1" i="1" dirty="0">
                <a:solidFill>
                  <a:srgbClr val="797979"/>
                </a:solidFill>
                <a:latin typeface="Arial" pitchFamily="-112" charset="0"/>
              </a:rPr>
              <a:t>et al</a:t>
            </a:r>
            <a:r>
              <a:rPr lang="de-DE" sz="1350" b="1" dirty="0">
                <a:solidFill>
                  <a:srgbClr val="797979"/>
                </a:solidFill>
                <a:latin typeface="Arial" pitchFamily="-112" charset="0"/>
              </a:rPr>
              <a:t>. Aliment </a:t>
            </a:r>
            <a:r>
              <a:rPr lang="de-DE" sz="1350" b="1" dirty="0" err="1">
                <a:solidFill>
                  <a:srgbClr val="797979"/>
                </a:solidFill>
                <a:latin typeface="Arial" pitchFamily="-112" charset="0"/>
              </a:rPr>
              <a:t>Pharmacol</a:t>
            </a:r>
            <a:r>
              <a:rPr lang="de-DE" sz="1350" b="1" dirty="0">
                <a:solidFill>
                  <a:srgbClr val="797979"/>
                </a:solidFill>
                <a:latin typeface="Arial" pitchFamily="-112" charset="0"/>
              </a:rPr>
              <a:t> </a:t>
            </a:r>
            <a:r>
              <a:rPr lang="de-DE" sz="1350" b="1" dirty="0" err="1">
                <a:solidFill>
                  <a:srgbClr val="797979"/>
                </a:solidFill>
                <a:latin typeface="Arial" pitchFamily="-112" charset="0"/>
              </a:rPr>
              <a:t>Ther</a:t>
            </a:r>
            <a:r>
              <a:rPr lang="de-DE" sz="1350" b="1" dirty="0">
                <a:solidFill>
                  <a:srgbClr val="797979"/>
                </a:solidFill>
                <a:latin typeface="Arial" pitchFamily="-112" charset="0"/>
              </a:rPr>
              <a:t> 2020;51:974-986</a:t>
            </a:r>
            <a:r>
              <a:rPr lang="de-DE" sz="1350" b="1" dirty="0">
                <a:solidFill>
                  <a:srgbClr val="797979"/>
                </a:solidFill>
                <a:latin typeface="Arial" pitchFamily="-1" charset="0"/>
              </a:rPr>
              <a:t>.</a:t>
            </a:r>
          </a:p>
        </p:txBody>
      </p:sp>
      <p:sp>
        <p:nvSpPr>
          <p:cNvPr id="6" name="Rectangle 3">
            <a:extLst>
              <a:ext uri="{FF2B5EF4-FFF2-40B4-BE49-F238E27FC236}">
                <a16:creationId xmlns:a16="http://schemas.microsoft.com/office/drawing/2014/main" id="{3E1C2123-993F-894E-8F6F-17582839A6AB}"/>
              </a:ext>
            </a:extLst>
          </p:cNvPr>
          <p:cNvSpPr>
            <a:spLocks noChangeArrowheads="1"/>
          </p:cNvSpPr>
          <p:nvPr/>
        </p:nvSpPr>
        <p:spPr bwMode="auto">
          <a:xfrm>
            <a:off x="9326" y="436576"/>
            <a:ext cx="12192000" cy="646331"/>
          </a:xfrm>
          <a:prstGeom prst="rect">
            <a:avLst/>
          </a:prstGeom>
          <a:noFill/>
          <a:ln w="9525">
            <a:noFill/>
            <a:miter lim="800000"/>
            <a:headEnd/>
            <a:tailEnd/>
          </a:ln>
        </p:spPr>
        <p:txBody>
          <a:bodyPr wrap="square" anchor="ctr">
            <a:prstTxWarp prst="textNoShape">
              <a:avLst/>
            </a:prstTxWarp>
            <a:spAutoFit/>
          </a:bodyPr>
          <a:lstStyle/>
          <a:p>
            <a:pPr algn="ctr">
              <a:lnSpc>
                <a:spcPct val="90000"/>
              </a:lnSpc>
              <a:spcBef>
                <a:spcPct val="0"/>
              </a:spcBef>
            </a:pPr>
            <a:r>
              <a:rPr lang="de-DE" sz="4000" b="1" dirty="0" err="1">
                <a:solidFill>
                  <a:srgbClr val="7030A0"/>
                </a:solidFill>
                <a:latin typeface="Arial" pitchFamily="34" charset="0"/>
                <a:ea typeface="ＭＳ Ｐゴシック" panose="020B0600070205080204" pitchFamily="34" charset="-128"/>
                <a:cs typeface="+mj-cs"/>
              </a:rPr>
              <a:t>Morbidity</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and</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Mortality</a:t>
            </a:r>
            <a:r>
              <a:rPr lang="de-DE" sz="4000" b="1" dirty="0">
                <a:solidFill>
                  <a:srgbClr val="7030A0"/>
                </a:solidFill>
                <a:latin typeface="Arial" pitchFamily="34" charset="0"/>
                <a:ea typeface="ＭＳ Ｐゴシック" panose="020B0600070205080204" pitchFamily="34" charset="-128"/>
                <a:cs typeface="+mj-cs"/>
              </a:rPr>
              <a:t> </a:t>
            </a:r>
            <a:r>
              <a:rPr lang="de-DE" sz="4000" b="1" dirty="0" err="1">
                <a:solidFill>
                  <a:srgbClr val="7030A0"/>
                </a:solidFill>
                <a:latin typeface="Arial" pitchFamily="34" charset="0"/>
                <a:ea typeface="ＭＳ Ｐゴシック" panose="020B0600070205080204" pitchFamily="34" charset="-128"/>
                <a:cs typeface="+mj-cs"/>
              </a:rPr>
              <a:t>of</a:t>
            </a:r>
            <a:r>
              <a:rPr lang="de-DE" sz="4000" b="1" dirty="0">
                <a:solidFill>
                  <a:srgbClr val="7030A0"/>
                </a:solidFill>
                <a:latin typeface="Arial" pitchFamily="34" charset="0"/>
                <a:ea typeface="ＭＳ Ｐゴシック" panose="020B0600070205080204" pitchFamily="34" charset="-128"/>
                <a:cs typeface="+mj-cs"/>
              </a:rPr>
              <a:t> Hepatitis E</a:t>
            </a:r>
          </a:p>
        </p:txBody>
      </p:sp>
      <p:pic>
        <p:nvPicPr>
          <p:cNvPr id="7" name="Espace réservé du contenu 3">
            <a:extLst>
              <a:ext uri="{FF2B5EF4-FFF2-40B4-BE49-F238E27FC236}">
                <a16:creationId xmlns:a16="http://schemas.microsoft.com/office/drawing/2014/main" id="{6044845A-C1A9-C44B-A476-83223EDF95CD}"/>
              </a:ext>
            </a:extLst>
          </p:cNvPr>
          <p:cNvPicPr>
            <a:picLocks noChangeAspect="1"/>
          </p:cNvPicPr>
          <p:nvPr/>
        </p:nvPicPr>
        <p:blipFill>
          <a:blip r:embed="rId3"/>
          <a:stretch>
            <a:fillRect/>
          </a:stretch>
        </p:blipFill>
        <p:spPr>
          <a:xfrm>
            <a:off x="2308150" y="1372337"/>
            <a:ext cx="7355614" cy="4528127"/>
          </a:xfrm>
          <a:prstGeom prst="rect">
            <a:avLst/>
          </a:prstGeom>
        </p:spPr>
      </p:pic>
    </p:spTree>
    <p:extLst>
      <p:ext uri="{BB962C8B-B14F-4D97-AF65-F5344CB8AC3E}">
        <p14:creationId xmlns:p14="http://schemas.microsoft.com/office/powerpoint/2010/main" val="238653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174C177-9650-DDF2-D677-92D51D1540B7}"/>
              </a:ext>
            </a:extLst>
          </p:cNvPr>
          <p:cNvSpPr>
            <a:spLocks noGrp="1"/>
          </p:cNvSpPr>
          <p:nvPr>
            <p:ph sz="quarter" idx="13"/>
          </p:nvPr>
        </p:nvSpPr>
        <p:spPr>
          <a:xfrm>
            <a:off x="0" y="267165"/>
            <a:ext cx="12192000" cy="766119"/>
          </a:xfrm>
          <a:noFill/>
          <a:ln>
            <a:noFill/>
          </a:ln>
        </p:spPr>
        <p:txBody>
          <a:bodyPr>
            <a:normAutofit/>
          </a:bodyPr>
          <a:lstStyle/>
          <a:p>
            <a:pPr algn="ctr">
              <a:spcBef>
                <a:spcPct val="0"/>
              </a:spcBef>
            </a:pPr>
            <a:r>
              <a:rPr lang="fr-CH" sz="4600" dirty="0">
                <a:solidFill>
                  <a:srgbClr val="7030A0"/>
                </a:solidFill>
                <a:latin typeface="Arial" panose="020B0604020202020204" pitchFamily="34" charset="0"/>
                <a:ea typeface="ＭＳ Ｐゴシック" panose="020B0600070205080204" pitchFamily="34" charset="-128"/>
              </a:rPr>
              <a:t>Hémochromatose héréditaire</a:t>
            </a:r>
          </a:p>
        </p:txBody>
      </p:sp>
      <p:pic>
        <p:nvPicPr>
          <p:cNvPr id="1026" name="Picture 2">
            <a:extLst>
              <a:ext uri="{FF2B5EF4-FFF2-40B4-BE49-F238E27FC236}">
                <a16:creationId xmlns:a16="http://schemas.microsoft.com/office/drawing/2014/main" id="{C34949C5-0B07-1A77-8132-C1F71103FC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95656" y="1663771"/>
            <a:ext cx="3262216" cy="46942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BCCC817-3677-8FF5-7AC4-5A56E143933D}"/>
              </a:ext>
            </a:extLst>
          </p:cNvPr>
          <p:cNvSpPr txBox="1"/>
          <p:nvPr/>
        </p:nvSpPr>
        <p:spPr>
          <a:xfrm>
            <a:off x="556491" y="1663771"/>
            <a:ext cx="6100618" cy="3693319"/>
          </a:xfrm>
          <a:prstGeom prst="rect">
            <a:avLst/>
          </a:prstGeom>
          <a:noFill/>
        </p:spPr>
        <p:txBody>
          <a:bodyPr wrap="square">
            <a:spAutoFit/>
          </a:bodyPr>
          <a:lstStyle/>
          <a:p>
            <a:pPr marL="285750" indent="-285750">
              <a:buFont typeface="Arial" panose="020B0604020202020204" pitchFamily="34" charset="0"/>
              <a:buChar char="•"/>
            </a:pPr>
            <a:r>
              <a:rPr lang="en-US" sz="1800" b="0" i="0" kern="1200" dirty="0">
                <a:solidFill>
                  <a:schemeClr val="tx1"/>
                </a:solidFill>
                <a:effectLst/>
                <a:latin typeface="Arial" panose="020B0604020202020204" pitchFamily="34" charset="0"/>
                <a:cs typeface="Arial" panose="020B0604020202020204" pitchFamily="34" charset="0"/>
              </a:rPr>
              <a:t>Haemochromatosis is an </a:t>
            </a:r>
            <a:r>
              <a:rPr lang="en-US" sz="1800" b="1" i="0" kern="1200" dirty="0">
                <a:solidFill>
                  <a:schemeClr val="tx1"/>
                </a:solidFill>
                <a:effectLst/>
                <a:latin typeface="Arial" panose="020B0604020202020204" pitchFamily="34" charset="0"/>
                <a:cs typeface="Arial" panose="020B0604020202020204" pitchFamily="34" charset="0"/>
              </a:rPr>
              <a:t>AR disorder </a:t>
            </a:r>
          </a:p>
          <a:p>
            <a:pPr marL="285750" indent="-285750">
              <a:buFont typeface="Arial" panose="020B0604020202020204" pitchFamily="34" charset="0"/>
              <a:buChar char="•"/>
            </a:pPr>
            <a:endParaRPr lang="en-US" sz="1800" b="1" i="0" kern="1200" dirty="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a:t>
            </a:r>
            <a:r>
              <a:rPr lang="en-US" sz="1800" b="1" i="0" kern="1200" dirty="0">
                <a:solidFill>
                  <a:schemeClr val="tx1"/>
                </a:solidFill>
                <a:effectLst/>
                <a:latin typeface="Arial" panose="020B0604020202020204" pitchFamily="34" charset="0"/>
                <a:cs typeface="Arial" panose="020B0604020202020204" pitchFamily="34" charset="0"/>
              </a:rPr>
              <a:t>omozygosity for the p.Cys282Tyr (p.C282Y) variant in </a:t>
            </a:r>
            <a:r>
              <a:rPr lang="en-US" sz="1800" b="1" i="1" kern="1200" dirty="0">
                <a:solidFill>
                  <a:schemeClr val="tx1"/>
                </a:solidFill>
                <a:effectLst/>
                <a:latin typeface="Arial" panose="020B0604020202020204" pitchFamily="34" charset="0"/>
                <a:cs typeface="Arial" panose="020B0604020202020204" pitchFamily="34" charset="0"/>
              </a:rPr>
              <a:t>HFE</a:t>
            </a:r>
            <a:r>
              <a:rPr lang="en-US" sz="1800" b="1" i="0" kern="1200" dirty="0">
                <a:solidFill>
                  <a:schemeClr val="tx1"/>
                </a:solidFill>
                <a:effectLst/>
                <a:latin typeface="Arial" panose="020B0604020202020204" pitchFamily="34" charset="0"/>
                <a:cs typeface="Arial" panose="020B0604020202020204" pitchFamily="34" charset="0"/>
              </a:rPr>
              <a:t> </a:t>
            </a:r>
            <a:r>
              <a:rPr lang="en-US" sz="1800" b="0" i="0" kern="1200" dirty="0">
                <a:solidFill>
                  <a:schemeClr val="tx1"/>
                </a:solidFill>
                <a:effectLst/>
                <a:latin typeface="Arial" panose="020B0604020202020204" pitchFamily="34" charset="0"/>
                <a:cs typeface="Arial" panose="020B0604020202020204" pitchFamily="34" charset="0"/>
              </a:rPr>
              <a:t>is present in about 80% of individuals of European origin with the disease</a:t>
            </a:r>
          </a:p>
          <a:p>
            <a:pPr marL="285750" indent="-285750">
              <a:buFont typeface="Arial" panose="020B0604020202020204" pitchFamily="34" charset="0"/>
              <a:buChar char="•"/>
            </a:pPr>
            <a:endParaRPr lang="en-US" sz="1800" b="0" i="0" kern="1200" dirty="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t>
            </a:r>
            <a:r>
              <a:rPr lang="en-US" sz="1800" b="0" i="0" kern="1200" dirty="0">
                <a:solidFill>
                  <a:schemeClr val="tx1"/>
                </a:solidFill>
                <a:effectLst/>
                <a:latin typeface="Arial" panose="020B0604020202020204" pitchFamily="34" charset="0"/>
                <a:cs typeface="Arial" panose="020B0604020202020204" pitchFamily="34" charset="0"/>
              </a:rPr>
              <a:t>haracterized by increased intestinal iron absorption and iron release from macrophages, leading to an expanded circulating iron pool, reflected by </a:t>
            </a:r>
            <a:r>
              <a:rPr lang="en-US" sz="1800" b="1" i="0" kern="1200" dirty="0">
                <a:solidFill>
                  <a:schemeClr val="tx1"/>
                </a:solidFill>
                <a:effectLst/>
                <a:latin typeface="Arial" panose="020B0604020202020204" pitchFamily="34" charset="0"/>
                <a:cs typeface="Arial" panose="020B0604020202020204" pitchFamily="34" charset="0"/>
              </a:rPr>
              <a:t>increased transferrin saturation</a:t>
            </a:r>
            <a:r>
              <a:rPr lang="en-US" sz="1800" b="0" i="0" kern="1200" dirty="0">
                <a:solidFill>
                  <a:schemeClr val="tx1"/>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1800" b="0" i="0" kern="1200" dirty="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kern="1200" dirty="0">
                <a:solidFill>
                  <a:schemeClr val="tx1"/>
                </a:solidFill>
                <a:effectLst/>
                <a:latin typeface="Arial" panose="020B0604020202020204" pitchFamily="34" charset="0"/>
                <a:cs typeface="Arial" panose="020B0604020202020204" pitchFamily="34" charset="0"/>
              </a:rPr>
              <a:t>This can lead to progressive </a:t>
            </a:r>
            <a:r>
              <a:rPr lang="en-US" sz="1800" b="1" i="0" kern="1200" dirty="0">
                <a:solidFill>
                  <a:schemeClr val="tx1"/>
                </a:solidFill>
                <a:effectLst/>
                <a:latin typeface="Arial" panose="020B0604020202020204" pitchFamily="34" charset="0"/>
                <a:cs typeface="Arial" panose="020B0604020202020204" pitchFamily="34" charset="0"/>
              </a:rPr>
              <a:t>body iron accumulation, that mainly manifests in the liver</a:t>
            </a:r>
            <a:endParaRPr lang="fr-CH"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A05A905-700B-FF96-92F6-410B0DCE68F5}"/>
              </a:ext>
            </a:extLst>
          </p:cNvPr>
          <p:cNvSpPr txBox="1"/>
          <p:nvPr/>
        </p:nvSpPr>
        <p:spPr>
          <a:xfrm>
            <a:off x="2530763" y="6370636"/>
            <a:ext cx="9153236" cy="584775"/>
          </a:xfrm>
          <a:prstGeom prst="rect">
            <a:avLst/>
          </a:prstGeom>
          <a:noFill/>
        </p:spPr>
        <p:txBody>
          <a:bodyPr wrap="square" rtlCol="0">
            <a:spAutoFit/>
          </a:bodyPr>
          <a:lstStyle/>
          <a:p>
            <a:pPr algn="r"/>
            <a:r>
              <a:rPr lang="en-US" sz="1400" b="1" dirty="0">
                <a:solidFill>
                  <a:schemeClr val="bg1">
                    <a:lumMod val="65000"/>
                  </a:schemeClr>
                </a:solidFill>
                <a:latin typeface="Arial" panose="020B0604020202020204" pitchFamily="34" charset="0"/>
                <a:cs typeface="Arial" panose="020B0604020202020204" pitchFamily="34" charset="0"/>
              </a:rPr>
              <a:t>EASL Clinical Practice Guidelines on haemochromatosis. J Hepatol 2022.</a:t>
            </a:r>
          </a:p>
          <a:p>
            <a:endParaRPr lang="fr-CH" dirty="0"/>
          </a:p>
        </p:txBody>
      </p:sp>
    </p:spTree>
    <p:extLst>
      <p:ext uri="{BB962C8B-B14F-4D97-AF65-F5344CB8AC3E}">
        <p14:creationId xmlns:p14="http://schemas.microsoft.com/office/powerpoint/2010/main" val="1211146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0" y="99054"/>
            <a:ext cx="12192000" cy="766119"/>
          </a:xfrm>
          <a:noFill/>
          <a:ln>
            <a:noFill/>
          </a:ln>
        </p:spPr>
        <p:txBody>
          <a:bodyPr>
            <a:normAutofit lnSpcReduction="10000"/>
          </a:bodyPr>
          <a:lstStyle/>
          <a:p>
            <a:pPr algn="ctr">
              <a:lnSpc>
                <a:spcPct val="100000"/>
              </a:lnSpc>
            </a:pPr>
            <a:r>
              <a:rPr lang="fr-CH" sz="3400" dirty="0"/>
              <a:t>	</a:t>
            </a:r>
            <a:r>
              <a:rPr lang="fr-CH" sz="4600" dirty="0">
                <a:solidFill>
                  <a:srgbClr val="7030A0"/>
                </a:solidFill>
                <a:latin typeface="Arial" panose="020B0604020202020204" pitchFamily="34" charset="0"/>
                <a:ea typeface="ＭＳ Ｐゴシック" panose="020B0600070205080204" pitchFamily="34" charset="-128"/>
              </a:rPr>
              <a:t>Hémochromatose héréditaire</a:t>
            </a:r>
          </a:p>
        </p:txBody>
      </p:sp>
      <p:sp>
        <p:nvSpPr>
          <p:cNvPr id="3" name="ZoneTexte 2">
            <a:extLst>
              <a:ext uri="{FF2B5EF4-FFF2-40B4-BE49-F238E27FC236}">
                <a16:creationId xmlns:a16="http://schemas.microsoft.com/office/drawing/2014/main" id="{8263B5F2-C358-02DD-C805-17BEA407824D}"/>
              </a:ext>
            </a:extLst>
          </p:cNvPr>
          <p:cNvSpPr txBox="1"/>
          <p:nvPr/>
        </p:nvSpPr>
        <p:spPr>
          <a:xfrm>
            <a:off x="2493111" y="6449204"/>
            <a:ext cx="9153236" cy="584775"/>
          </a:xfrm>
          <a:prstGeom prst="rect">
            <a:avLst/>
          </a:prstGeom>
          <a:noFill/>
        </p:spPr>
        <p:txBody>
          <a:bodyPr wrap="square" rtlCol="0">
            <a:spAutoFit/>
          </a:bodyPr>
          <a:lstStyle/>
          <a:p>
            <a:pPr algn="r"/>
            <a:r>
              <a:rPr lang="en-US" sz="1400" b="1" dirty="0">
                <a:solidFill>
                  <a:schemeClr val="bg1">
                    <a:lumMod val="65000"/>
                  </a:schemeClr>
                </a:solidFill>
                <a:latin typeface="Arial" panose="020B0604020202020204" pitchFamily="34" charset="0"/>
                <a:cs typeface="Arial" panose="020B0604020202020204" pitchFamily="34" charset="0"/>
              </a:rPr>
              <a:t>EASL Clinical Practice Guidelines on haemochromatosis. J Hepatol 2022.</a:t>
            </a:r>
          </a:p>
          <a:p>
            <a:endParaRPr lang="fr-CH" dirty="0"/>
          </a:p>
        </p:txBody>
      </p:sp>
      <p:pic>
        <p:nvPicPr>
          <p:cNvPr id="2050" name="Picture 2">
            <a:extLst>
              <a:ext uri="{FF2B5EF4-FFF2-40B4-BE49-F238E27FC236}">
                <a16:creationId xmlns:a16="http://schemas.microsoft.com/office/drawing/2014/main" id="{DB9BB3E1-503F-300F-4F90-3595484A13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6639" y="865173"/>
            <a:ext cx="7423401" cy="5584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9CE496-0053-3C9C-C9CE-5282BC92B3E2}"/>
              </a:ext>
            </a:extLst>
          </p:cNvPr>
          <p:cNvSpPr/>
          <p:nvPr/>
        </p:nvSpPr>
        <p:spPr>
          <a:xfrm>
            <a:off x="6793992" y="3538728"/>
            <a:ext cx="2587752" cy="11338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64067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B04A28D-76A2-FBB3-437D-C2152EE81231}"/>
              </a:ext>
            </a:extLst>
          </p:cNvPr>
          <p:cNvSpPr>
            <a:spLocks noGrp="1"/>
          </p:cNvSpPr>
          <p:nvPr>
            <p:ph sz="quarter" idx="13"/>
          </p:nvPr>
        </p:nvSpPr>
        <p:spPr>
          <a:noFill/>
          <a:ln>
            <a:noFill/>
          </a:ln>
        </p:spPr>
        <p:txBody>
          <a:bodyPr/>
          <a:lstStyle/>
          <a:p>
            <a:pPr algn="ctr"/>
            <a:r>
              <a:rPr lang="fr-CH" sz="4600" dirty="0">
                <a:solidFill>
                  <a:srgbClr val="7030A0"/>
                </a:solidFill>
                <a:latin typeface="Arial" panose="020B0604020202020204" pitchFamily="34" charset="0"/>
                <a:ea typeface="ＭＳ Ｐゴシック" panose="020B0600070205080204" pitchFamily="34" charset="-128"/>
              </a:rPr>
              <a:t>Alpha1-AT </a:t>
            </a:r>
            <a:r>
              <a:rPr lang="fr-CH" sz="4600" dirty="0" err="1">
                <a:solidFill>
                  <a:srgbClr val="7030A0"/>
                </a:solidFill>
                <a:latin typeface="Arial" panose="020B0604020202020204" pitchFamily="34" charset="0"/>
                <a:ea typeface="ＭＳ Ｐゴシック" panose="020B0600070205080204" pitchFamily="34" charset="-128"/>
              </a:rPr>
              <a:t>deficiency</a:t>
            </a:r>
            <a:endParaRPr lang="fr-CH" sz="4600" dirty="0">
              <a:solidFill>
                <a:srgbClr val="7030A0"/>
              </a:solidFill>
              <a:latin typeface="Arial" panose="020B0604020202020204" pitchFamily="34" charset="0"/>
              <a:ea typeface="ＭＳ Ｐゴシック" panose="020B0600070205080204" pitchFamily="34" charset="-128"/>
            </a:endParaRPr>
          </a:p>
        </p:txBody>
      </p:sp>
      <p:pic>
        <p:nvPicPr>
          <p:cNvPr id="3074" name="Picture 2">
            <a:extLst>
              <a:ext uri="{FF2B5EF4-FFF2-40B4-BE49-F238E27FC236}">
                <a16:creationId xmlns:a16="http://schemas.microsoft.com/office/drawing/2014/main" id="{629FE184-11AE-1B8B-50F7-6F9419E934C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5960" y="924070"/>
            <a:ext cx="4617080" cy="539685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7042370-0247-A06B-E6CA-EDDBBD5255B9}"/>
              </a:ext>
            </a:extLst>
          </p:cNvPr>
          <p:cNvSpPr txBox="1"/>
          <p:nvPr/>
        </p:nvSpPr>
        <p:spPr>
          <a:xfrm>
            <a:off x="8546715" y="6435292"/>
            <a:ext cx="3194756" cy="307777"/>
          </a:xfrm>
          <a:prstGeom prst="rect">
            <a:avLst/>
          </a:prstGeom>
          <a:noFill/>
        </p:spPr>
        <p:txBody>
          <a:bodyPr wrap="square" rtlCol="0">
            <a:spAutoFit/>
          </a:bodyPr>
          <a:lstStyle/>
          <a:p>
            <a:pPr algn="r"/>
            <a:r>
              <a:rPr lang="en-US" sz="1400" b="1" dirty="0" err="1">
                <a:solidFill>
                  <a:schemeClr val="bg1">
                    <a:lumMod val="65000"/>
                  </a:schemeClr>
                </a:solidFill>
                <a:latin typeface="Arial" panose="020B0604020202020204" pitchFamily="34" charset="0"/>
                <a:cs typeface="Arial" panose="020B0604020202020204" pitchFamily="34" charset="0"/>
              </a:rPr>
              <a:t>Strnad</a:t>
            </a:r>
            <a:r>
              <a:rPr lang="en-US" sz="1400" b="1" dirty="0">
                <a:solidFill>
                  <a:schemeClr val="bg1">
                    <a:lumMod val="65000"/>
                  </a:schemeClr>
                </a:solidFill>
                <a:latin typeface="Arial" panose="020B0604020202020204" pitchFamily="34" charset="0"/>
                <a:cs typeface="Arial" panose="020B0604020202020204" pitchFamily="34" charset="0"/>
              </a:rPr>
              <a:t> P et al., N </a:t>
            </a:r>
            <a:r>
              <a:rPr lang="en-US" sz="1400" b="1" dirty="0" err="1">
                <a:solidFill>
                  <a:schemeClr val="bg1">
                    <a:lumMod val="65000"/>
                  </a:schemeClr>
                </a:solidFill>
                <a:latin typeface="Arial" panose="020B0604020202020204" pitchFamily="34" charset="0"/>
                <a:cs typeface="Arial" panose="020B0604020202020204" pitchFamily="34" charset="0"/>
              </a:rPr>
              <a:t>Engl</a:t>
            </a:r>
            <a:r>
              <a:rPr lang="en-US" sz="1400" b="1" dirty="0">
                <a:solidFill>
                  <a:schemeClr val="bg1">
                    <a:lumMod val="65000"/>
                  </a:schemeClr>
                </a:solidFill>
                <a:latin typeface="Arial" panose="020B0604020202020204" pitchFamily="34" charset="0"/>
                <a:cs typeface="Arial" panose="020B0604020202020204" pitchFamily="34" charset="0"/>
              </a:rPr>
              <a:t> J Med 2020.</a:t>
            </a:r>
            <a:endParaRPr lang="fr-CH" sz="1400" b="1" dirty="0">
              <a:solidFill>
                <a:schemeClr val="bg1">
                  <a:lumMod val="65000"/>
                </a:schemeClr>
              </a:solidFill>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FB57024-5A27-0245-1EF5-7DD4A36899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 b="25522"/>
          <a:stretch/>
        </p:blipFill>
        <p:spPr bwMode="auto">
          <a:xfrm>
            <a:off x="5560291" y="3162482"/>
            <a:ext cx="6399806" cy="289192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62E5404-EEAB-AF97-15BE-03213BAC2F62}"/>
              </a:ext>
            </a:extLst>
          </p:cNvPr>
          <p:cNvSpPr txBox="1"/>
          <p:nvPr/>
        </p:nvSpPr>
        <p:spPr>
          <a:xfrm>
            <a:off x="5643418" y="1304268"/>
            <a:ext cx="5246255" cy="1477328"/>
          </a:xfrm>
          <a:prstGeom prst="rect">
            <a:avLst/>
          </a:prstGeom>
          <a:noFill/>
        </p:spPr>
        <p:txBody>
          <a:bodyPr wrap="square" rtlCol="0">
            <a:spAutoFit/>
          </a:bodyPr>
          <a:lstStyle/>
          <a:p>
            <a:pPr marL="285750" indent="-285750" fontAlgn="base">
              <a:buFont typeface="Arial" panose="020B0604020202020204" pitchFamily="34" charset="0"/>
              <a:buChar char="•"/>
            </a:pPr>
            <a:r>
              <a:rPr lang="en-US" sz="1800" b="0" i="0" kern="1200" dirty="0">
                <a:solidFill>
                  <a:schemeClr val="tx1"/>
                </a:solidFill>
                <a:effectLst/>
                <a:latin typeface="Arial" panose="020B0604020202020204" pitchFamily="34" charset="0"/>
                <a:cs typeface="Arial" panose="020B0604020202020204" pitchFamily="34" charset="0"/>
              </a:rPr>
              <a:t>Alpha</a:t>
            </a:r>
            <a:r>
              <a:rPr lang="en-US" sz="1800" b="0" i="0" kern="1200" baseline="-25000" dirty="0">
                <a:solidFill>
                  <a:schemeClr val="tx1"/>
                </a:solidFill>
                <a:effectLst/>
                <a:latin typeface="Arial" panose="020B0604020202020204" pitchFamily="34" charset="0"/>
                <a:cs typeface="Arial" panose="020B0604020202020204" pitchFamily="34" charset="0"/>
              </a:rPr>
              <a:t>1</a:t>
            </a:r>
            <a:r>
              <a:rPr lang="en-US" sz="1800" b="0" i="0" kern="1200" dirty="0">
                <a:solidFill>
                  <a:schemeClr val="tx1"/>
                </a:solidFill>
                <a:effectLst/>
                <a:latin typeface="Arial" panose="020B0604020202020204" pitchFamily="34" charset="0"/>
                <a:cs typeface="Arial" panose="020B0604020202020204" pitchFamily="34" charset="0"/>
              </a:rPr>
              <a:t>-antitrypsin deficiency is an AR disorder and one of the most common genetic diseases</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SERPINA1 </a:t>
            </a:r>
            <a:r>
              <a:rPr lang="fr-CH" dirty="0" err="1">
                <a:latin typeface="Arial" panose="020B0604020202020204" pitchFamily="34" charset="0"/>
                <a:cs typeface="Arial" panose="020B0604020202020204" pitchFamily="34" charset="0"/>
              </a:rPr>
              <a:t>gene</a:t>
            </a:r>
            <a:r>
              <a:rPr lang="fr-CH" dirty="0">
                <a:latin typeface="Arial" panose="020B0604020202020204" pitchFamily="34" charset="0"/>
                <a:cs typeface="Arial" panose="020B0604020202020204" pitchFamily="34" charset="0"/>
              </a:rPr>
              <a:t> mutation</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Accumulation of </a:t>
            </a:r>
            <a:r>
              <a:rPr lang="fr-CH" dirty="0" err="1">
                <a:latin typeface="Arial" panose="020B0604020202020204" pitchFamily="34" charset="0"/>
                <a:cs typeface="Arial" panose="020B0604020202020204" pitchFamily="34" charset="0"/>
              </a:rPr>
              <a:t>toxic</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misfolded</a:t>
            </a:r>
            <a:r>
              <a:rPr lang="fr-CH" dirty="0">
                <a:latin typeface="Arial" panose="020B0604020202020204" pitchFamily="34" charset="0"/>
                <a:cs typeface="Arial" panose="020B0604020202020204" pitchFamily="34" charset="0"/>
              </a:rPr>
              <a:t> AAT </a:t>
            </a:r>
            <a:r>
              <a:rPr lang="fr-CH" dirty="0" err="1">
                <a:latin typeface="Arial" panose="020B0604020202020204" pitchFamily="34" charset="0"/>
                <a:cs typeface="Arial" panose="020B0604020202020204" pitchFamily="34" charset="0"/>
              </a:rPr>
              <a:t>within</a:t>
            </a:r>
            <a:r>
              <a:rPr lang="fr-CH" dirty="0">
                <a:latin typeface="Arial" panose="020B0604020202020204" pitchFamily="34" charset="0"/>
                <a:cs typeface="Arial" panose="020B0604020202020204" pitchFamily="34" charset="0"/>
              </a:rPr>
              <a:t> the </a:t>
            </a:r>
            <a:r>
              <a:rPr lang="fr-CH" dirty="0" err="1">
                <a:latin typeface="Arial" panose="020B0604020202020204" pitchFamily="34" charset="0"/>
                <a:cs typeface="Arial" panose="020B0604020202020204" pitchFamily="34" charset="0"/>
              </a:rPr>
              <a:t>liver</a:t>
            </a:r>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93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7FE10745-87BE-0C4F-88CA-458B629CF4B3}"/>
              </a:ext>
            </a:extLst>
          </p:cNvPr>
          <p:cNvSpPr>
            <a:spLocks noChangeArrowheads="1"/>
          </p:cNvSpPr>
          <p:nvPr/>
        </p:nvSpPr>
        <p:spPr bwMode="auto">
          <a:xfrm>
            <a:off x="6498774" y="1048393"/>
            <a:ext cx="4757161" cy="424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4663" indent="-474663">
              <a:tabLst>
                <a:tab pos="984250" algn="l"/>
                <a:tab pos="5338763" algn="r"/>
              </a:tabLst>
              <a:defRPr sz="2000">
                <a:solidFill>
                  <a:schemeClr val="tx1"/>
                </a:solidFill>
                <a:latin typeface="Times" pitchFamily="2" charset="0"/>
                <a:ea typeface="ＭＳ Ｐゴシック" panose="020B0600070205080204" pitchFamily="34" charset="-128"/>
              </a:defRPr>
            </a:lvl1pPr>
            <a:lvl2pPr marL="37931725" indent="-37474525">
              <a:tabLst>
                <a:tab pos="984250" algn="l"/>
                <a:tab pos="5338763" algn="r"/>
              </a:tabLst>
              <a:defRPr sz="2000">
                <a:solidFill>
                  <a:schemeClr val="tx1"/>
                </a:solidFill>
                <a:latin typeface="Times" pitchFamily="2" charset="0"/>
                <a:ea typeface="ＭＳ Ｐゴシック" panose="020B0600070205080204" pitchFamily="34" charset="-128"/>
              </a:defRPr>
            </a:lvl2pPr>
            <a:lvl3pPr>
              <a:tabLst>
                <a:tab pos="984250" algn="l"/>
                <a:tab pos="5338763" algn="r"/>
              </a:tabLst>
              <a:defRPr sz="2000">
                <a:solidFill>
                  <a:schemeClr val="tx1"/>
                </a:solidFill>
                <a:latin typeface="Times" pitchFamily="2" charset="0"/>
                <a:ea typeface="ＭＳ Ｐゴシック" panose="020B0600070205080204" pitchFamily="34" charset="-128"/>
              </a:defRPr>
            </a:lvl3pPr>
            <a:lvl4pPr>
              <a:tabLst>
                <a:tab pos="984250" algn="l"/>
                <a:tab pos="5338763" algn="r"/>
              </a:tabLst>
              <a:defRPr sz="2000">
                <a:solidFill>
                  <a:schemeClr val="tx1"/>
                </a:solidFill>
                <a:latin typeface="Times" pitchFamily="2" charset="0"/>
                <a:ea typeface="ＭＳ Ｐゴシック" panose="020B0600070205080204" pitchFamily="34" charset="-128"/>
              </a:defRPr>
            </a:lvl4pPr>
            <a:lvl5pPr>
              <a:tabLst>
                <a:tab pos="984250" algn="l"/>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984250" algn="l"/>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984250" algn="l"/>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984250" algn="l"/>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984250" algn="l"/>
                <a:tab pos="5338763" algn="r"/>
              </a:tabLst>
              <a:defRPr sz="2000">
                <a:solidFill>
                  <a:schemeClr val="tx1"/>
                </a:solidFill>
                <a:latin typeface="Times" pitchFamily="2" charset="0"/>
                <a:ea typeface="ＭＳ Ｐゴシック" panose="020B0600070205080204" pitchFamily="34" charset="-128"/>
              </a:defRPr>
            </a:lvl9pPr>
          </a:lstStyle>
          <a:p>
            <a:pPr marL="817563" indent="-342900">
              <a:lnSpc>
                <a:spcPct val="90000"/>
              </a:lnSpc>
              <a:spcAft>
                <a:spcPts val="600"/>
              </a:spcAft>
              <a:buClr>
                <a:srgbClr val="0070D7"/>
              </a:buClr>
              <a:buFont typeface="Arial" panose="020B0604020202020204" pitchFamily="34" charset="0"/>
              <a:buChar char="•"/>
            </a:pPr>
            <a:r>
              <a:rPr lang="fr-FR" altLang="en-US" sz="1950" dirty="0" err="1">
                <a:latin typeface="Arial" panose="020B0604020202020204" pitchFamily="34" charset="0"/>
                <a:ea typeface="+mn-ea"/>
                <a:cs typeface="Arial" panose="020B0604020202020204" pitchFamily="34" charset="0"/>
                <a:sym typeface="Wingdings" pitchFamily="2" charset="2"/>
              </a:rPr>
              <a:t>Prevalence</a:t>
            </a:r>
            <a:r>
              <a:rPr lang="fr-FR" altLang="en-US" sz="1950" dirty="0">
                <a:latin typeface="Arial" panose="020B0604020202020204" pitchFamily="34" charset="0"/>
                <a:ea typeface="+mn-ea"/>
                <a:cs typeface="Arial" panose="020B0604020202020204" pitchFamily="34" charset="0"/>
                <a:sym typeface="Wingdings" pitchFamily="2" charset="2"/>
              </a:rPr>
              <a:t> ~ 1:30’000  </a:t>
            </a:r>
          </a:p>
          <a:p>
            <a:pPr marL="817563" indent="-342900">
              <a:lnSpc>
                <a:spcPct val="90000"/>
              </a:lnSpc>
              <a:spcAft>
                <a:spcPts val="600"/>
              </a:spcAft>
              <a:buClr>
                <a:srgbClr val="0070D7"/>
              </a:buClr>
              <a:buFont typeface="Arial" panose="020B0604020202020204" pitchFamily="34" charset="0"/>
              <a:buChar char="•"/>
            </a:pPr>
            <a:r>
              <a:rPr lang="de-CH" altLang="en-US" sz="1950" dirty="0">
                <a:latin typeface="Arial" panose="020B0604020202020204" pitchFamily="34" charset="0"/>
                <a:ea typeface="+mn-ea"/>
                <a:cs typeface="Arial" panose="020B0604020202020204" pitchFamily="34" charset="0"/>
              </a:rPr>
              <a:t>Autosomal </a:t>
            </a:r>
            <a:r>
              <a:rPr lang="de-CH" altLang="en-US" sz="1950" dirty="0" err="1">
                <a:latin typeface="Arial" panose="020B0604020202020204" pitchFamily="34" charset="0"/>
                <a:ea typeface="+mn-ea"/>
                <a:cs typeface="Arial" panose="020B0604020202020204" pitchFamily="34" charset="0"/>
              </a:rPr>
              <a:t>recessive</a:t>
            </a:r>
            <a:r>
              <a:rPr lang="de-CH" altLang="en-US" sz="1950" dirty="0">
                <a:latin typeface="Arial" panose="020B0604020202020204" pitchFamily="34" charset="0"/>
                <a:ea typeface="+mn-ea"/>
                <a:cs typeface="Arial" panose="020B0604020202020204" pitchFamily="34" charset="0"/>
              </a:rPr>
              <a:t> </a:t>
            </a:r>
            <a:r>
              <a:rPr lang="de-CH" altLang="en-US" sz="1950" dirty="0" err="1">
                <a:latin typeface="Arial" panose="020B0604020202020204" pitchFamily="34" charset="0"/>
                <a:ea typeface="+mn-ea"/>
                <a:cs typeface="Arial" panose="020B0604020202020204" pitchFamily="34" charset="0"/>
              </a:rPr>
              <a:t>disorder</a:t>
            </a:r>
            <a:r>
              <a:rPr lang="de-CH" altLang="en-US" sz="1950" dirty="0">
                <a:latin typeface="Arial" panose="020B0604020202020204" pitchFamily="34" charset="0"/>
                <a:ea typeface="+mn-ea"/>
                <a:cs typeface="Arial" panose="020B0604020202020204" pitchFamily="34" charset="0"/>
              </a:rPr>
              <a:t> </a:t>
            </a:r>
            <a:r>
              <a:rPr lang="de-CH" altLang="en-US" sz="1950" dirty="0" err="1">
                <a:latin typeface="Arial" panose="020B0604020202020204" pitchFamily="34" charset="0"/>
                <a:ea typeface="+mn-ea"/>
                <a:cs typeface="Arial" panose="020B0604020202020204" pitchFamily="34" charset="0"/>
              </a:rPr>
              <a:t>of</a:t>
            </a:r>
            <a:r>
              <a:rPr lang="de-CH" altLang="en-US" sz="1950" dirty="0">
                <a:latin typeface="Arial" panose="020B0604020202020204" pitchFamily="34" charset="0"/>
                <a:ea typeface="+mn-ea"/>
                <a:cs typeface="Arial" panose="020B0604020202020204" pitchFamily="34" charset="0"/>
              </a:rPr>
              <a:t> </a:t>
            </a:r>
            <a:r>
              <a:rPr lang="de-CH" altLang="en-US" sz="1950" dirty="0" err="1">
                <a:latin typeface="Arial" panose="020B0604020202020204" pitchFamily="34" charset="0"/>
                <a:ea typeface="+mn-ea"/>
                <a:cs typeface="Arial" panose="020B0604020202020204" pitchFamily="34" charset="0"/>
              </a:rPr>
              <a:t>copper</a:t>
            </a:r>
            <a:r>
              <a:rPr lang="de-CH" altLang="en-US" sz="1950" dirty="0">
                <a:latin typeface="Arial" panose="020B0604020202020204" pitchFamily="34" charset="0"/>
                <a:ea typeface="+mn-ea"/>
                <a:cs typeface="Arial" panose="020B0604020202020204" pitchFamily="34" charset="0"/>
              </a:rPr>
              <a:t> </a:t>
            </a:r>
            <a:r>
              <a:rPr lang="de-CH" altLang="en-US" sz="1950" dirty="0" err="1">
                <a:latin typeface="Arial" panose="020B0604020202020204" pitchFamily="34" charset="0"/>
                <a:ea typeface="+mn-ea"/>
                <a:cs typeface="Arial" panose="020B0604020202020204" pitchFamily="34" charset="0"/>
              </a:rPr>
              <a:t>metabolism</a:t>
            </a:r>
            <a:endParaRPr lang="de-CH" altLang="en-US" sz="1950" dirty="0">
              <a:latin typeface="Arial" panose="020B0604020202020204" pitchFamily="34" charset="0"/>
              <a:ea typeface="+mn-ea"/>
              <a:cs typeface="Arial" panose="020B0604020202020204" pitchFamily="34" charset="0"/>
            </a:endParaRPr>
          </a:p>
          <a:p>
            <a:pPr marL="817563" indent="-342900">
              <a:lnSpc>
                <a:spcPct val="90000"/>
              </a:lnSpc>
              <a:spcAft>
                <a:spcPts val="600"/>
              </a:spcAft>
              <a:buClr>
                <a:srgbClr val="0070D7"/>
              </a:buClr>
              <a:buFont typeface="Arial" panose="020B0604020202020204" pitchFamily="34" charset="0"/>
              <a:buChar char="•"/>
            </a:pPr>
            <a:r>
              <a:rPr lang="de-CH" altLang="en-US" sz="1950" dirty="0" err="1">
                <a:latin typeface="Arial" panose="020B0604020202020204" pitchFamily="34" charset="0"/>
                <a:ea typeface="+mn-ea"/>
                <a:cs typeface="Arial" panose="020B0604020202020204" pitchFamily="34" charset="0"/>
              </a:rPr>
              <a:t>Mutations</a:t>
            </a:r>
            <a:r>
              <a:rPr lang="de-CH" altLang="en-US" sz="1950" dirty="0">
                <a:latin typeface="Arial" panose="020B0604020202020204" pitchFamily="34" charset="0"/>
                <a:ea typeface="+mn-ea"/>
                <a:cs typeface="Arial" panose="020B0604020202020204" pitchFamily="34" charset="0"/>
              </a:rPr>
              <a:t> </a:t>
            </a:r>
            <a:r>
              <a:rPr lang="de-CH" altLang="en-US" sz="1950" dirty="0" err="1">
                <a:latin typeface="Arial" panose="020B0604020202020204" pitchFamily="34" charset="0"/>
                <a:ea typeface="+mn-ea"/>
                <a:cs typeface="Arial" panose="020B0604020202020204" pitchFamily="34" charset="0"/>
              </a:rPr>
              <a:t>of</a:t>
            </a:r>
            <a:r>
              <a:rPr lang="de-CH" altLang="en-US" sz="1950" dirty="0">
                <a:latin typeface="Arial" panose="020B0604020202020204" pitchFamily="34" charset="0"/>
                <a:ea typeface="+mn-ea"/>
                <a:cs typeface="Arial" panose="020B0604020202020204" pitchFamily="34" charset="0"/>
              </a:rPr>
              <a:t> ATP7B </a:t>
            </a:r>
            <a:r>
              <a:rPr lang="de-CH" altLang="en-US" sz="1950" dirty="0" err="1">
                <a:latin typeface="Arial" panose="020B0604020202020204" pitchFamily="34" charset="0"/>
                <a:ea typeface="+mn-ea"/>
                <a:cs typeface="Arial" panose="020B0604020202020204" pitchFamily="34" charset="0"/>
              </a:rPr>
              <a:t>gene</a:t>
            </a:r>
            <a:r>
              <a:rPr lang="de-CH" altLang="en-US" sz="1950" dirty="0">
                <a:latin typeface="Arial" panose="020B0604020202020204" pitchFamily="34" charset="0"/>
                <a:ea typeface="+mn-ea"/>
                <a:cs typeface="Arial" panose="020B0604020202020204" pitchFamily="34" charset="0"/>
              </a:rPr>
              <a:t> on </a:t>
            </a:r>
            <a:r>
              <a:rPr lang="de-CH" altLang="en-US" sz="1950" dirty="0" err="1">
                <a:latin typeface="Arial" panose="020B0604020202020204" pitchFamily="34" charset="0"/>
                <a:ea typeface="+mn-ea"/>
                <a:cs typeface="Arial" panose="020B0604020202020204" pitchFamily="34" charset="0"/>
              </a:rPr>
              <a:t>chromosome</a:t>
            </a:r>
            <a:r>
              <a:rPr lang="de-CH" altLang="en-US" sz="1950" dirty="0">
                <a:latin typeface="Arial" panose="020B0604020202020204" pitchFamily="34" charset="0"/>
                <a:ea typeface="+mn-ea"/>
                <a:cs typeface="Arial" panose="020B0604020202020204" pitchFamily="34" charset="0"/>
              </a:rPr>
              <a:t> 13*</a:t>
            </a:r>
            <a:br>
              <a:rPr lang="de-CH" altLang="en-US" sz="1950" dirty="0">
                <a:latin typeface="Arial" panose="020B0604020202020204" pitchFamily="34" charset="0"/>
                <a:ea typeface="+mn-ea"/>
                <a:cs typeface="Arial" panose="020B0604020202020204" pitchFamily="34" charset="0"/>
              </a:rPr>
            </a:b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impaired</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biliary</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copper</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excretion</a:t>
            </a:r>
            <a:r>
              <a:rPr lang="fr-FR" altLang="en-US" sz="1950" dirty="0">
                <a:latin typeface="Arial" panose="020B0604020202020204" pitchFamily="34" charset="0"/>
                <a:ea typeface="+mn-ea"/>
                <a:cs typeface="Arial" panose="020B0604020202020204" pitchFamily="34" charset="0"/>
                <a:sym typeface="Wingdings" pitchFamily="2" charset="2"/>
              </a:rPr>
              <a:t> and accumulation</a:t>
            </a:r>
            <a:br>
              <a:rPr lang="fr-FR" altLang="en-US" sz="1950" dirty="0">
                <a:latin typeface="Arial" panose="020B0604020202020204" pitchFamily="34" charset="0"/>
                <a:ea typeface="+mn-ea"/>
                <a:cs typeface="Arial" panose="020B0604020202020204" pitchFamily="34" charset="0"/>
                <a:sym typeface="Wingdings" pitchFamily="2" charset="2"/>
              </a:rPr>
            </a:b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toxic</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injury</a:t>
            </a:r>
            <a:r>
              <a:rPr lang="fr-FR" altLang="en-US" sz="1950" dirty="0">
                <a:latin typeface="Arial" panose="020B0604020202020204" pitchFamily="34" charset="0"/>
                <a:ea typeface="+mn-ea"/>
                <a:cs typeface="Arial" panose="020B0604020202020204" pitchFamily="34" charset="0"/>
                <a:sym typeface="Wingdings" pitchFamily="2" charset="2"/>
              </a:rPr>
              <a:t> to </a:t>
            </a:r>
            <a:r>
              <a:rPr lang="fr-FR" altLang="en-US" sz="1950" dirty="0" err="1">
                <a:latin typeface="Arial" panose="020B0604020202020204" pitchFamily="34" charset="0"/>
                <a:ea typeface="+mn-ea"/>
                <a:cs typeface="Arial" panose="020B0604020202020204" pitchFamily="34" charset="0"/>
                <a:sym typeface="Wingdings" pitchFamily="2" charset="2"/>
              </a:rPr>
              <a:t>liver</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brain</a:t>
            </a:r>
            <a:r>
              <a:rPr lang="fr-FR" altLang="en-US" sz="1950" dirty="0">
                <a:latin typeface="Arial" panose="020B0604020202020204" pitchFamily="34" charset="0"/>
                <a:ea typeface="+mn-ea"/>
                <a:cs typeface="Arial" panose="020B0604020202020204" pitchFamily="34" charset="0"/>
                <a:sym typeface="Wingdings" pitchFamily="2" charset="2"/>
              </a:rPr>
              <a:t> and </a:t>
            </a:r>
            <a:r>
              <a:rPr lang="fr-FR" altLang="en-US" sz="1950" dirty="0" err="1">
                <a:latin typeface="Arial" panose="020B0604020202020204" pitchFamily="34" charset="0"/>
                <a:ea typeface="+mn-ea"/>
                <a:cs typeface="Arial" panose="020B0604020202020204" pitchFamily="34" charset="0"/>
                <a:sym typeface="Wingdings" pitchFamily="2" charset="2"/>
              </a:rPr>
              <a:t>other</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organs</a:t>
            </a:r>
            <a:endParaRPr lang="fr-FR" altLang="en-US" sz="1950" dirty="0">
              <a:latin typeface="Arial" panose="020B0604020202020204" pitchFamily="34" charset="0"/>
              <a:ea typeface="+mn-ea"/>
              <a:cs typeface="Arial" panose="020B0604020202020204" pitchFamily="34" charset="0"/>
              <a:sym typeface="Wingdings" pitchFamily="2" charset="2"/>
            </a:endParaRPr>
          </a:p>
          <a:p>
            <a:pPr marL="817563" indent="-342900">
              <a:lnSpc>
                <a:spcPct val="90000"/>
              </a:lnSpc>
              <a:spcAft>
                <a:spcPts val="600"/>
              </a:spcAft>
              <a:buClr>
                <a:srgbClr val="0070D7"/>
              </a:buClr>
              <a:buFont typeface="Arial" panose="020B0604020202020204" pitchFamily="34" charset="0"/>
              <a:buChar char="•"/>
            </a:pPr>
            <a:r>
              <a:rPr lang="fr-FR" altLang="en-US" sz="1950" dirty="0">
                <a:latin typeface="Arial" panose="020B0604020202020204" pitchFamily="34" charset="0"/>
                <a:ea typeface="+mn-ea"/>
                <a:cs typeface="Arial" panose="020B0604020202020204" pitchFamily="34" charset="0"/>
                <a:sym typeface="Wingdings" pitchFamily="2" charset="2"/>
              </a:rPr>
              <a:t>&gt; 800 mutations </a:t>
            </a:r>
            <a:r>
              <a:rPr lang="fr-FR" altLang="en-US" sz="1950" dirty="0" err="1">
                <a:latin typeface="Arial" panose="020B0604020202020204" pitchFamily="34" charset="0"/>
                <a:ea typeface="+mn-ea"/>
                <a:cs typeface="Arial" panose="020B0604020202020204" pitchFamily="34" charset="0"/>
                <a:sym typeface="Wingdings" pitchFamily="2" charset="2"/>
              </a:rPr>
              <a:t>described</a:t>
            </a:r>
            <a:r>
              <a:rPr lang="fr-FR" altLang="en-US" sz="1950" dirty="0">
                <a:latin typeface="Arial" panose="020B0604020202020204" pitchFamily="34" charset="0"/>
                <a:ea typeface="+mn-ea"/>
                <a:cs typeface="Arial" panose="020B0604020202020204" pitchFamily="34" charset="0"/>
                <a:sym typeface="Wingdings" pitchFamily="2" charset="2"/>
              </a:rPr>
              <a:t>, </a:t>
            </a:r>
            <a:r>
              <a:rPr lang="fr-FR" altLang="en-US" sz="1950" dirty="0" err="1">
                <a:latin typeface="Arial" panose="020B0604020202020204" pitchFamily="34" charset="0"/>
                <a:ea typeface="+mn-ea"/>
                <a:cs typeface="Arial" panose="020B0604020202020204" pitchFamily="34" charset="0"/>
                <a:sym typeface="Wingdings" pitchFamily="2" charset="2"/>
              </a:rPr>
              <a:t>most</a:t>
            </a:r>
            <a:r>
              <a:rPr lang="fr-FR" altLang="en-US" sz="1950" dirty="0">
                <a:latin typeface="Arial" panose="020B0604020202020204" pitchFamily="34" charset="0"/>
                <a:ea typeface="+mn-ea"/>
                <a:cs typeface="Arial" panose="020B0604020202020204" pitchFamily="34" charset="0"/>
                <a:sym typeface="Wingdings" pitchFamily="2" charset="2"/>
              </a:rPr>
              <a:t> patients are compound </a:t>
            </a:r>
            <a:r>
              <a:rPr lang="fr-FR" altLang="en-US" sz="1950" dirty="0" err="1">
                <a:latin typeface="Arial" panose="020B0604020202020204" pitchFamily="34" charset="0"/>
                <a:ea typeface="+mn-ea"/>
                <a:cs typeface="Arial" panose="020B0604020202020204" pitchFamily="34" charset="0"/>
                <a:sym typeface="Wingdings" pitchFamily="2" charset="2"/>
              </a:rPr>
              <a:t>heterozygotes</a:t>
            </a:r>
            <a:endParaRPr lang="fr-FR" altLang="en-US" sz="1950" dirty="0">
              <a:latin typeface="Arial" panose="020B0604020202020204" pitchFamily="34" charset="0"/>
              <a:ea typeface="+mn-ea"/>
              <a:cs typeface="Arial" panose="020B0604020202020204" pitchFamily="34" charset="0"/>
              <a:sym typeface="Wingdings" pitchFamily="2" charset="2"/>
            </a:endParaRPr>
          </a:p>
          <a:p>
            <a:pPr>
              <a:spcAft>
                <a:spcPts val="600"/>
              </a:spcAft>
              <a:buClr>
                <a:srgbClr val="0070D7"/>
              </a:buClr>
              <a:buFont typeface="Wingdings" pitchFamily="2" charset="2"/>
              <a:buChar char="l"/>
            </a:pPr>
            <a:endParaRPr lang="de-DE" altLang="en-US" sz="3200" b="1" dirty="0">
              <a:latin typeface="Arial" panose="020B0604020202020204" pitchFamily="34" charset="0"/>
            </a:endParaRPr>
          </a:p>
        </p:txBody>
      </p:sp>
      <p:sp>
        <p:nvSpPr>
          <p:cNvPr id="5" name="ZoneTexte 3">
            <a:extLst>
              <a:ext uri="{FF2B5EF4-FFF2-40B4-BE49-F238E27FC236}">
                <a16:creationId xmlns:a16="http://schemas.microsoft.com/office/drawing/2014/main" id="{BED6A218-C7EC-5B45-946F-22642B0C4643}"/>
              </a:ext>
            </a:extLst>
          </p:cNvPr>
          <p:cNvSpPr txBox="1">
            <a:spLocks noChangeArrowheads="1"/>
          </p:cNvSpPr>
          <p:nvPr/>
        </p:nvSpPr>
        <p:spPr bwMode="auto">
          <a:xfrm>
            <a:off x="6566042" y="5410034"/>
            <a:ext cx="512839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r>
              <a:rPr lang="fr-FR" altLang="en-US" sz="1400" b="1" dirty="0">
                <a:solidFill>
                  <a:schemeClr val="bg1">
                    <a:lumMod val="65000"/>
                  </a:schemeClr>
                </a:solidFill>
                <a:latin typeface="Arial" panose="020B0604020202020204" pitchFamily="34" charset="0"/>
                <a:ea typeface="+mn-ea"/>
                <a:cs typeface="Arial" panose="020B0604020202020204" pitchFamily="34" charset="0"/>
              </a:rPr>
              <a:t>Roberts EA and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Schilsky</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ML.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Hepatology</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2008.</a:t>
            </a:r>
          </a:p>
          <a:p>
            <a:pPr algn="r"/>
            <a:r>
              <a:rPr lang="fr-FR" altLang="en-US" sz="1400" b="1" dirty="0">
                <a:solidFill>
                  <a:schemeClr val="bg1">
                    <a:lumMod val="65000"/>
                  </a:schemeClr>
                </a:solidFill>
                <a:latin typeface="Arial" panose="020B0604020202020204" pitchFamily="34" charset="0"/>
                <a:ea typeface="+mn-ea"/>
                <a:cs typeface="Arial" panose="020B0604020202020204" pitchFamily="34" charset="0"/>
              </a:rPr>
              <a:t>EASL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Clinical</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Practice Guidelines. J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Hepatol</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2012.</a:t>
            </a:r>
          </a:p>
          <a:p>
            <a:pPr algn="r"/>
            <a:r>
              <a:rPr lang="fr-FR" altLang="en-US" sz="1400" b="1" dirty="0">
                <a:solidFill>
                  <a:schemeClr val="bg1">
                    <a:lumMod val="65000"/>
                  </a:schemeClr>
                </a:solidFill>
                <a:latin typeface="Arial" panose="020B0604020202020204" pitchFamily="34" charset="0"/>
                <a:ea typeface="+mn-ea"/>
                <a:cs typeface="Arial" panose="020B0604020202020204" pitchFamily="34" charset="0"/>
              </a:rPr>
              <a:t>AASLD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Clinical</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Practice Guidelines. </a:t>
            </a:r>
            <a:r>
              <a:rPr lang="fr-FR" altLang="en-US" sz="1400" b="1" dirty="0" err="1">
                <a:solidFill>
                  <a:schemeClr val="bg1">
                    <a:lumMod val="65000"/>
                  </a:schemeClr>
                </a:solidFill>
                <a:latin typeface="Arial" panose="020B0604020202020204" pitchFamily="34" charset="0"/>
                <a:ea typeface="+mn-ea"/>
                <a:cs typeface="Arial" panose="020B0604020202020204" pitchFamily="34" charset="0"/>
              </a:rPr>
              <a:t>Hepatology</a:t>
            </a:r>
            <a:r>
              <a:rPr lang="fr-FR" altLang="en-US" sz="1400" b="1" dirty="0">
                <a:solidFill>
                  <a:schemeClr val="bg1">
                    <a:lumMod val="65000"/>
                  </a:schemeClr>
                </a:solidFill>
                <a:latin typeface="Arial" panose="020B0604020202020204" pitchFamily="34" charset="0"/>
                <a:ea typeface="+mn-ea"/>
                <a:cs typeface="Arial" panose="020B0604020202020204" pitchFamily="34" charset="0"/>
              </a:rPr>
              <a:t> </a:t>
            </a:r>
            <a:r>
              <a:rPr lang="fr-CH" sz="1400" b="1" dirty="0">
                <a:solidFill>
                  <a:schemeClr val="bg1">
                    <a:lumMod val="65000"/>
                  </a:schemeClr>
                </a:solidFill>
                <a:latin typeface="Arial" panose="020B0604020202020204" pitchFamily="34" charset="0"/>
                <a:ea typeface="+mn-ea"/>
                <a:cs typeface="Arial" panose="020B0604020202020204" pitchFamily="34" charset="0"/>
              </a:rPr>
              <a:t>2023.</a:t>
            </a:r>
          </a:p>
          <a:p>
            <a:pPr algn="r"/>
            <a:r>
              <a:rPr lang="en-US" sz="1400" b="1" dirty="0">
                <a:solidFill>
                  <a:schemeClr val="bg1">
                    <a:lumMod val="65000"/>
                  </a:schemeClr>
                </a:solidFill>
                <a:latin typeface="Arial" panose="020B0604020202020204" pitchFamily="34" charset="0"/>
                <a:ea typeface="+mn-ea"/>
                <a:cs typeface="Arial" panose="020B0604020202020204" pitchFamily="34" charset="0"/>
              </a:rPr>
              <a:t>Roberts EA, </a:t>
            </a:r>
            <a:r>
              <a:rPr lang="en-US" sz="1400" b="1" dirty="0" err="1">
                <a:solidFill>
                  <a:schemeClr val="bg1">
                    <a:lumMod val="65000"/>
                  </a:schemeClr>
                </a:solidFill>
                <a:latin typeface="Arial" panose="020B0604020202020204" pitchFamily="34" charset="0"/>
                <a:ea typeface="+mn-ea"/>
                <a:cs typeface="Arial" panose="020B0604020202020204" pitchFamily="34" charset="0"/>
              </a:rPr>
              <a:t>Schilsky</a:t>
            </a:r>
            <a:r>
              <a:rPr lang="en-US" sz="1400" b="1" dirty="0">
                <a:solidFill>
                  <a:schemeClr val="bg1">
                    <a:lumMod val="65000"/>
                  </a:schemeClr>
                </a:solidFill>
                <a:latin typeface="Arial" panose="020B0604020202020204" pitchFamily="34" charset="0"/>
                <a:ea typeface="+mn-ea"/>
                <a:cs typeface="Arial" panose="020B0604020202020204" pitchFamily="34" charset="0"/>
              </a:rPr>
              <a:t> ML. Current and. N </a:t>
            </a:r>
            <a:r>
              <a:rPr lang="en-US" sz="1400" b="1" dirty="0" err="1">
                <a:solidFill>
                  <a:schemeClr val="bg1">
                    <a:lumMod val="65000"/>
                  </a:schemeClr>
                </a:solidFill>
                <a:latin typeface="Arial" panose="020B0604020202020204" pitchFamily="34" charset="0"/>
                <a:ea typeface="+mn-ea"/>
                <a:cs typeface="Arial" panose="020B0604020202020204" pitchFamily="34" charset="0"/>
              </a:rPr>
              <a:t>Engl</a:t>
            </a:r>
            <a:r>
              <a:rPr lang="en-US" sz="1400" b="1" dirty="0">
                <a:solidFill>
                  <a:schemeClr val="bg1">
                    <a:lumMod val="65000"/>
                  </a:schemeClr>
                </a:solidFill>
                <a:latin typeface="Arial" panose="020B0604020202020204" pitchFamily="34" charset="0"/>
                <a:ea typeface="+mn-ea"/>
                <a:cs typeface="Arial" panose="020B0604020202020204" pitchFamily="34" charset="0"/>
              </a:rPr>
              <a:t> J Med 2023.</a:t>
            </a:r>
            <a:endParaRPr lang="de-DE" altLang="en-US" sz="1400" b="1" dirty="0">
              <a:solidFill>
                <a:schemeClr val="bg1">
                  <a:lumMod val="65000"/>
                </a:schemeClr>
              </a:solidFill>
              <a:latin typeface="Arial" panose="020B0604020202020204" pitchFamily="34" charset="0"/>
              <a:ea typeface="+mn-ea"/>
              <a:cs typeface="Arial" panose="020B0604020202020204" pitchFamily="34" charset="0"/>
            </a:endParaRPr>
          </a:p>
          <a:p>
            <a:pPr algn="r"/>
            <a:endParaRPr lang="fr-FR" altLang="en-US" sz="1400" b="1" dirty="0">
              <a:solidFill>
                <a:schemeClr val="bg1">
                  <a:lumMod val="65000"/>
                </a:schemeClr>
              </a:solidFill>
              <a:latin typeface="Arial" panose="020B0604020202020204" pitchFamily="34" charset="0"/>
              <a:ea typeface="+mn-ea"/>
              <a:cs typeface="Arial" panose="020B0604020202020204" pitchFamily="34" charset="0"/>
            </a:endParaRPr>
          </a:p>
        </p:txBody>
      </p:sp>
      <p:sp>
        <p:nvSpPr>
          <p:cNvPr id="6" name="Rectangle 7">
            <a:extLst>
              <a:ext uri="{FF2B5EF4-FFF2-40B4-BE49-F238E27FC236}">
                <a16:creationId xmlns:a16="http://schemas.microsoft.com/office/drawing/2014/main" id="{2DC5389F-F54D-D84A-AE34-C5F41A818907}"/>
              </a:ext>
            </a:extLst>
          </p:cNvPr>
          <p:cNvSpPr>
            <a:spLocks noChangeArrowheads="1"/>
          </p:cNvSpPr>
          <p:nvPr/>
        </p:nvSpPr>
        <p:spPr bwMode="auto">
          <a:xfrm>
            <a:off x="633876" y="5983147"/>
            <a:ext cx="4910180" cy="53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nchor="b"/>
          <a:lstStyle/>
          <a:p>
            <a:pPr marL="193675" indent="-193675">
              <a:lnSpc>
                <a:spcPct val="90000"/>
              </a:lnSpc>
              <a:spcBef>
                <a:spcPct val="10000"/>
              </a:spcBef>
              <a:tabLst>
                <a:tab pos="2290763" algn="l"/>
              </a:tabLst>
            </a:pPr>
            <a:endParaRPr lang="de-DE" sz="1600" b="1" dirty="0">
              <a:solidFill>
                <a:srgbClr val="666666"/>
              </a:solidFill>
              <a:latin typeface="Arial" charset="0"/>
            </a:endParaRPr>
          </a:p>
        </p:txBody>
      </p:sp>
      <p:sp>
        <p:nvSpPr>
          <p:cNvPr id="8" name="Text Box 3">
            <a:extLst>
              <a:ext uri="{FF2B5EF4-FFF2-40B4-BE49-F238E27FC236}">
                <a16:creationId xmlns:a16="http://schemas.microsoft.com/office/drawing/2014/main" id="{D1BBA9FF-DE9F-F047-A6AF-CB65D2746B78}"/>
              </a:ext>
            </a:extLst>
          </p:cNvPr>
          <p:cNvSpPr txBox="1">
            <a:spLocks noChangeArrowheads="1"/>
          </p:cNvSpPr>
          <p:nvPr/>
        </p:nvSpPr>
        <p:spPr bwMode="auto">
          <a:xfrm>
            <a:off x="0" y="138800"/>
            <a:ext cx="12192000" cy="846555"/>
          </a:xfrm>
          <a:prstGeom prst="rect">
            <a:avLst/>
          </a:prstGeom>
          <a:noFill/>
          <a:ln>
            <a:noFill/>
          </a:ln>
        </p:spPr>
        <p:txBody>
          <a:bodyPr vert="horz" lIns="91440" tIns="45720" rIns="91440" bIns="45720" rtlCol="0">
            <a:normAutofit/>
          </a:bodyPr>
          <a:lstStyle>
            <a:lvl1pPr indent="0" algn="ctr">
              <a:lnSpc>
                <a:spcPct val="90000"/>
              </a:lnSpc>
              <a:spcBef>
                <a:spcPts val="1000"/>
              </a:spcBef>
              <a:buFont typeface="Arial" panose="020B0604020202020204" pitchFamily="34" charset="0"/>
              <a:buNone/>
              <a:defRPr sz="4600" b="1">
                <a:solidFill>
                  <a:srgbClr val="0070D7"/>
                </a:solidFill>
                <a:latin typeface="Arial" panose="020B0604020202020204" pitchFamily="34"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ltLang="en-US" dirty="0">
                <a:solidFill>
                  <a:srgbClr val="7030A0"/>
                </a:solidFill>
              </a:rPr>
              <a:t>Wilson Disease: </a:t>
            </a:r>
            <a:r>
              <a:rPr lang="de-DE" altLang="en-US" dirty="0" err="1">
                <a:solidFill>
                  <a:srgbClr val="7030A0"/>
                </a:solidFill>
              </a:rPr>
              <a:t>Pathophysiology</a:t>
            </a:r>
            <a:endParaRPr lang="de-DE" altLang="en-US" dirty="0">
              <a:solidFill>
                <a:srgbClr val="7030A0"/>
              </a:solidFill>
            </a:endParaRPr>
          </a:p>
        </p:txBody>
      </p:sp>
      <p:pic>
        <p:nvPicPr>
          <p:cNvPr id="2050" name="Picture 2">
            <a:extLst>
              <a:ext uri="{FF2B5EF4-FFF2-40B4-BE49-F238E27FC236}">
                <a16:creationId xmlns:a16="http://schemas.microsoft.com/office/drawing/2014/main" id="{A30989B8-3EF5-03E3-3D43-33292C0A08F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55862" y="1048393"/>
            <a:ext cx="4037366" cy="553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42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7">
            <a:extLst>
              <a:ext uri="{FF2B5EF4-FFF2-40B4-BE49-F238E27FC236}">
                <a16:creationId xmlns:a16="http://schemas.microsoft.com/office/drawing/2014/main" id="{611AE0F8-AB5D-484E-931F-EA2BFC4653C6}"/>
              </a:ext>
            </a:extLst>
          </p:cNvPr>
          <p:cNvSpPr txBox="1">
            <a:spLocks noChangeArrowheads="1"/>
          </p:cNvSpPr>
          <p:nvPr/>
        </p:nvSpPr>
        <p:spPr bwMode="auto">
          <a:xfrm>
            <a:off x="6194013" y="6394314"/>
            <a:ext cx="550146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r"/>
            <a:r>
              <a:rPr lang="en-US" sz="1400" b="1" dirty="0">
                <a:solidFill>
                  <a:schemeClr val="bg1">
                    <a:lumMod val="65000"/>
                  </a:schemeClr>
                </a:solidFill>
                <a:latin typeface="Arial" panose="020B0604020202020204" pitchFamily="34" charset="0"/>
                <a:ea typeface="+mn-ea"/>
                <a:cs typeface="Arial" panose="020B0604020202020204" pitchFamily="34" charset="0"/>
              </a:rPr>
              <a:t>Roberts EA, </a:t>
            </a:r>
            <a:r>
              <a:rPr lang="en-US" sz="1400" b="1" dirty="0" err="1">
                <a:solidFill>
                  <a:schemeClr val="bg1">
                    <a:lumMod val="65000"/>
                  </a:schemeClr>
                </a:solidFill>
                <a:latin typeface="Arial" panose="020B0604020202020204" pitchFamily="34" charset="0"/>
                <a:ea typeface="+mn-ea"/>
                <a:cs typeface="Arial" panose="020B0604020202020204" pitchFamily="34" charset="0"/>
              </a:rPr>
              <a:t>Schilsky</a:t>
            </a:r>
            <a:r>
              <a:rPr lang="en-US" sz="1400" b="1" dirty="0">
                <a:solidFill>
                  <a:schemeClr val="bg1">
                    <a:lumMod val="65000"/>
                  </a:schemeClr>
                </a:solidFill>
                <a:latin typeface="Arial" panose="020B0604020202020204" pitchFamily="34" charset="0"/>
                <a:ea typeface="+mn-ea"/>
                <a:cs typeface="Arial" panose="020B0604020202020204" pitchFamily="34" charset="0"/>
              </a:rPr>
              <a:t> ML. Current and. N </a:t>
            </a:r>
            <a:r>
              <a:rPr lang="en-US" sz="1400" b="1" dirty="0" err="1">
                <a:solidFill>
                  <a:schemeClr val="bg1">
                    <a:lumMod val="65000"/>
                  </a:schemeClr>
                </a:solidFill>
                <a:latin typeface="Arial" panose="020B0604020202020204" pitchFamily="34" charset="0"/>
                <a:ea typeface="+mn-ea"/>
                <a:cs typeface="Arial" panose="020B0604020202020204" pitchFamily="34" charset="0"/>
              </a:rPr>
              <a:t>Engl</a:t>
            </a:r>
            <a:r>
              <a:rPr lang="en-US" sz="1400" b="1" dirty="0">
                <a:solidFill>
                  <a:schemeClr val="bg1">
                    <a:lumMod val="65000"/>
                  </a:schemeClr>
                </a:solidFill>
                <a:latin typeface="Arial" panose="020B0604020202020204" pitchFamily="34" charset="0"/>
                <a:ea typeface="+mn-ea"/>
                <a:cs typeface="Arial" panose="020B0604020202020204" pitchFamily="34" charset="0"/>
              </a:rPr>
              <a:t> J Med 2023.</a:t>
            </a:r>
            <a:endParaRPr lang="de-DE" altLang="en-US" sz="1400" b="1" dirty="0">
              <a:solidFill>
                <a:schemeClr val="bg1">
                  <a:lumMod val="65000"/>
                </a:schemeClr>
              </a:solidFill>
              <a:latin typeface="Arial" panose="020B0604020202020204" pitchFamily="34" charset="0"/>
              <a:ea typeface="+mn-ea"/>
              <a:cs typeface="Arial" panose="020B0604020202020204" pitchFamily="34" charset="0"/>
            </a:endParaRPr>
          </a:p>
          <a:p>
            <a:pPr algn="r"/>
            <a:endParaRPr lang="en-US" dirty="0"/>
          </a:p>
        </p:txBody>
      </p:sp>
      <p:sp>
        <p:nvSpPr>
          <p:cNvPr id="5" name="ZoneTexte 4">
            <a:extLst>
              <a:ext uri="{FF2B5EF4-FFF2-40B4-BE49-F238E27FC236}">
                <a16:creationId xmlns:a16="http://schemas.microsoft.com/office/drawing/2014/main" id="{640EE068-0A48-E75B-B59F-9B2EA159884B}"/>
              </a:ext>
            </a:extLst>
          </p:cNvPr>
          <p:cNvSpPr txBox="1"/>
          <p:nvPr/>
        </p:nvSpPr>
        <p:spPr>
          <a:xfrm>
            <a:off x="0" y="0"/>
            <a:ext cx="12192000" cy="729430"/>
          </a:xfrm>
          <a:prstGeom prst="rect">
            <a:avLst/>
          </a:prstGeom>
          <a:noFill/>
          <a:ln>
            <a:noFill/>
          </a:ln>
        </p:spPr>
        <p:txBody>
          <a:bodyPr vert="horz" lIns="91440" tIns="45720" rIns="91440" bIns="45720" rtlCol="0">
            <a:normAutofit/>
          </a:bodyPr>
          <a:lstStyle>
            <a:defPPr>
              <a:defRPr lang="fr-FR"/>
            </a:defPPr>
            <a:lvl1pPr indent="0" algn="ctr">
              <a:lnSpc>
                <a:spcPct val="90000"/>
              </a:lnSpc>
              <a:spcBef>
                <a:spcPts val="1000"/>
              </a:spcBef>
              <a:buFont typeface="Arial" panose="020B0604020202020204" pitchFamily="34" charset="0"/>
              <a:buNone/>
              <a:defRPr sz="4600" b="1">
                <a:solidFill>
                  <a:srgbClr val="0070D7"/>
                </a:solidFill>
                <a:latin typeface="Arial" panose="020B0604020202020204" pitchFamily="34"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H" dirty="0" err="1">
                <a:solidFill>
                  <a:srgbClr val="7030A0"/>
                </a:solidFill>
              </a:rPr>
              <a:t>Multidisciplinary</a:t>
            </a:r>
            <a:r>
              <a:rPr lang="fr-CH" dirty="0">
                <a:solidFill>
                  <a:srgbClr val="7030A0"/>
                </a:solidFill>
              </a:rPr>
              <a:t> </a:t>
            </a:r>
            <a:r>
              <a:rPr lang="fr-CH" dirty="0" err="1">
                <a:solidFill>
                  <a:srgbClr val="7030A0"/>
                </a:solidFill>
              </a:rPr>
              <a:t>approach</a:t>
            </a:r>
            <a:endParaRPr lang="fr-CH" dirty="0">
              <a:solidFill>
                <a:srgbClr val="7030A0"/>
              </a:solidFill>
            </a:endParaRPr>
          </a:p>
        </p:txBody>
      </p:sp>
      <p:pic>
        <p:nvPicPr>
          <p:cNvPr id="1026" name="Picture 2">
            <a:extLst>
              <a:ext uri="{FF2B5EF4-FFF2-40B4-BE49-F238E27FC236}">
                <a16:creationId xmlns:a16="http://schemas.microsoft.com/office/drawing/2014/main" id="{4CCF70BA-6790-DE00-6492-671B8ACFB0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2036" y="923317"/>
            <a:ext cx="5251904" cy="547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202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CH" sz="4000" b="1" dirty="0" err="1">
                <a:solidFill>
                  <a:srgbClr val="7030A0"/>
                </a:solidFill>
                <a:latin typeface="Arial" pitchFamily="34" charset="0"/>
                <a:ea typeface="ＭＳ Ｐゴシック" panose="020B0600070205080204" pitchFamily="34" charset="-128"/>
              </a:rPr>
              <a:t>What</a:t>
            </a:r>
            <a:r>
              <a:rPr lang="fr-CH" sz="4000" b="1" dirty="0">
                <a:solidFill>
                  <a:srgbClr val="7030A0"/>
                </a:solidFill>
                <a:latin typeface="Arial" pitchFamily="34" charset="0"/>
                <a:ea typeface="ＭＳ Ｐゴシック" panose="020B0600070205080204" pitchFamily="34" charset="-128"/>
              </a:rPr>
              <a:t> about </a:t>
            </a:r>
            <a:r>
              <a:rPr lang="fr-CH" sz="4000" b="1" dirty="0" err="1">
                <a:solidFill>
                  <a:srgbClr val="7030A0"/>
                </a:solidFill>
                <a:latin typeface="Arial" pitchFamily="34" charset="0"/>
                <a:ea typeface="ＭＳ Ｐゴシック" panose="020B0600070205080204" pitchFamily="34" charset="-128"/>
              </a:rPr>
              <a:t>our</a:t>
            </a:r>
            <a:r>
              <a:rPr lang="fr-CH" sz="4000" b="1" dirty="0">
                <a:solidFill>
                  <a:srgbClr val="7030A0"/>
                </a:solidFill>
                <a:latin typeface="Arial" pitchFamily="34" charset="0"/>
                <a:ea typeface="ＭＳ Ｐゴシック" panose="020B0600070205080204" pitchFamily="34" charset="-128"/>
              </a:rPr>
              <a:t> patient !?</a:t>
            </a:r>
          </a:p>
        </p:txBody>
      </p:sp>
      <p:pic>
        <p:nvPicPr>
          <p:cNvPr id="4" name="Espace réservé du contenu 3"/>
          <p:cNvPicPr>
            <a:picLocks noGrp="1" noChangeAspect="1"/>
          </p:cNvPicPr>
          <p:nvPr>
            <p:ph idx="1"/>
          </p:nvPr>
        </p:nvPicPr>
        <p:blipFill>
          <a:blip r:embed="rId2"/>
          <a:stretch>
            <a:fillRect/>
          </a:stretch>
        </p:blipFill>
        <p:spPr>
          <a:xfrm>
            <a:off x="838200" y="1807778"/>
            <a:ext cx="5101337" cy="340089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869" y="2735274"/>
            <a:ext cx="6928931" cy="1545897"/>
          </a:xfrm>
          <a:prstGeom prst="rect">
            <a:avLst/>
          </a:prstGeom>
          <a:ln>
            <a:solidFill>
              <a:schemeClr val="tx1"/>
            </a:solidFill>
          </a:ln>
        </p:spPr>
      </p:pic>
      <p:sp>
        <p:nvSpPr>
          <p:cNvPr id="7" name="ZoneTexte 6"/>
          <p:cNvSpPr txBox="1"/>
          <p:nvPr/>
        </p:nvSpPr>
        <p:spPr>
          <a:xfrm>
            <a:off x="147145" y="5674500"/>
            <a:ext cx="11897709" cy="461665"/>
          </a:xfrm>
          <a:prstGeom prst="rect">
            <a:avLst/>
          </a:prstGeom>
          <a:noFill/>
        </p:spPr>
        <p:txBody>
          <a:bodyPr wrap="square" rtlCol="0">
            <a:spAutoFit/>
          </a:bodyPr>
          <a:lstStyle/>
          <a:p>
            <a:pPr>
              <a:lnSpc>
                <a:spcPct val="80000"/>
              </a:lnSpc>
              <a:spcBef>
                <a:spcPts val="1000"/>
              </a:spcBef>
              <a:spcAft>
                <a:spcPts val="1800"/>
              </a:spcAft>
              <a:buClr>
                <a:srgbClr val="7030A0"/>
              </a:buClr>
              <a:tabLst>
                <a:tab pos="1719263" algn="l"/>
                <a:tab pos="6097588" algn="l"/>
              </a:tabLst>
            </a:pPr>
            <a:r>
              <a:rPr lang="fr-CH" sz="3000" b="1" dirty="0">
                <a:latin typeface="Arial" pitchFamily="-1" charset="0"/>
              </a:rPr>
              <a:t>Acute VZV </a:t>
            </a:r>
            <a:r>
              <a:rPr lang="fr-CH" sz="3000" b="1" dirty="0" err="1">
                <a:latin typeface="Arial" pitchFamily="-1" charset="0"/>
              </a:rPr>
              <a:t>reactivation</a:t>
            </a:r>
            <a:r>
              <a:rPr lang="fr-CH" sz="3000" b="1" dirty="0">
                <a:latin typeface="Arial" pitchFamily="-1" charset="0"/>
              </a:rPr>
              <a:t> </a:t>
            </a:r>
            <a:r>
              <a:rPr lang="fr-CH" sz="3000" b="1" dirty="0" err="1">
                <a:latin typeface="Arial" pitchFamily="-1" charset="0"/>
              </a:rPr>
              <a:t>with</a:t>
            </a:r>
            <a:r>
              <a:rPr lang="fr-CH" sz="3000" b="1" dirty="0">
                <a:latin typeface="Arial" pitchFamily="-1" charset="0"/>
              </a:rPr>
              <a:t> </a:t>
            </a:r>
            <a:r>
              <a:rPr lang="fr-CH" sz="3000" b="1" dirty="0" err="1">
                <a:latin typeface="Arial" pitchFamily="-1" charset="0"/>
              </a:rPr>
              <a:t>hepatitis</a:t>
            </a:r>
            <a:r>
              <a:rPr lang="fr-CH" sz="3000" b="1" dirty="0">
                <a:latin typeface="Arial" pitchFamily="-1" charset="0"/>
              </a:rPr>
              <a:t> on a background of NASH</a:t>
            </a:r>
          </a:p>
        </p:txBody>
      </p:sp>
      <p:sp>
        <p:nvSpPr>
          <p:cNvPr id="8" name="ZoneTexte 7"/>
          <p:cNvSpPr txBox="1"/>
          <p:nvPr/>
        </p:nvSpPr>
        <p:spPr>
          <a:xfrm>
            <a:off x="6526924" y="4610588"/>
            <a:ext cx="4445876" cy="553998"/>
          </a:xfrm>
          <a:prstGeom prst="rect">
            <a:avLst/>
          </a:prstGeom>
          <a:noFill/>
        </p:spPr>
        <p:txBody>
          <a:bodyPr wrap="square" rtlCol="0">
            <a:spAutoFit/>
          </a:bodyPr>
          <a:lstStyle/>
          <a:p>
            <a:pPr algn="ctr"/>
            <a:r>
              <a:rPr lang="fr-CH" sz="3000" b="1" dirty="0">
                <a:latin typeface="Arial" pitchFamily="-1" charset="0"/>
              </a:rPr>
              <a:t>VZV </a:t>
            </a:r>
            <a:r>
              <a:rPr lang="fr-CH" sz="3000" b="1" dirty="0" err="1">
                <a:latin typeface="Arial" pitchFamily="-1" charset="0"/>
              </a:rPr>
              <a:t>IgM</a:t>
            </a:r>
            <a:r>
              <a:rPr lang="fr-CH" sz="3000" b="1" dirty="0">
                <a:latin typeface="Arial" pitchFamily="-1" charset="0"/>
              </a:rPr>
              <a:t> -, VZV </a:t>
            </a:r>
            <a:r>
              <a:rPr lang="fr-CH" sz="3000" b="1" dirty="0" err="1">
                <a:latin typeface="Arial" pitchFamily="-1" charset="0"/>
              </a:rPr>
              <a:t>IgG</a:t>
            </a:r>
            <a:r>
              <a:rPr lang="fr-CH" sz="3000" b="1" dirty="0">
                <a:latin typeface="Arial" pitchFamily="-1" charset="0"/>
              </a:rPr>
              <a:t> +</a:t>
            </a:r>
          </a:p>
        </p:txBody>
      </p:sp>
    </p:spTree>
    <p:extLst>
      <p:ext uri="{BB962C8B-B14F-4D97-AF65-F5344CB8AC3E}">
        <p14:creationId xmlns:p14="http://schemas.microsoft.com/office/powerpoint/2010/main" val="200945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CH" sz="4000" b="1" dirty="0">
                <a:solidFill>
                  <a:srgbClr val="7030A0"/>
                </a:solidFill>
                <a:latin typeface="Arial" pitchFamily="34" charset="0"/>
                <a:ea typeface="ＭＳ Ｐゴシック" panose="020B0600070205080204" pitchFamily="34" charset="-128"/>
              </a:rPr>
              <a:t>VZV infection: </a:t>
            </a:r>
            <a:r>
              <a:rPr lang="fr-CH" sz="4000" b="1" dirty="0" err="1">
                <a:solidFill>
                  <a:srgbClr val="7030A0"/>
                </a:solidFill>
                <a:latin typeface="Arial" pitchFamily="34" charset="0"/>
                <a:ea typeface="ＭＳ Ｐゴシック" panose="020B0600070205080204" pitchFamily="34" charset="-128"/>
              </a:rPr>
              <a:t>clinical</a:t>
            </a:r>
            <a:r>
              <a:rPr lang="fr-CH" sz="4000" b="1" dirty="0">
                <a:solidFill>
                  <a:srgbClr val="7030A0"/>
                </a:solidFill>
                <a:latin typeface="Arial" pitchFamily="34" charset="0"/>
                <a:ea typeface="ＭＳ Ｐゴシック" panose="020B0600070205080204" pitchFamily="34" charset="-128"/>
              </a:rPr>
              <a:t> manifestations</a:t>
            </a:r>
          </a:p>
        </p:txBody>
      </p:sp>
      <p:pic>
        <p:nvPicPr>
          <p:cNvPr id="4" name="Espace réservé du contenu 3"/>
          <p:cNvPicPr>
            <a:picLocks noGrp="1" noChangeAspect="1"/>
          </p:cNvPicPr>
          <p:nvPr>
            <p:ph idx="1"/>
          </p:nvPr>
        </p:nvPicPr>
        <p:blipFill>
          <a:blip r:embed="rId2"/>
          <a:stretch>
            <a:fillRect/>
          </a:stretch>
        </p:blipFill>
        <p:spPr>
          <a:xfrm>
            <a:off x="1686910" y="2152828"/>
            <a:ext cx="8470372" cy="3356385"/>
          </a:xfrm>
          <a:prstGeom prst="rect">
            <a:avLst/>
          </a:prstGeom>
        </p:spPr>
      </p:pic>
      <p:sp>
        <p:nvSpPr>
          <p:cNvPr id="5" name="ZoneTexte 4"/>
          <p:cNvSpPr txBox="1"/>
          <p:nvPr/>
        </p:nvSpPr>
        <p:spPr>
          <a:xfrm>
            <a:off x="6306207" y="6211614"/>
            <a:ext cx="5234152" cy="300082"/>
          </a:xfrm>
          <a:prstGeom prst="rect">
            <a:avLst/>
          </a:prstGeom>
          <a:noFill/>
        </p:spPr>
        <p:txBody>
          <a:bodyPr wrap="square" rtlCol="0">
            <a:spAutoFit/>
          </a:bodyPr>
          <a:lstStyle/>
          <a:p>
            <a:pPr algn="r"/>
            <a:r>
              <a:rPr lang="fr-CH" sz="1350" b="1" dirty="0" err="1">
                <a:solidFill>
                  <a:srgbClr val="797979"/>
                </a:solidFill>
                <a:latin typeface="Arial" pitchFamily="-112" charset="0"/>
              </a:rPr>
              <a:t>Gershon</a:t>
            </a:r>
            <a:r>
              <a:rPr lang="fr-CH" sz="1350" b="1" dirty="0">
                <a:solidFill>
                  <a:srgbClr val="797979"/>
                </a:solidFill>
                <a:latin typeface="Arial" pitchFamily="-112" charset="0"/>
              </a:rPr>
              <a:t> AA et al. Nat </a:t>
            </a:r>
            <a:r>
              <a:rPr lang="fr-CH" sz="1350" b="1" dirty="0" err="1">
                <a:solidFill>
                  <a:srgbClr val="797979"/>
                </a:solidFill>
                <a:latin typeface="Arial" pitchFamily="-112" charset="0"/>
              </a:rPr>
              <a:t>Rev</a:t>
            </a:r>
            <a:r>
              <a:rPr lang="fr-CH" sz="1350" b="1" dirty="0">
                <a:solidFill>
                  <a:srgbClr val="797979"/>
                </a:solidFill>
                <a:latin typeface="Arial" pitchFamily="-112" charset="0"/>
              </a:rPr>
              <a:t> Dis </a:t>
            </a:r>
            <a:r>
              <a:rPr lang="fr-CH" sz="1350" b="1" dirty="0" err="1">
                <a:solidFill>
                  <a:srgbClr val="797979"/>
                </a:solidFill>
                <a:latin typeface="Arial" pitchFamily="-112" charset="0"/>
              </a:rPr>
              <a:t>Primers</a:t>
            </a:r>
            <a:r>
              <a:rPr lang="fr-CH" sz="1350" b="1" dirty="0">
                <a:solidFill>
                  <a:srgbClr val="797979"/>
                </a:solidFill>
                <a:latin typeface="Arial" pitchFamily="-112" charset="0"/>
              </a:rPr>
              <a:t>. 2015</a:t>
            </a:r>
          </a:p>
        </p:txBody>
      </p:sp>
      <p:sp>
        <p:nvSpPr>
          <p:cNvPr id="6" name="Rectangle 5"/>
          <p:cNvSpPr/>
          <p:nvPr/>
        </p:nvSpPr>
        <p:spPr>
          <a:xfrm>
            <a:off x="6211614" y="1837833"/>
            <a:ext cx="4183117" cy="396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54045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34358" y="1284010"/>
            <a:ext cx="8550165" cy="4456774"/>
          </a:xfrm>
          <a:prstGeom prst="rect">
            <a:avLst/>
          </a:prstGeom>
        </p:spPr>
      </p:pic>
      <p:sp>
        <p:nvSpPr>
          <p:cNvPr id="3" name="Titre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4000" b="1" dirty="0">
                <a:solidFill>
                  <a:srgbClr val="7030A0"/>
                </a:solidFill>
                <a:latin typeface="Arial" pitchFamily="34" charset="0"/>
                <a:ea typeface="ＭＳ Ｐゴシック" panose="020B0600070205080204" pitchFamily="34" charset="-128"/>
              </a:rPr>
              <a:t>VZV </a:t>
            </a:r>
            <a:r>
              <a:rPr lang="fr-CH" sz="4000" b="1" dirty="0" err="1">
                <a:solidFill>
                  <a:srgbClr val="7030A0"/>
                </a:solidFill>
                <a:latin typeface="Arial" pitchFamily="34" charset="0"/>
                <a:ea typeface="ＭＳ Ｐゴシック" panose="020B0600070205080204" pitchFamily="34" charset="-128"/>
              </a:rPr>
              <a:t>treatment</a:t>
            </a:r>
            <a:endParaRPr lang="fr-CH" sz="4000" b="1" dirty="0">
              <a:solidFill>
                <a:srgbClr val="7030A0"/>
              </a:solidFill>
              <a:latin typeface="Arial" pitchFamily="34" charset="0"/>
              <a:ea typeface="ＭＳ Ｐゴシック" panose="020B0600070205080204" pitchFamily="34" charset="-128"/>
            </a:endParaRPr>
          </a:p>
        </p:txBody>
      </p:sp>
      <p:sp>
        <p:nvSpPr>
          <p:cNvPr id="4" name="ZoneTexte 3"/>
          <p:cNvSpPr txBox="1"/>
          <p:nvPr/>
        </p:nvSpPr>
        <p:spPr>
          <a:xfrm>
            <a:off x="5909440" y="6173907"/>
            <a:ext cx="5234152" cy="300082"/>
          </a:xfrm>
          <a:prstGeom prst="rect">
            <a:avLst/>
          </a:prstGeom>
          <a:noFill/>
        </p:spPr>
        <p:txBody>
          <a:bodyPr wrap="square" rtlCol="0">
            <a:spAutoFit/>
          </a:bodyPr>
          <a:lstStyle/>
          <a:p>
            <a:pPr algn="r"/>
            <a:r>
              <a:rPr lang="fr-CH" sz="1350" b="1" dirty="0" err="1">
                <a:solidFill>
                  <a:srgbClr val="797979"/>
                </a:solidFill>
                <a:latin typeface="Arial" pitchFamily="-112" charset="0"/>
              </a:rPr>
              <a:t>Gershon</a:t>
            </a:r>
            <a:r>
              <a:rPr lang="fr-CH" sz="1350" b="1" dirty="0">
                <a:solidFill>
                  <a:srgbClr val="797979"/>
                </a:solidFill>
                <a:latin typeface="Arial" pitchFamily="-112" charset="0"/>
              </a:rPr>
              <a:t> AA et al. Nat </a:t>
            </a:r>
            <a:r>
              <a:rPr lang="fr-CH" sz="1350" b="1" dirty="0" err="1">
                <a:solidFill>
                  <a:srgbClr val="797979"/>
                </a:solidFill>
                <a:latin typeface="Arial" pitchFamily="-112" charset="0"/>
              </a:rPr>
              <a:t>Rev</a:t>
            </a:r>
            <a:r>
              <a:rPr lang="fr-CH" sz="1350" b="1" dirty="0">
                <a:solidFill>
                  <a:srgbClr val="797979"/>
                </a:solidFill>
                <a:latin typeface="Arial" pitchFamily="-112" charset="0"/>
              </a:rPr>
              <a:t> Dis </a:t>
            </a:r>
            <a:r>
              <a:rPr lang="fr-CH" sz="1350" b="1" dirty="0" err="1">
                <a:solidFill>
                  <a:srgbClr val="797979"/>
                </a:solidFill>
                <a:latin typeface="Arial" pitchFamily="-112" charset="0"/>
              </a:rPr>
              <a:t>Primers</a:t>
            </a:r>
            <a:r>
              <a:rPr lang="fr-CH" sz="1350" b="1" dirty="0">
                <a:solidFill>
                  <a:srgbClr val="797979"/>
                </a:solidFill>
                <a:latin typeface="Arial" pitchFamily="-112" charset="0"/>
              </a:rPr>
              <a:t>. 2015</a:t>
            </a:r>
          </a:p>
        </p:txBody>
      </p:sp>
    </p:spTree>
    <p:extLst>
      <p:ext uri="{BB962C8B-B14F-4D97-AF65-F5344CB8AC3E}">
        <p14:creationId xmlns:p14="http://schemas.microsoft.com/office/powerpoint/2010/main" val="133511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0632"/>
            <a:ext cx="12192000" cy="808653"/>
          </a:xfrm>
        </p:spPr>
        <p:txBody>
          <a:bodyPr/>
          <a:lstStyle/>
          <a:p>
            <a:pPr algn="ctr"/>
            <a:r>
              <a:rPr lang="fr-CH" sz="4800" b="1" dirty="0">
                <a:solidFill>
                  <a:srgbClr val="7030A0"/>
                </a:solidFill>
                <a:latin typeface="Arial" pitchFamily="34" charset="0"/>
                <a:ea typeface="ＭＳ Ｐゴシック" pitchFamily="34" charset="-128"/>
              </a:rPr>
              <a:t>Cas clinique </a:t>
            </a:r>
            <a:endParaRPr lang="fr-CH" dirty="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270947" y="1386088"/>
            <a:ext cx="11442998" cy="4525963"/>
          </a:xfrm>
        </p:spPr>
        <p:txBody>
          <a:bodyPr>
            <a:noAutofit/>
          </a:bodyPr>
          <a:lstStyle/>
          <a:p>
            <a:pPr marL="0" indent="0">
              <a:spcAft>
                <a:spcPts val="1800"/>
              </a:spcAft>
              <a:buClr>
                <a:srgbClr val="7030A0"/>
              </a:buClr>
              <a:buNone/>
              <a:tabLst>
                <a:tab pos="1719263" algn="l"/>
                <a:tab pos="6097588" algn="l"/>
              </a:tabLst>
            </a:pPr>
            <a:r>
              <a:rPr lang="fr-CH" sz="3200" b="1" dirty="0">
                <a:latin typeface="Arial" pitchFamily="-1" charset="0"/>
              </a:rPr>
              <a:t>Quelle investigations initiales? 	</a:t>
            </a:r>
          </a:p>
          <a:p>
            <a:pPr marL="0" indent="0">
              <a:spcAft>
                <a:spcPts val="1800"/>
              </a:spcAft>
              <a:buClr>
                <a:srgbClr val="7030A0"/>
              </a:buClr>
              <a:buNone/>
              <a:tabLst>
                <a:tab pos="1719263" algn="l"/>
                <a:tab pos="6097588" algn="l"/>
              </a:tabLst>
            </a:pPr>
            <a:r>
              <a:rPr lang="fr-CH" sz="3200" b="1" dirty="0">
                <a:latin typeface="Arial" pitchFamily="-1" charset="0"/>
              </a:rPr>
              <a:t>	A) Bilan sanguin complémentaire</a:t>
            </a:r>
          </a:p>
          <a:p>
            <a:pPr marL="0" indent="0">
              <a:spcAft>
                <a:spcPts val="1800"/>
              </a:spcAft>
              <a:buClr>
                <a:srgbClr val="7030A0"/>
              </a:buClr>
              <a:buNone/>
              <a:tabLst>
                <a:tab pos="1719263" algn="l"/>
                <a:tab pos="6097588" algn="l"/>
              </a:tabLst>
            </a:pPr>
            <a:r>
              <a:rPr lang="fr-CH" sz="3200" b="1" dirty="0">
                <a:latin typeface="Arial" pitchFamily="-1" charset="0"/>
              </a:rPr>
              <a:t>	B) US abdominal </a:t>
            </a:r>
          </a:p>
          <a:p>
            <a:pPr marL="0" indent="0">
              <a:spcAft>
                <a:spcPts val="1800"/>
              </a:spcAft>
              <a:buClr>
                <a:srgbClr val="7030A0"/>
              </a:buClr>
              <a:buNone/>
              <a:tabLst>
                <a:tab pos="1719263" algn="l"/>
                <a:tab pos="6097588" algn="l"/>
              </a:tabLst>
            </a:pPr>
            <a:r>
              <a:rPr lang="fr-CH" sz="3200" b="1" dirty="0">
                <a:latin typeface="Arial" pitchFamily="-1" charset="0"/>
              </a:rPr>
              <a:t>	C) US abdominal + </a:t>
            </a:r>
            <a:r>
              <a:rPr lang="fr-CH" sz="3200" b="1" dirty="0" err="1">
                <a:latin typeface="Arial" pitchFamily="-1" charset="0"/>
              </a:rPr>
              <a:t>FibroScan</a:t>
            </a:r>
            <a:r>
              <a:rPr lang="fr-CH" sz="3200" b="1" dirty="0">
                <a:latin typeface="Arial" pitchFamily="-1" charset="0"/>
              </a:rPr>
              <a:t>®</a:t>
            </a:r>
          </a:p>
          <a:p>
            <a:pPr marL="0" indent="0">
              <a:spcAft>
                <a:spcPts val="1800"/>
              </a:spcAft>
              <a:buClr>
                <a:srgbClr val="7030A0"/>
              </a:buClr>
              <a:buNone/>
              <a:tabLst>
                <a:tab pos="1719263" algn="l"/>
                <a:tab pos="6097588" algn="l"/>
              </a:tabLst>
            </a:pPr>
            <a:r>
              <a:rPr lang="fr-CH" sz="3200" b="1" dirty="0">
                <a:latin typeface="Arial" pitchFamily="-1" charset="0"/>
              </a:rPr>
              <a:t>	D) Consultation spécialisée de l’obésité</a:t>
            </a:r>
          </a:p>
          <a:p>
            <a:pPr marL="0" indent="0">
              <a:spcAft>
                <a:spcPts val="1800"/>
              </a:spcAft>
              <a:buClr>
                <a:srgbClr val="7030A0"/>
              </a:buClr>
              <a:buNone/>
              <a:tabLst>
                <a:tab pos="1719263" algn="l"/>
                <a:tab pos="6097588" algn="l"/>
              </a:tabLst>
            </a:pPr>
            <a:r>
              <a:rPr lang="fr-CH" sz="3200" b="1" dirty="0">
                <a:latin typeface="Arial" pitchFamily="-1" charset="0"/>
              </a:rPr>
              <a:t>	E) Suivi biologique en ambulatoire: l’ALAT est 		modérément élevée!</a:t>
            </a:r>
          </a:p>
        </p:txBody>
      </p:sp>
      <p:grpSp>
        <p:nvGrpSpPr>
          <p:cNvPr id="6" name="Groupe 5">
            <a:extLst>
              <a:ext uri="{FF2B5EF4-FFF2-40B4-BE49-F238E27FC236}">
                <a16:creationId xmlns:a16="http://schemas.microsoft.com/office/drawing/2014/main" id="{C022727B-29B1-2922-A28E-C84FF7401703}"/>
              </a:ext>
            </a:extLst>
          </p:cNvPr>
          <p:cNvGrpSpPr/>
          <p:nvPr/>
        </p:nvGrpSpPr>
        <p:grpSpPr>
          <a:xfrm>
            <a:off x="1164770" y="2416629"/>
            <a:ext cx="664030" cy="859971"/>
            <a:chOff x="1164770" y="2416629"/>
            <a:chExt cx="664030" cy="859971"/>
          </a:xfrm>
        </p:grpSpPr>
        <p:sp>
          <p:nvSpPr>
            <p:cNvPr id="4" name="Flèche : droite 3">
              <a:extLst>
                <a:ext uri="{FF2B5EF4-FFF2-40B4-BE49-F238E27FC236}">
                  <a16:creationId xmlns:a16="http://schemas.microsoft.com/office/drawing/2014/main" id="{EFAB7E75-D92B-7412-A6AE-C1BEAB467BB6}"/>
                </a:ext>
              </a:extLst>
            </p:cNvPr>
            <p:cNvSpPr/>
            <p:nvPr/>
          </p:nvSpPr>
          <p:spPr>
            <a:xfrm>
              <a:off x="1164771" y="2416629"/>
              <a:ext cx="664029" cy="174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lèche : droite 4">
              <a:extLst>
                <a:ext uri="{FF2B5EF4-FFF2-40B4-BE49-F238E27FC236}">
                  <a16:creationId xmlns:a16="http://schemas.microsoft.com/office/drawing/2014/main" id="{455FDA57-FFD7-0071-F02A-31603DBEE29B}"/>
                </a:ext>
              </a:extLst>
            </p:cNvPr>
            <p:cNvSpPr/>
            <p:nvPr/>
          </p:nvSpPr>
          <p:spPr>
            <a:xfrm>
              <a:off x="1164770" y="3102429"/>
              <a:ext cx="664029" cy="174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374784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B46D8D28-2363-414B-934D-A8BA388146CF}"/>
              </a:ext>
            </a:extLst>
          </p:cNvPr>
          <p:cNvSpPr txBox="1">
            <a:spLocks noChangeArrowheads="1"/>
          </p:cNvSpPr>
          <p:nvPr/>
        </p:nvSpPr>
        <p:spPr bwMode="auto">
          <a:xfrm>
            <a:off x="1313489" y="255588"/>
            <a:ext cx="9555519" cy="1289753"/>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none" lIns="180000" tIns="90000" rIns="180000" bIns="90000">
            <a:spAutoFit/>
          </a:bodyPr>
          <a:lstStyle>
            <a:lvl1pPr>
              <a:defRPr sz="2000">
                <a:solidFill>
                  <a:schemeClr val="tx1"/>
                </a:solidFill>
                <a:latin typeface="Times" pitchFamily="2" charset="0"/>
                <a:ea typeface="ＭＳ Ｐゴシック" panose="020B0600070205080204" pitchFamily="34" charset="-128"/>
              </a:defRPr>
            </a:lvl1pPr>
            <a:lvl2pPr marL="37931725" indent="-37474525">
              <a:defRPr sz="2000">
                <a:solidFill>
                  <a:schemeClr val="tx1"/>
                </a:solidFill>
                <a:latin typeface="Times" pitchFamily="2" charset="0"/>
                <a:ea typeface="ＭＳ Ｐゴシック" panose="020B0600070205080204" pitchFamily="34" charset="-128"/>
              </a:defRPr>
            </a:lvl2pPr>
            <a:lvl3pPr>
              <a:defRPr sz="2000">
                <a:solidFill>
                  <a:schemeClr val="tx1"/>
                </a:solidFill>
                <a:latin typeface="Times" pitchFamily="2" charset="0"/>
                <a:ea typeface="ＭＳ Ｐゴシック" panose="020B0600070205080204" pitchFamily="34" charset="-128"/>
              </a:defRPr>
            </a:lvl3pPr>
            <a:lvl4pPr>
              <a:defRPr sz="2000">
                <a:solidFill>
                  <a:schemeClr val="tx1"/>
                </a:solidFill>
                <a:latin typeface="Times" pitchFamily="2" charset="0"/>
                <a:ea typeface="ＭＳ Ｐゴシック" panose="020B0600070205080204" pitchFamily="34" charset="-128"/>
              </a:defRPr>
            </a:lvl4pPr>
            <a:lvl5pPr>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Times" pitchFamily="2" charset="0"/>
                <a:ea typeface="ＭＳ Ｐゴシック" panose="020B0600070205080204" pitchFamily="34" charset="-128"/>
              </a:defRPr>
            </a:lvl9pPr>
          </a:lstStyle>
          <a:p>
            <a:pPr algn="ctr">
              <a:lnSpc>
                <a:spcPct val="90000"/>
              </a:lnSpc>
              <a:spcBef>
                <a:spcPct val="0"/>
              </a:spcBef>
            </a:pPr>
            <a:r>
              <a:rPr lang="de-DE" altLang="en-US" sz="4000" b="1" dirty="0" err="1">
                <a:solidFill>
                  <a:srgbClr val="7030A0"/>
                </a:solidFill>
                <a:latin typeface="Arial" pitchFamily="34" charset="0"/>
                <a:cs typeface="+mj-cs"/>
              </a:rPr>
              <a:t>Chronic</a:t>
            </a:r>
            <a:r>
              <a:rPr lang="de-DE" altLang="en-US" sz="4000" b="1" dirty="0">
                <a:solidFill>
                  <a:srgbClr val="7030A0"/>
                </a:solidFill>
                <a:latin typeface="Arial" pitchFamily="34" charset="0"/>
                <a:cs typeface="+mj-cs"/>
              </a:rPr>
              <a:t> </a:t>
            </a:r>
            <a:r>
              <a:rPr lang="de-DE" altLang="en-US" sz="4000" b="1" dirty="0" err="1">
                <a:solidFill>
                  <a:srgbClr val="7030A0"/>
                </a:solidFill>
                <a:latin typeface="Arial" pitchFamily="34" charset="0"/>
                <a:cs typeface="+mj-cs"/>
              </a:rPr>
              <a:t>Liver</a:t>
            </a:r>
            <a:r>
              <a:rPr lang="de-DE" altLang="en-US" sz="4000" b="1" dirty="0">
                <a:solidFill>
                  <a:srgbClr val="7030A0"/>
                </a:solidFill>
                <a:latin typeface="Arial" pitchFamily="34" charset="0"/>
                <a:cs typeface="+mj-cs"/>
              </a:rPr>
              <a:t> </a:t>
            </a:r>
            <a:r>
              <a:rPr lang="de-DE" altLang="en-US" sz="4000" b="1" dirty="0" err="1">
                <a:solidFill>
                  <a:srgbClr val="7030A0"/>
                </a:solidFill>
                <a:latin typeface="Arial" pitchFamily="34" charset="0"/>
                <a:cs typeface="+mj-cs"/>
              </a:rPr>
              <a:t>Function</a:t>
            </a:r>
            <a:r>
              <a:rPr lang="de-DE" altLang="en-US" sz="4000" b="1" dirty="0">
                <a:solidFill>
                  <a:srgbClr val="7030A0"/>
                </a:solidFill>
                <a:latin typeface="Arial" pitchFamily="34" charset="0"/>
                <a:cs typeface="+mj-cs"/>
              </a:rPr>
              <a:t> Test Elevation</a:t>
            </a:r>
          </a:p>
          <a:p>
            <a:pPr algn="ctr">
              <a:lnSpc>
                <a:spcPct val="90000"/>
              </a:lnSpc>
              <a:spcBef>
                <a:spcPct val="0"/>
              </a:spcBef>
            </a:pPr>
            <a:r>
              <a:rPr lang="de-DE" altLang="en-US" sz="4000" b="1" dirty="0">
                <a:solidFill>
                  <a:srgbClr val="7030A0"/>
                </a:solidFill>
                <a:latin typeface="Arial" pitchFamily="34" charset="0"/>
                <a:cs typeface="+mj-cs"/>
              </a:rPr>
              <a:t>Laboratory Tests</a:t>
            </a:r>
          </a:p>
        </p:txBody>
      </p:sp>
      <p:sp>
        <p:nvSpPr>
          <p:cNvPr id="35843" name="Rectangle 3">
            <a:extLst>
              <a:ext uri="{FF2B5EF4-FFF2-40B4-BE49-F238E27FC236}">
                <a16:creationId xmlns:a16="http://schemas.microsoft.com/office/drawing/2014/main" id="{3197CE38-2A87-3841-A844-8FD821ED1B3D}"/>
              </a:ext>
            </a:extLst>
          </p:cNvPr>
          <p:cNvSpPr>
            <a:spLocks noChangeArrowheads="1"/>
          </p:cNvSpPr>
          <p:nvPr/>
        </p:nvSpPr>
        <p:spPr bwMode="auto">
          <a:xfrm>
            <a:off x="631318" y="2106040"/>
            <a:ext cx="546468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tabLst>
                <a:tab pos="5338763" algn="r"/>
              </a:tabLst>
              <a:defRPr sz="2000">
                <a:solidFill>
                  <a:schemeClr val="tx1"/>
                </a:solidFill>
                <a:latin typeface="Times" pitchFamily="2" charset="0"/>
                <a:ea typeface="ＭＳ Ｐゴシック" panose="020B0600070205080204" pitchFamily="34" charset="-128"/>
              </a:defRPr>
            </a:lvl1pPr>
            <a:lvl2pPr marL="449263" indent="-449263">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lvl="1">
              <a:spcAft>
                <a:spcPts val="600"/>
              </a:spcAft>
              <a:buClr>
                <a:srgbClr val="0070D7"/>
              </a:buClr>
              <a:buFont typeface="Wingdings" pitchFamily="2" charset="2"/>
              <a:buChar char="l"/>
            </a:pPr>
            <a:r>
              <a:rPr lang="de-DE" altLang="en-US" sz="2400" b="1" dirty="0" err="1">
                <a:latin typeface="Arial" panose="020B0604020202020204" pitchFamily="34" charset="0"/>
              </a:rPr>
              <a:t>HBsAg</a:t>
            </a:r>
            <a:r>
              <a:rPr lang="de-DE" altLang="en-US" sz="2400" b="1" dirty="0">
                <a:latin typeface="Arial" panose="020B0604020202020204" pitchFamily="34" charset="0"/>
              </a:rPr>
              <a:t>, anti-</a:t>
            </a:r>
            <a:r>
              <a:rPr lang="de-DE" altLang="en-US" sz="2400" b="1" dirty="0" err="1">
                <a:latin typeface="Arial" panose="020B0604020202020204" pitchFamily="34" charset="0"/>
              </a:rPr>
              <a:t>HBc</a:t>
            </a:r>
            <a:r>
              <a:rPr lang="de-DE" altLang="en-US" sz="2400" b="1" dirty="0">
                <a:latin typeface="Arial" panose="020B0604020202020204" pitchFamily="34" charset="0"/>
              </a:rPr>
              <a:t>, anti-HBs </a:t>
            </a:r>
            <a:r>
              <a:rPr lang="de-DE" altLang="en-US" sz="2400" b="1" dirty="0">
                <a:solidFill>
                  <a:srgbClr val="797979"/>
                </a:solidFill>
                <a:latin typeface="Arial" panose="020B0604020202020204" pitchFamily="34" charset="0"/>
              </a:rPr>
              <a:t>(</a:t>
            </a:r>
            <a:r>
              <a:rPr lang="de-DE" altLang="en-US" sz="2400" b="1" dirty="0" err="1">
                <a:solidFill>
                  <a:srgbClr val="797979"/>
                </a:solidFill>
                <a:latin typeface="Arial" panose="020B0604020202020204" pitchFamily="34" charset="0"/>
              </a:rPr>
              <a:t>and</a:t>
            </a:r>
            <a:r>
              <a:rPr lang="de-DE" altLang="en-US" sz="2400" b="1" dirty="0">
                <a:solidFill>
                  <a:srgbClr val="797979"/>
                </a:solidFill>
                <a:latin typeface="Arial" panose="020B0604020202020204" pitchFamily="34" charset="0"/>
              </a:rPr>
              <a:t> anti-HAV)</a:t>
            </a:r>
            <a:r>
              <a:rPr lang="de-DE" altLang="en-US" sz="2400" b="1" dirty="0">
                <a:latin typeface="Arial" panose="020B0604020202020204" pitchFamily="34" charset="0"/>
              </a:rPr>
              <a:t>; anti-HCV</a:t>
            </a:r>
          </a:p>
          <a:p>
            <a:pPr lvl="1">
              <a:spcAft>
                <a:spcPts val="600"/>
              </a:spcAft>
              <a:buClr>
                <a:srgbClr val="0070D7"/>
              </a:buClr>
              <a:buFont typeface="Wingdings" pitchFamily="2" charset="2"/>
              <a:buChar char="l"/>
            </a:pPr>
            <a:r>
              <a:rPr lang="de-DE" altLang="en-US" sz="2400" b="1" dirty="0" err="1">
                <a:latin typeface="Arial" panose="020B0604020202020204" pitchFamily="34" charset="0"/>
              </a:rPr>
              <a:t>Ferritin</a:t>
            </a:r>
            <a:r>
              <a:rPr lang="de-DE" altLang="en-US" sz="2400" b="1" dirty="0">
                <a:latin typeface="Arial" panose="020B0604020202020204" pitchFamily="34" charset="0"/>
              </a:rPr>
              <a:t>, </a:t>
            </a:r>
            <a:r>
              <a:rPr lang="de-DE" altLang="en-US" sz="2400" b="1" dirty="0" err="1">
                <a:latin typeface="Arial" panose="020B0604020202020204" pitchFamily="34" charset="0"/>
              </a:rPr>
              <a:t>transferrin</a:t>
            </a:r>
            <a:r>
              <a:rPr lang="de-DE" altLang="en-US" sz="2400" b="1" dirty="0">
                <a:latin typeface="Arial" panose="020B0604020202020204" pitchFamily="34" charset="0"/>
              </a:rPr>
              <a:t> </a:t>
            </a:r>
            <a:r>
              <a:rPr lang="de-DE" altLang="en-US" sz="2400" b="1" dirty="0" err="1">
                <a:latin typeface="Arial" panose="020B0604020202020204" pitchFamily="34" charset="0"/>
              </a:rPr>
              <a:t>saturation</a:t>
            </a: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r>
              <a:rPr lang="de-DE" altLang="en-US" sz="2400" b="1" dirty="0">
                <a:latin typeface="Symbol" pitchFamily="2" charset="2"/>
              </a:rPr>
              <a:t>a</a:t>
            </a:r>
            <a:r>
              <a:rPr lang="de-DE" altLang="en-US" sz="2400" b="1" dirty="0">
                <a:latin typeface="Arial" panose="020B0604020202020204" pitchFamily="34" charset="0"/>
              </a:rPr>
              <a:t>1-antitrypsin </a:t>
            </a:r>
            <a:r>
              <a:rPr lang="de-DE" altLang="en-US" sz="2400" b="1" dirty="0">
                <a:solidFill>
                  <a:srgbClr val="797979"/>
                </a:solidFill>
                <a:latin typeface="Arial" panose="020B0604020202020204" pitchFamily="34" charset="0"/>
              </a:rPr>
              <a:t>(</a:t>
            </a:r>
            <a:r>
              <a:rPr lang="de-DE" altLang="en-US" sz="2400" b="1" dirty="0" err="1">
                <a:solidFill>
                  <a:srgbClr val="797979"/>
                </a:solidFill>
                <a:latin typeface="Arial" panose="020B0604020202020204" pitchFamily="34" charset="0"/>
              </a:rPr>
              <a:t>or</a:t>
            </a:r>
            <a:r>
              <a:rPr lang="de-DE" altLang="en-US" sz="2400" b="1" dirty="0">
                <a:solidFill>
                  <a:srgbClr val="797979"/>
                </a:solidFill>
                <a:latin typeface="Arial" panose="020B0604020202020204" pitchFamily="34" charset="0"/>
              </a:rPr>
              <a:t> </a:t>
            </a:r>
            <a:r>
              <a:rPr lang="de-DE" altLang="en-US" sz="2400" b="1" dirty="0" err="1">
                <a:solidFill>
                  <a:srgbClr val="797979"/>
                </a:solidFill>
                <a:latin typeface="Arial" panose="020B0604020202020204" pitchFamily="34" charset="0"/>
              </a:rPr>
              <a:t>serum</a:t>
            </a:r>
            <a:r>
              <a:rPr lang="de-DE" altLang="en-US" sz="2400" b="1" dirty="0">
                <a:solidFill>
                  <a:srgbClr val="797979"/>
                </a:solidFill>
                <a:latin typeface="Arial" panose="020B0604020202020204" pitchFamily="34" charset="0"/>
              </a:rPr>
              <a:t> </a:t>
            </a:r>
            <a:r>
              <a:rPr lang="de-DE" altLang="en-US" sz="2400" b="1" dirty="0" err="1">
                <a:solidFill>
                  <a:srgbClr val="797979"/>
                </a:solidFill>
                <a:latin typeface="Arial" panose="020B0604020202020204" pitchFamily="34" charset="0"/>
              </a:rPr>
              <a:t>protein</a:t>
            </a:r>
            <a:r>
              <a:rPr lang="de-DE" altLang="en-US" sz="2400" b="1" dirty="0">
                <a:solidFill>
                  <a:srgbClr val="797979"/>
                </a:solidFill>
                <a:latin typeface="Arial" panose="020B0604020202020204" pitchFamily="34" charset="0"/>
              </a:rPr>
              <a:t> </a:t>
            </a:r>
            <a:r>
              <a:rPr lang="de-DE" altLang="en-US" sz="2400" b="1" dirty="0" err="1">
                <a:solidFill>
                  <a:srgbClr val="797979"/>
                </a:solidFill>
                <a:latin typeface="Arial" panose="020B0604020202020204" pitchFamily="34" charset="0"/>
              </a:rPr>
              <a:t>electrophoresis</a:t>
            </a:r>
            <a:r>
              <a:rPr lang="de-DE" altLang="en-US" sz="2400" b="1" dirty="0">
                <a:solidFill>
                  <a:srgbClr val="797979"/>
                </a:solidFill>
                <a:latin typeface="Arial" panose="020B0604020202020204" pitchFamily="34" charset="0"/>
              </a:rPr>
              <a:t>)</a:t>
            </a:r>
          </a:p>
          <a:p>
            <a:pPr lvl="1">
              <a:spcAft>
                <a:spcPts val="600"/>
              </a:spcAft>
              <a:buClr>
                <a:srgbClr val="0070D7"/>
              </a:buClr>
              <a:buFont typeface="Wingdings" pitchFamily="2" charset="2"/>
              <a:buChar char="l"/>
            </a:pPr>
            <a:r>
              <a:rPr lang="de-DE" altLang="en-US" sz="2400" b="1" dirty="0" err="1">
                <a:latin typeface="Arial" panose="020B0604020202020204" pitchFamily="34" charset="0"/>
              </a:rPr>
              <a:t>Coeruloplasmin</a:t>
            </a: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r>
              <a:rPr lang="de-DE" altLang="en-US" sz="2400" b="1" dirty="0" err="1">
                <a:latin typeface="Arial" panose="020B0604020202020204" pitchFamily="34" charset="0"/>
              </a:rPr>
              <a:t>Autoantibodies</a:t>
            </a:r>
            <a:r>
              <a:rPr lang="de-DE" altLang="en-US" sz="2400" b="1" dirty="0">
                <a:latin typeface="Arial" panose="020B0604020202020204" pitchFamily="34" charset="0"/>
              </a:rPr>
              <a:t> </a:t>
            </a:r>
            <a:r>
              <a:rPr lang="de-DE" altLang="en-US" sz="2400" b="1" dirty="0" err="1">
                <a:latin typeface="Arial" panose="020B0604020202020204" pitchFamily="34" charset="0"/>
              </a:rPr>
              <a:t>and</a:t>
            </a:r>
            <a:r>
              <a:rPr lang="de-DE" altLang="en-US" sz="2400" b="1" dirty="0">
                <a:latin typeface="Arial" panose="020B0604020202020204" pitchFamily="34" charset="0"/>
              </a:rPr>
              <a:t> </a:t>
            </a:r>
            <a:r>
              <a:rPr lang="de-DE" altLang="en-US" sz="2400" b="1" dirty="0" err="1">
                <a:latin typeface="Arial" panose="020B0604020202020204" pitchFamily="34" charset="0"/>
              </a:rPr>
              <a:t>IgG</a:t>
            </a:r>
            <a:br>
              <a:rPr lang="de-DE" altLang="en-US" sz="2400" b="1" dirty="0">
                <a:latin typeface="Arial" panose="020B0604020202020204" pitchFamily="34" charset="0"/>
              </a:rPr>
            </a:br>
            <a:r>
              <a:rPr lang="de-DE" altLang="en-US" sz="2400" b="1" dirty="0">
                <a:solidFill>
                  <a:srgbClr val="797979"/>
                </a:solidFill>
                <a:latin typeface="Arial" panose="020B0604020202020204" pitchFamily="34" charset="0"/>
              </a:rPr>
              <a:t>(ANA, AMA, SMA)</a:t>
            </a:r>
          </a:p>
          <a:p>
            <a:pPr lvl="1">
              <a:spcAft>
                <a:spcPts val="600"/>
              </a:spcAft>
              <a:buClr>
                <a:srgbClr val="0070D7"/>
              </a:buClr>
              <a:buFont typeface="Wingdings" pitchFamily="2" charset="2"/>
              <a:buChar char="l"/>
            </a:pPr>
            <a:r>
              <a:rPr lang="de-DE" altLang="en-US" sz="2400" b="1" dirty="0">
                <a:latin typeface="Arial" panose="020B0604020202020204" pitchFamily="34" charset="0"/>
              </a:rPr>
              <a:t>TSH</a:t>
            </a:r>
          </a:p>
          <a:p>
            <a:pPr lvl="1">
              <a:spcAft>
                <a:spcPts val="600"/>
              </a:spcAft>
              <a:buClr>
                <a:srgbClr val="0070D7"/>
              </a:buClr>
              <a:buFont typeface="Wingdings" pitchFamily="2" charset="2"/>
              <a:buChar char="l"/>
            </a:pPr>
            <a:r>
              <a:rPr lang="de-DE" altLang="en-US" sz="2400" b="1" dirty="0">
                <a:latin typeface="Arial" panose="020B0604020202020204" pitchFamily="34" charset="0"/>
              </a:rPr>
              <a:t>Anti-</a:t>
            </a:r>
            <a:r>
              <a:rPr lang="de-DE" altLang="en-US" sz="2400" b="1" dirty="0" err="1">
                <a:latin typeface="Arial" panose="020B0604020202020204" pitchFamily="34" charset="0"/>
              </a:rPr>
              <a:t>tTG</a:t>
            </a:r>
            <a:r>
              <a:rPr lang="de-DE" altLang="en-US" sz="2400" b="1" dirty="0">
                <a:latin typeface="Arial" panose="020B0604020202020204" pitchFamily="34" charset="0"/>
              </a:rPr>
              <a:t> </a:t>
            </a:r>
            <a:r>
              <a:rPr lang="de-DE" altLang="en-US" sz="2400" b="1" dirty="0">
                <a:solidFill>
                  <a:srgbClr val="797979"/>
                </a:solidFill>
                <a:latin typeface="Arial" panose="020B0604020202020204" pitchFamily="34" charset="0"/>
              </a:rPr>
              <a:t>(</a:t>
            </a:r>
            <a:r>
              <a:rPr lang="de-DE" altLang="en-US" sz="2400" b="1" dirty="0" err="1">
                <a:solidFill>
                  <a:srgbClr val="797979"/>
                </a:solidFill>
                <a:latin typeface="Arial" panose="020B0604020202020204" pitchFamily="34" charset="0"/>
              </a:rPr>
              <a:t>and</a:t>
            </a:r>
            <a:r>
              <a:rPr lang="de-DE" altLang="en-US" sz="2400" b="1" dirty="0">
                <a:solidFill>
                  <a:srgbClr val="797979"/>
                </a:solidFill>
                <a:latin typeface="Arial" panose="020B0604020202020204" pitchFamily="34" charset="0"/>
              </a:rPr>
              <a:t> </a:t>
            </a:r>
            <a:r>
              <a:rPr lang="de-DE" altLang="en-US" sz="2400" b="1" dirty="0" err="1">
                <a:solidFill>
                  <a:srgbClr val="797979"/>
                </a:solidFill>
                <a:latin typeface="Arial" panose="020B0604020202020204" pitchFamily="34" charset="0"/>
              </a:rPr>
              <a:t>IgA</a:t>
            </a:r>
            <a:r>
              <a:rPr lang="de-DE" altLang="en-US" sz="2400" b="1" dirty="0">
                <a:solidFill>
                  <a:srgbClr val="797979"/>
                </a:solidFill>
                <a:latin typeface="Arial" panose="020B0604020202020204" pitchFamily="34" charset="0"/>
              </a:rPr>
              <a:t>)</a:t>
            </a: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dirty="0">
              <a:latin typeface="Arial" panose="020B0604020202020204" pitchFamily="34" charset="0"/>
            </a:endParaRPr>
          </a:p>
        </p:txBody>
      </p:sp>
      <p:sp>
        <p:nvSpPr>
          <p:cNvPr id="15" name="Rectangle 3">
            <a:extLst>
              <a:ext uri="{FF2B5EF4-FFF2-40B4-BE49-F238E27FC236}">
                <a16:creationId xmlns:a16="http://schemas.microsoft.com/office/drawing/2014/main" id="{823103D7-627C-1F40-A5CA-81F05C449BF3}"/>
              </a:ext>
            </a:extLst>
          </p:cNvPr>
          <p:cNvSpPr>
            <a:spLocks noChangeArrowheads="1"/>
          </p:cNvSpPr>
          <p:nvPr/>
        </p:nvSpPr>
        <p:spPr bwMode="auto">
          <a:xfrm>
            <a:off x="631318" y="1591689"/>
            <a:ext cx="1240345" cy="62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tabLst>
                <a:tab pos="5338763" algn="r"/>
              </a:tabLst>
              <a:defRPr sz="2000">
                <a:solidFill>
                  <a:schemeClr val="tx1"/>
                </a:solidFill>
                <a:latin typeface="Times" pitchFamily="2" charset="0"/>
                <a:ea typeface="ＭＳ Ｐゴシック" panose="020B0600070205080204" pitchFamily="34" charset="-128"/>
              </a:defRPr>
            </a:lvl1pPr>
            <a:lvl2pPr marL="449263" indent="-449263">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0" lvl="1" indent="0">
              <a:spcAft>
                <a:spcPts val="600"/>
              </a:spcAft>
              <a:buClr>
                <a:srgbClr val="0070D7"/>
              </a:buClr>
            </a:pPr>
            <a:r>
              <a:rPr lang="de-DE" altLang="en-US" sz="2400" b="1" u="sng" dirty="0">
                <a:latin typeface="Arial" panose="020B0604020202020204" pitchFamily="34" charset="0"/>
              </a:rPr>
              <a:t>Initial</a:t>
            </a: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p:txBody>
      </p:sp>
      <p:grpSp>
        <p:nvGrpSpPr>
          <p:cNvPr id="2" name="Group 1">
            <a:extLst>
              <a:ext uri="{FF2B5EF4-FFF2-40B4-BE49-F238E27FC236}">
                <a16:creationId xmlns:a16="http://schemas.microsoft.com/office/drawing/2014/main" id="{6A7231FA-E41E-244E-8C04-C30F5705EDC3}"/>
              </a:ext>
            </a:extLst>
          </p:cNvPr>
          <p:cNvGrpSpPr/>
          <p:nvPr/>
        </p:nvGrpSpPr>
        <p:grpSpPr>
          <a:xfrm>
            <a:off x="6031710" y="1591690"/>
            <a:ext cx="5944585" cy="3251756"/>
            <a:chOff x="6031710" y="1591690"/>
            <a:chExt cx="5944585" cy="3251756"/>
          </a:xfrm>
        </p:grpSpPr>
        <p:sp>
          <p:nvSpPr>
            <p:cNvPr id="4" name="Rectangle 3">
              <a:extLst>
                <a:ext uri="{FF2B5EF4-FFF2-40B4-BE49-F238E27FC236}">
                  <a16:creationId xmlns:a16="http://schemas.microsoft.com/office/drawing/2014/main" id="{05C23D97-D294-1A48-8D89-953351541454}"/>
                </a:ext>
              </a:extLst>
            </p:cNvPr>
            <p:cNvSpPr>
              <a:spLocks noChangeArrowheads="1"/>
            </p:cNvSpPr>
            <p:nvPr/>
          </p:nvSpPr>
          <p:spPr bwMode="auto">
            <a:xfrm>
              <a:off x="6511613" y="2106040"/>
              <a:ext cx="546468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tabLst>
                  <a:tab pos="5338763" algn="r"/>
                </a:tabLst>
                <a:defRPr sz="2000">
                  <a:solidFill>
                    <a:schemeClr val="tx1"/>
                  </a:solidFill>
                  <a:latin typeface="Times" pitchFamily="2" charset="0"/>
                  <a:ea typeface="ＭＳ Ｐゴシック" panose="020B0600070205080204" pitchFamily="34" charset="-128"/>
                </a:defRPr>
              </a:lvl1pPr>
              <a:lvl2pPr marL="449263" indent="-449263">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lvl="1">
                <a:spcAft>
                  <a:spcPts val="600"/>
                </a:spcAft>
                <a:buClr>
                  <a:srgbClr val="0070D7"/>
                </a:buClr>
                <a:buFont typeface="Wingdings" pitchFamily="2" charset="2"/>
                <a:buChar char="l"/>
              </a:pPr>
              <a:r>
                <a:rPr lang="de-DE" altLang="en-US" sz="2400" b="1" dirty="0" err="1">
                  <a:latin typeface="Arial" panose="020B0604020202020204" pitchFamily="34" charset="0"/>
                </a:rPr>
                <a:t>HBeAg</a:t>
              </a:r>
              <a:r>
                <a:rPr lang="de-DE" altLang="en-US" sz="2400" b="1" dirty="0">
                  <a:latin typeface="Arial" panose="020B0604020202020204" pitchFamily="34" charset="0"/>
                </a:rPr>
                <a:t>, anti-</a:t>
              </a:r>
              <a:r>
                <a:rPr lang="de-DE" altLang="en-US" sz="2400" b="1" dirty="0" err="1">
                  <a:latin typeface="Arial" panose="020B0604020202020204" pitchFamily="34" charset="0"/>
                </a:rPr>
                <a:t>HBe</a:t>
              </a:r>
              <a:r>
                <a:rPr lang="de-DE" altLang="en-US" sz="2400" b="1" dirty="0">
                  <a:latin typeface="Arial" panose="020B0604020202020204" pitchFamily="34" charset="0"/>
                </a:rPr>
                <a:t>, HBV DNA, anti-HDV; HCV RNA, HCV </a:t>
              </a:r>
              <a:r>
                <a:rPr lang="de-DE" altLang="en-US" sz="2400" b="1" dirty="0" err="1">
                  <a:latin typeface="Arial" panose="020B0604020202020204" pitchFamily="34" charset="0"/>
                </a:rPr>
                <a:t>genotype</a:t>
              </a: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r>
                <a:rPr lang="de-DE" altLang="en-US" sz="2400" b="1" i="1" dirty="0">
                  <a:latin typeface="Arial" panose="020B0604020202020204" pitchFamily="34" charset="0"/>
                </a:rPr>
                <a:t>HFE</a:t>
              </a:r>
              <a:r>
                <a:rPr lang="de-DE" altLang="en-US" sz="2400" b="1" dirty="0">
                  <a:latin typeface="Arial" panose="020B0604020202020204" pitchFamily="34" charset="0"/>
                </a:rPr>
                <a:t> </a:t>
              </a:r>
              <a:r>
                <a:rPr lang="de-DE" altLang="en-US" sz="2400" b="1" dirty="0" err="1">
                  <a:latin typeface="Arial" panose="020B0604020202020204" pitchFamily="34" charset="0"/>
                </a:rPr>
                <a:t>genotyping</a:t>
              </a: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r>
                <a:rPr lang="de-DE" altLang="en-US" sz="2400" b="1" dirty="0">
                  <a:latin typeface="Symbol" pitchFamily="2" charset="2"/>
                </a:rPr>
                <a:t>a</a:t>
              </a:r>
              <a:r>
                <a:rPr lang="de-DE" altLang="en-US" sz="2400" b="1" dirty="0">
                  <a:latin typeface="Arial" panose="020B0604020202020204" pitchFamily="34" charset="0"/>
                </a:rPr>
                <a:t>1-antitrypsin </a:t>
              </a:r>
              <a:r>
                <a:rPr lang="de-DE" altLang="en-US" sz="2400" b="1" dirty="0" err="1">
                  <a:latin typeface="Arial" panose="020B0604020202020204" pitchFamily="34" charset="0"/>
                </a:rPr>
                <a:t>geno</a:t>
              </a:r>
              <a:r>
                <a:rPr lang="de-DE" altLang="en-US" sz="2400" b="1" dirty="0">
                  <a:latin typeface="Arial" panose="020B0604020202020204" pitchFamily="34" charset="0"/>
                </a:rPr>
                <a:t>- </a:t>
              </a:r>
              <a:r>
                <a:rPr lang="de-DE" altLang="en-US" sz="2400" b="1" dirty="0" err="1">
                  <a:latin typeface="Arial" panose="020B0604020202020204" pitchFamily="34" charset="0"/>
                </a:rPr>
                <a:t>or</a:t>
              </a:r>
              <a:r>
                <a:rPr lang="de-DE" altLang="en-US" sz="2400" b="1" dirty="0">
                  <a:latin typeface="Arial" panose="020B0604020202020204" pitchFamily="34" charset="0"/>
                </a:rPr>
                <a:t> </a:t>
              </a:r>
              <a:r>
                <a:rPr lang="de-DE" altLang="en-US" sz="2400" b="1" dirty="0" err="1">
                  <a:latin typeface="Arial" panose="020B0604020202020204" pitchFamily="34" charset="0"/>
                </a:rPr>
                <a:t>pheno-typing</a:t>
              </a:r>
              <a:endParaRPr lang="de-DE" altLang="en-US" sz="2400" b="1" dirty="0">
                <a:latin typeface="Arial" panose="020B0604020202020204" pitchFamily="34" charset="0"/>
              </a:endParaRPr>
            </a:p>
            <a:p>
              <a:pPr lvl="1">
                <a:spcAft>
                  <a:spcPts val="600"/>
                </a:spcAft>
                <a:buClr>
                  <a:srgbClr val="0070D7"/>
                </a:buClr>
                <a:buFont typeface="Wingdings" pitchFamily="2" charset="2"/>
                <a:buChar char="l"/>
              </a:pPr>
              <a:r>
                <a:rPr lang="de-DE" altLang="en-US" sz="2400" b="1" dirty="0">
                  <a:latin typeface="Arial" panose="020B0604020202020204" pitchFamily="34" charset="0"/>
                </a:rPr>
                <a:t>24-h </a:t>
              </a:r>
              <a:r>
                <a:rPr lang="de-DE" altLang="en-US" sz="2400" b="1" dirty="0" err="1">
                  <a:latin typeface="Arial" panose="020B0604020202020204" pitchFamily="34" charset="0"/>
                </a:rPr>
                <a:t>urinary</a:t>
              </a:r>
              <a:r>
                <a:rPr lang="de-DE" altLang="en-US" sz="2400" b="1" dirty="0">
                  <a:latin typeface="Arial" panose="020B0604020202020204" pitchFamily="34" charset="0"/>
                </a:rPr>
                <a:t> </a:t>
              </a:r>
              <a:r>
                <a:rPr lang="de-DE" altLang="en-US" sz="2400" b="1" dirty="0" err="1">
                  <a:latin typeface="Arial" panose="020B0604020202020204" pitchFamily="34" charset="0"/>
                </a:rPr>
                <a:t>copper</a:t>
              </a:r>
              <a:r>
                <a:rPr lang="de-DE" altLang="en-US" sz="2400" b="1" dirty="0">
                  <a:latin typeface="Arial" panose="020B0604020202020204" pitchFamily="34" charset="0"/>
                </a:rPr>
                <a:t> </a:t>
              </a:r>
              <a:r>
                <a:rPr lang="de-DE" altLang="en-US" sz="2400" b="1" dirty="0" err="1">
                  <a:latin typeface="Arial" panose="020B0604020202020204" pitchFamily="34" charset="0"/>
                </a:rPr>
                <a:t>excretion</a:t>
              </a:r>
              <a:r>
                <a:rPr lang="de-DE" altLang="en-US" sz="2400" b="1" dirty="0">
                  <a:latin typeface="Arial" panose="020B0604020202020204" pitchFamily="34" charset="0"/>
                </a:rPr>
                <a:t>, …</a:t>
              </a:r>
            </a:p>
            <a:p>
              <a:pPr lvl="1">
                <a:spcAft>
                  <a:spcPts val="600"/>
                </a:spcAft>
                <a:buClr>
                  <a:srgbClr val="0070D7"/>
                </a:buClr>
                <a:buFont typeface="Wingdings" pitchFamily="2" charset="2"/>
                <a:buChar char="l"/>
              </a:pPr>
              <a:r>
                <a:rPr lang="de-DE" altLang="en-US" sz="2400" b="1" dirty="0" err="1">
                  <a:latin typeface="Arial" panose="020B0604020202020204" pitchFamily="34" charset="0"/>
                </a:rPr>
                <a:t>Liver</a:t>
              </a:r>
              <a:r>
                <a:rPr lang="de-DE" altLang="en-US" sz="2400" b="1" dirty="0">
                  <a:latin typeface="Arial" panose="020B0604020202020204" pitchFamily="34" charset="0"/>
                </a:rPr>
                <a:t> </a:t>
              </a:r>
              <a:r>
                <a:rPr lang="de-DE" altLang="en-US" sz="2400" b="1" dirty="0" err="1">
                  <a:latin typeface="Arial" panose="020B0604020202020204" pitchFamily="34" charset="0"/>
                </a:rPr>
                <a:t>biopsy</a:t>
              </a:r>
              <a:endParaRPr lang="de-DE" altLang="en-US" sz="2400" b="1" dirty="0">
                <a:latin typeface="Arial" panose="020B0604020202020204" pitchFamily="34" charset="0"/>
              </a:endParaRPr>
            </a:p>
          </p:txBody>
        </p:sp>
        <p:cxnSp>
          <p:nvCxnSpPr>
            <p:cNvPr id="3" name="Straight Arrow Connector 2">
              <a:extLst>
                <a:ext uri="{FF2B5EF4-FFF2-40B4-BE49-F238E27FC236}">
                  <a16:creationId xmlns:a16="http://schemas.microsoft.com/office/drawing/2014/main" id="{CC330CA9-540C-2D41-BBE1-C614EB4F9CEF}"/>
                </a:ext>
              </a:extLst>
            </p:cNvPr>
            <p:cNvCxnSpPr>
              <a:cxnSpLocks/>
            </p:cNvCxnSpPr>
            <p:nvPr/>
          </p:nvCxnSpPr>
          <p:spPr>
            <a:xfrm>
              <a:off x="6031710" y="2343143"/>
              <a:ext cx="35718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34814F3-D2AC-9E4F-8695-9C6638BF9A4F}"/>
                </a:ext>
              </a:extLst>
            </p:cNvPr>
            <p:cNvCxnSpPr>
              <a:cxnSpLocks/>
            </p:cNvCxnSpPr>
            <p:nvPr/>
          </p:nvCxnSpPr>
          <p:spPr>
            <a:xfrm>
              <a:off x="6031710" y="3128951"/>
              <a:ext cx="35718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5E1A31-1DE8-CB46-8769-4C817E0C0E61}"/>
                </a:ext>
              </a:extLst>
            </p:cNvPr>
            <p:cNvCxnSpPr>
              <a:cxnSpLocks/>
            </p:cNvCxnSpPr>
            <p:nvPr/>
          </p:nvCxnSpPr>
          <p:spPr>
            <a:xfrm>
              <a:off x="6031710" y="3571863"/>
              <a:ext cx="35718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C8C523B-FB3D-C543-8F9B-A56EE7CD2480}"/>
                </a:ext>
              </a:extLst>
            </p:cNvPr>
            <p:cNvCxnSpPr>
              <a:cxnSpLocks/>
            </p:cNvCxnSpPr>
            <p:nvPr/>
          </p:nvCxnSpPr>
          <p:spPr>
            <a:xfrm>
              <a:off x="6031710" y="4386249"/>
              <a:ext cx="35718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BAB4B8-AA88-3040-BD6E-64205CBF0F77}"/>
                </a:ext>
              </a:extLst>
            </p:cNvPr>
            <p:cNvCxnSpPr>
              <a:cxnSpLocks/>
            </p:cNvCxnSpPr>
            <p:nvPr/>
          </p:nvCxnSpPr>
          <p:spPr>
            <a:xfrm>
              <a:off x="6031710" y="4843446"/>
              <a:ext cx="35718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F77B120D-B13C-8A4E-A457-3796F93B6EA3}"/>
                </a:ext>
              </a:extLst>
            </p:cNvPr>
            <p:cNvSpPr>
              <a:spLocks noChangeArrowheads="1"/>
            </p:cNvSpPr>
            <p:nvPr/>
          </p:nvSpPr>
          <p:spPr bwMode="auto">
            <a:xfrm>
              <a:off x="6517768" y="1591690"/>
              <a:ext cx="172612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tabLst>
                  <a:tab pos="5338763" algn="r"/>
                </a:tabLst>
                <a:defRPr sz="2000">
                  <a:solidFill>
                    <a:schemeClr val="tx1"/>
                  </a:solidFill>
                  <a:latin typeface="Times" pitchFamily="2" charset="0"/>
                  <a:ea typeface="ＭＳ Ｐゴシック" panose="020B0600070205080204" pitchFamily="34" charset="-128"/>
                </a:defRPr>
              </a:lvl1pPr>
              <a:lvl2pPr marL="449263" indent="-449263">
                <a:tabLst>
                  <a:tab pos="5338763" algn="r"/>
                </a:tabLst>
                <a:defRPr sz="2000">
                  <a:solidFill>
                    <a:schemeClr val="tx1"/>
                  </a:solidFill>
                  <a:latin typeface="Times" pitchFamily="2" charset="0"/>
                  <a:ea typeface="ＭＳ Ｐゴシック" panose="020B0600070205080204" pitchFamily="34" charset="-128"/>
                </a:defRPr>
              </a:lvl2pPr>
              <a:lvl3pPr>
                <a:tabLst>
                  <a:tab pos="5338763" algn="r"/>
                </a:tabLst>
                <a:defRPr sz="2000">
                  <a:solidFill>
                    <a:schemeClr val="tx1"/>
                  </a:solidFill>
                  <a:latin typeface="Times" pitchFamily="2" charset="0"/>
                  <a:ea typeface="ＭＳ Ｐゴシック" panose="020B0600070205080204" pitchFamily="34" charset="-128"/>
                </a:defRPr>
              </a:lvl3pPr>
              <a:lvl4pPr>
                <a:tabLst>
                  <a:tab pos="5338763" algn="r"/>
                </a:tabLst>
                <a:defRPr sz="2000">
                  <a:solidFill>
                    <a:schemeClr val="tx1"/>
                  </a:solidFill>
                  <a:latin typeface="Times" pitchFamily="2" charset="0"/>
                  <a:ea typeface="ＭＳ Ｐゴシック" panose="020B0600070205080204" pitchFamily="34" charset="-128"/>
                </a:defRPr>
              </a:lvl4pPr>
              <a:lvl5pPr>
                <a:tabLst>
                  <a:tab pos="5338763" algn="r"/>
                </a:tabLst>
                <a:defRPr sz="20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tabLst>
                  <a:tab pos="5338763" algn="r"/>
                </a:tabLst>
                <a:defRPr sz="2000">
                  <a:solidFill>
                    <a:schemeClr val="tx1"/>
                  </a:solidFill>
                  <a:latin typeface="Times" pitchFamily="2" charset="0"/>
                  <a:ea typeface="ＭＳ Ｐゴシック" panose="020B0600070205080204" pitchFamily="34" charset="-128"/>
                </a:defRPr>
              </a:lvl9pPr>
            </a:lstStyle>
            <a:p>
              <a:pPr marL="0" lvl="1" indent="0">
                <a:spcAft>
                  <a:spcPts val="600"/>
                </a:spcAft>
                <a:buClr>
                  <a:srgbClr val="0070D7"/>
                </a:buClr>
              </a:pPr>
              <a:r>
                <a:rPr lang="de-DE" altLang="en-US" sz="2400" b="1" u="sng" dirty="0">
                  <a:latin typeface="Arial" panose="020B0604020202020204" pitchFamily="34" charset="0"/>
                </a:rPr>
                <a:t>Follow-</a:t>
              </a:r>
              <a:r>
                <a:rPr lang="de-DE" altLang="en-US" sz="2400" b="1" u="sng" dirty="0" err="1">
                  <a:latin typeface="Arial" panose="020B0604020202020204" pitchFamily="34" charset="0"/>
                </a:rPr>
                <a:t>up</a:t>
              </a: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a:p>
              <a:pPr lvl="1">
                <a:spcAft>
                  <a:spcPts val="600"/>
                </a:spcAft>
                <a:buClr>
                  <a:srgbClr val="0070D7"/>
                </a:buClr>
                <a:buFont typeface="Wingdings" pitchFamily="2" charset="2"/>
                <a:buChar char="l"/>
              </a:pPr>
              <a:endParaRPr lang="de-DE" altLang="en-US" sz="2400" b="1" u="sng" dirty="0">
                <a:latin typeface="Arial" panose="020B0604020202020204" pitchFamily="34" charset="0"/>
              </a:endParaRPr>
            </a:p>
          </p:txBody>
        </p:sp>
      </p:grpSp>
    </p:spTree>
    <p:extLst>
      <p:ext uri="{BB962C8B-B14F-4D97-AF65-F5344CB8AC3E}">
        <p14:creationId xmlns:p14="http://schemas.microsoft.com/office/powerpoint/2010/main" val="2228518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668728" y="-304800"/>
            <a:ext cx="4691548" cy="6974259"/>
          </a:xfrm>
          <a:prstGeom prst="rect">
            <a:avLst/>
          </a:prstGeom>
        </p:spPr>
        <p:txBody>
          <a:bodyPr vert="horz" lIns="91440" tIns="45720" rIns="91440" bIns="45720" rtlCol="0">
            <a:noAutofit/>
          </a:bodyPr>
          <a:lstStyle/>
          <a:p>
            <a:pPr>
              <a:spcAft>
                <a:spcPts val="1800"/>
              </a:spcAft>
              <a:buClr>
                <a:srgbClr val="7030A0"/>
              </a:buClr>
              <a:tabLst>
                <a:tab pos="1719263" algn="l"/>
                <a:tab pos="6097588" algn="l"/>
              </a:tabLst>
            </a:pPr>
            <a:endParaRPr lang="fr-CH" sz="3200" b="1" dirty="0">
              <a:latin typeface="Arial" pitchFamily="-1" charset="0"/>
            </a:endParaRPr>
          </a:p>
          <a:p>
            <a:pPr>
              <a:spcAft>
                <a:spcPts val="1800"/>
              </a:spcAft>
              <a:buClr>
                <a:srgbClr val="7030A0"/>
              </a:buClr>
              <a:buFont typeface="Wingdings" panose="05000000000000000000" pitchFamily="2" charset="2"/>
              <a:buChar char="§"/>
              <a:tabLst>
                <a:tab pos="1719263" algn="l"/>
                <a:tab pos="6097588" algn="l"/>
              </a:tabLst>
            </a:pPr>
            <a:r>
              <a:rPr lang="fr-FR" sz="3200" b="1" dirty="0">
                <a:latin typeface="Arial" pitchFamily="-1" charset="0"/>
              </a:rPr>
              <a:t>Hépatomégalie </a:t>
            </a:r>
            <a:r>
              <a:rPr lang="fr-FR" sz="3200" b="1" dirty="0" err="1">
                <a:latin typeface="Arial" pitchFamily="-1" charset="0"/>
              </a:rPr>
              <a:t>stéatosique</a:t>
            </a:r>
            <a:r>
              <a:rPr lang="fr-FR" sz="3200" b="1" dirty="0">
                <a:latin typeface="Arial" pitchFamily="-1" charset="0"/>
              </a:rPr>
              <a:t> sans dysmorphie</a:t>
            </a:r>
          </a:p>
          <a:p>
            <a:pPr>
              <a:spcAft>
                <a:spcPts val="1800"/>
              </a:spcAft>
              <a:buClr>
                <a:srgbClr val="7030A0"/>
              </a:buClr>
              <a:buFont typeface="Wingdings" panose="05000000000000000000" pitchFamily="2" charset="2"/>
              <a:buChar char="§"/>
              <a:tabLst>
                <a:tab pos="1719263" algn="l"/>
                <a:tab pos="6097588" algn="l"/>
              </a:tabLst>
            </a:pPr>
            <a:r>
              <a:rPr lang="fr-FR" sz="3200" b="1" dirty="0">
                <a:latin typeface="Arial" pitchFamily="-1" charset="0"/>
              </a:rPr>
              <a:t>Quelques ganglions lymphatiques hypertrophiés au niveau de l'hile </a:t>
            </a:r>
          </a:p>
          <a:p>
            <a:pPr>
              <a:spcAft>
                <a:spcPts val="1800"/>
              </a:spcAft>
              <a:buClr>
                <a:srgbClr val="7030A0"/>
              </a:buClr>
              <a:buFont typeface="Wingdings" panose="05000000000000000000" pitchFamily="2" charset="2"/>
              <a:buChar char="§"/>
              <a:tabLst>
                <a:tab pos="1719263" algn="l"/>
                <a:tab pos="6097588" algn="l"/>
              </a:tabLst>
            </a:pPr>
            <a:r>
              <a:rPr lang="fr-FR" sz="3200" b="1" dirty="0">
                <a:latin typeface="Arial" pitchFamily="-1" charset="0"/>
              </a:rPr>
              <a:t>Pas de dilatation des voies biliaires.</a:t>
            </a:r>
          </a:p>
          <a:p>
            <a:pPr>
              <a:spcAft>
                <a:spcPts val="1800"/>
              </a:spcAft>
              <a:buClr>
                <a:srgbClr val="7030A0"/>
              </a:buClr>
              <a:buFont typeface="Courier New" panose="02070309020205020404" pitchFamily="49" charset="0"/>
              <a:buChar char="o"/>
              <a:tabLst>
                <a:tab pos="1719263" algn="l"/>
                <a:tab pos="6097588" algn="l"/>
              </a:tabLst>
            </a:pPr>
            <a:r>
              <a:rPr lang="fr-FR" sz="3200" b="1" dirty="0">
                <a:latin typeface="Arial" pitchFamily="-1" charset="0"/>
              </a:rPr>
              <a:t>Vx perméables</a:t>
            </a:r>
            <a:endParaRPr lang="fr-CH" sz="3200" b="1" dirty="0">
              <a:latin typeface="Arial" pitchFamily="-1" charset="0"/>
            </a:endParaRPr>
          </a:p>
          <a:p>
            <a:pPr>
              <a:spcAft>
                <a:spcPts val="1800"/>
              </a:spcAft>
              <a:buClr>
                <a:srgbClr val="7030A0"/>
              </a:buClr>
              <a:buFont typeface="Courier New" panose="02070309020205020404" pitchFamily="49" charset="0"/>
              <a:buChar char="o"/>
              <a:tabLst>
                <a:tab pos="1719263" algn="l"/>
                <a:tab pos="6097588" algn="l"/>
              </a:tabLst>
            </a:pPr>
            <a:endParaRPr lang="fr-CH" sz="3200" b="1" dirty="0">
              <a:latin typeface="Arial" pitchFamily="-1" charset="0"/>
            </a:endParaRPr>
          </a:p>
        </p:txBody>
      </p:sp>
      <p:pic>
        <p:nvPicPr>
          <p:cNvPr id="3" name="Image 2"/>
          <p:cNvPicPr>
            <a:picLocks noChangeAspect="1"/>
          </p:cNvPicPr>
          <p:nvPr/>
        </p:nvPicPr>
        <p:blipFill rotWithShape="1">
          <a:blip r:embed="rId2"/>
          <a:srcRect l="1869" t="8900" r="16122"/>
          <a:stretch/>
        </p:blipFill>
        <p:spPr>
          <a:xfrm>
            <a:off x="6030688" y="880895"/>
            <a:ext cx="5170714" cy="4302293"/>
          </a:xfrm>
          <a:prstGeom prst="rect">
            <a:avLst/>
          </a:prstGeom>
        </p:spPr>
      </p:pic>
    </p:spTree>
    <p:extLst>
      <p:ext uri="{BB962C8B-B14F-4D97-AF65-F5344CB8AC3E}">
        <p14:creationId xmlns:p14="http://schemas.microsoft.com/office/powerpoint/2010/main" val="245798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a:lstStyle/>
          <a:p>
            <a:pPr algn="ctr"/>
            <a:r>
              <a:rPr lang="fr-CH" sz="4800" b="1" dirty="0">
                <a:solidFill>
                  <a:srgbClr val="7030A0"/>
                </a:solidFill>
                <a:latin typeface="Arial" pitchFamily="34" charset="0"/>
                <a:ea typeface="ＭＳ Ｐゴシック" pitchFamily="34" charset="-128"/>
              </a:rPr>
              <a:t>Cas clinique </a:t>
            </a:r>
            <a:endParaRPr lang="fr-CH" dirty="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838200" y="1690688"/>
            <a:ext cx="10515600" cy="4351338"/>
          </a:xfrm>
        </p:spPr>
        <p:txBody>
          <a:bodyPr>
            <a:noAutofit/>
          </a:bodyPr>
          <a:lstStyle/>
          <a:p>
            <a:pPr>
              <a:spcAft>
                <a:spcPts val="1800"/>
              </a:spcAft>
              <a:buClr>
                <a:srgbClr val="7030A0"/>
              </a:buClr>
              <a:buFont typeface="Wingdings" panose="05000000000000000000" pitchFamily="2" charset="2"/>
              <a:buChar char="§"/>
              <a:tabLst>
                <a:tab pos="1719263" algn="l"/>
                <a:tab pos="6097588" algn="l"/>
              </a:tabLst>
            </a:pPr>
            <a:r>
              <a:rPr lang="fr-CH" sz="3200" b="1" u="sng" dirty="0">
                <a:latin typeface="Arial" pitchFamily="-1" charset="0"/>
              </a:rPr>
              <a:t>Sérologies</a:t>
            </a:r>
            <a:r>
              <a:rPr lang="fr-CH" sz="3200" b="1" dirty="0">
                <a:latin typeface="Arial" pitchFamily="-1" charset="0"/>
              </a:rPr>
              <a:t>: </a:t>
            </a:r>
            <a:r>
              <a:rPr lang="fr-CH" sz="3200" b="1" dirty="0" err="1">
                <a:latin typeface="Arial" pitchFamily="-1" charset="0"/>
              </a:rPr>
              <a:t>IgM</a:t>
            </a:r>
            <a:r>
              <a:rPr lang="fr-CH" sz="3200" b="1" dirty="0">
                <a:latin typeface="Arial" pitchFamily="-1" charset="0"/>
              </a:rPr>
              <a:t> HAV (-), </a:t>
            </a:r>
            <a:r>
              <a:rPr lang="fr-CH" sz="3200" b="1" dirty="0" err="1">
                <a:latin typeface="Arial" pitchFamily="-1" charset="0"/>
              </a:rPr>
              <a:t>HBsAg</a:t>
            </a:r>
            <a:r>
              <a:rPr lang="fr-CH" sz="3200" b="1" dirty="0">
                <a:latin typeface="Arial" pitchFamily="-1" charset="0"/>
              </a:rPr>
              <a:t> et HBV DNA (-), anti-HCV (-),CMV (</a:t>
            </a:r>
            <a:r>
              <a:rPr lang="fr-CH" sz="3200" b="1" dirty="0" err="1">
                <a:latin typeface="Arial" pitchFamily="-1" charset="0"/>
              </a:rPr>
              <a:t>IgM</a:t>
            </a:r>
            <a:r>
              <a:rPr lang="fr-CH" sz="3200" b="1" dirty="0">
                <a:latin typeface="Arial" pitchFamily="-1" charset="0"/>
              </a:rPr>
              <a:t> -, </a:t>
            </a:r>
            <a:r>
              <a:rPr lang="fr-CH" sz="3200" b="1" dirty="0" err="1">
                <a:latin typeface="Arial" pitchFamily="-1" charset="0"/>
              </a:rPr>
              <a:t>IgG</a:t>
            </a:r>
            <a:r>
              <a:rPr lang="fr-CH" sz="3200" b="1" dirty="0">
                <a:latin typeface="Arial" pitchFamily="-1" charset="0"/>
              </a:rPr>
              <a:t> +), EBV (</a:t>
            </a:r>
            <a:r>
              <a:rPr lang="fr-CH" sz="3200" b="1" dirty="0" err="1">
                <a:latin typeface="Arial" pitchFamily="-1" charset="0"/>
              </a:rPr>
              <a:t>IgM</a:t>
            </a:r>
            <a:r>
              <a:rPr lang="fr-CH" sz="3200" b="1" dirty="0">
                <a:latin typeface="Arial" pitchFamily="-1" charset="0"/>
              </a:rPr>
              <a:t> -, </a:t>
            </a:r>
            <a:r>
              <a:rPr lang="fr-CH" sz="3200" b="1" dirty="0" err="1">
                <a:latin typeface="Arial" pitchFamily="-1" charset="0"/>
              </a:rPr>
              <a:t>IgG</a:t>
            </a:r>
            <a:r>
              <a:rPr lang="fr-CH" sz="3200" b="1" dirty="0">
                <a:latin typeface="Arial" pitchFamily="-1" charset="0"/>
              </a:rPr>
              <a:t> +), PCR HEV(-)</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HIV négatif. </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RT-PCR SARS-Cov-2 négatif</a:t>
            </a:r>
          </a:p>
          <a:p>
            <a:pPr>
              <a:spcAft>
                <a:spcPts val="1800"/>
              </a:spcAft>
              <a:buClr>
                <a:srgbClr val="7030A0"/>
              </a:buClr>
              <a:buFont typeface="Wingdings" panose="05000000000000000000" pitchFamily="2" charset="2"/>
              <a:buChar char="§"/>
              <a:tabLst>
                <a:tab pos="1719263" algn="l"/>
                <a:tab pos="6097588" algn="l"/>
              </a:tabLst>
            </a:pPr>
            <a:r>
              <a:rPr lang="fr-CH" sz="3200" b="1" dirty="0">
                <a:latin typeface="Arial" pitchFamily="-1" charset="0"/>
              </a:rPr>
              <a:t>Bilan auto-immun: FAN 1/80, </a:t>
            </a:r>
            <a:r>
              <a:rPr lang="fr-CH" sz="3200" b="1" dirty="0" err="1">
                <a:latin typeface="Arial" pitchFamily="-1" charset="0"/>
              </a:rPr>
              <a:t>IgG</a:t>
            </a:r>
            <a:r>
              <a:rPr lang="fr-CH" sz="3200" b="1" dirty="0">
                <a:latin typeface="Arial" pitchFamily="-1" charset="0"/>
              </a:rPr>
              <a:t> totales normales, reste du bilan </a:t>
            </a:r>
            <a:r>
              <a:rPr lang="fr-CH" sz="3200" b="1" dirty="0" err="1">
                <a:latin typeface="Arial" pitchFamily="-1" charset="0"/>
              </a:rPr>
              <a:t>neg</a:t>
            </a:r>
            <a:r>
              <a:rPr lang="fr-CH" sz="3200" b="1" dirty="0">
                <a:latin typeface="Arial" pitchFamily="-1" charset="0"/>
              </a:rPr>
              <a:t>. </a:t>
            </a:r>
          </a:p>
          <a:p>
            <a:pPr>
              <a:spcAft>
                <a:spcPts val="1800"/>
              </a:spcAft>
              <a:buClr>
                <a:srgbClr val="7030A0"/>
              </a:buClr>
              <a:buFont typeface="Wingdings" panose="05000000000000000000" pitchFamily="2" charset="2"/>
              <a:buChar char="§"/>
              <a:tabLst>
                <a:tab pos="1719263" algn="l"/>
                <a:tab pos="6097588" algn="l"/>
              </a:tabLst>
            </a:pPr>
            <a:endParaRPr lang="fr-CH" sz="3200" b="1" dirty="0">
              <a:latin typeface="Arial" pitchFamily="-1" charset="0"/>
            </a:endParaRPr>
          </a:p>
        </p:txBody>
      </p:sp>
    </p:spTree>
    <p:extLst>
      <p:ext uri="{BB962C8B-B14F-4D97-AF65-F5344CB8AC3E}">
        <p14:creationId xmlns:p14="http://schemas.microsoft.com/office/powerpoint/2010/main" val="82820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005013" y="4484470"/>
            <a:ext cx="8172450" cy="793750"/>
          </a:xfrm>
          <a:prstGeom prst="rect">
            <a:avLst/>
          </a:prstGeom>
          <a:noFill/>
          <a:ln w="9525">
            <a:noFill/>
            <a:miter lim="800000"/>
            <a:headEnd/>
            <a:tailEnd/>
          </a:ln>
        </p:spPr>
        <p:txBody>
          <a:bodyPr anchor="ctr">
            <a:prstTxWarp prst="textNoShape">
              <a:avLst/>
            </a:prstTxWarp>
          </a:bodyPr>
          <a:lstStyle/>
          <a:p>
            <a:pPr algn="ctr">
              <a:defRPr/>
            </a:pPr>
            <a:endParaRPr lang="de-DE" sz="2800" b="1" dirty="0">
              <a:solidFill>
                <a:srgbClr val="666666"/>
              </a:solidFill>
              <a:latin typeface="Arial" pitchFamily="-112" charset="0"/>
            </a:endParaRPr>
          </a:p>
        </p:txBody>
      </p:sp>
      <p:sp>
        <p:nvSpPr>
          <p:cNvPr id="78851" name="Rectangle 3"/>
          <p:cNvSpPr>
            <a:spLocks noChangeArrowheads="1"/>
          </p:cNvSpPr>
          <p:nvPr/>
        </p:nvSpPr>
        <p:spPr bwMode="auto">
          <a:xfrm>
            <a:off x="1524000" y="85725"/>
            <a:ext cx="9144000" cy="609600"/>
          </a:xfrm>
          <a:prstGeom prst="rect">
            <a:avLst/>
          </a:prstGeom>
          <a:noFill/>
          <a:ln w="9525">
            <a:noFill/>
            <a:miter lim="800000"/>
            <a:headEnd/>
            <a:tailEnd/>
          </a:ln>
        </p:spPr>
        <p:txBody>
          <a:bodyPr>
            <a:prstTxWarp prst="textNoShape">
              <a:avLst/>
            </a:prstTxWarp>
          </a:bodyPr>
          <a:lstStyle/>
          <a:p>
            <a:pPr algn="ctr">
              <a:lnSpc>
                <a:spcPct val="105000"/>
              </a:lnSpc>
              <a:defRPr/>
            </a:pPr>
            <a:endParaRPr lang="de-DE" sz="2800" b="1" dirty="0">
              <a:solidFill>
                <a:srgbClr val="333333"/>
              </a:solidFill>
              <a:latin typeface="Arial" pitchFamily="-112" charset="0"/>
            </a:endParaRPr>
          </a:p>
        </p:txBody>
      </p:sp>
      <p:sp>
        <p:nvSpPr>
          <p:cNvPr id="3449860" name="Rectangle 4"/>
          <p:cNvSpPr>
            <a:spLocks noGrp="1" noChangeArrowheads="1"/>
          </p:cNvSpPr>
          <p:nvPr>
            <p:ph type="ctrTitle"/>
          </p:nvPr>
        </p:nvSpPr>
        <p:spPr>
          <a:xfrm>
            <a:off x="1519238" y="1342334"/>
            <a:ext cx="9144000" cy="2086666"/>
          </a:xfrm>
        </p:spPr>
        <p:txBody>
          <a:bodyPr>
            <a:noAutofit/>
          </a:bodyPr>
          <a:lstStyle/>
          <a:p>
            <a:pPr>
              <a:defRPr/>
            </a:pPr>
            <a:r>
              <a:rPr lang="fr-CH" sz="6600" b="1" dirty="0">
                <a:solidFill>
                  <a:srgbClr val="7030A0"/>
                </a:solidFill>
                <a:latin typeface="Arial" pitchFamily="34" charset="0"/>
                <a:ea typeface="ＭＳ Ｐゴシック" pitchFamily="34" charset="-128"/>
              </a:rPr>
              <a:t>Approche pratique face à des tests hépatiques perturbés</a:t>
            </a:r>
            <a:endParaRPr lang="de-DE" sz="6600" b="1" dirty="0">
              <a:solidFill>
                <a:srgbClr val="0000FF"/>
              </a:solidFill>
              <a:latin typeface="Arial" pitchFamily="34" charset="0"/>
              <a:ea typeface="ＭＳ Ｐゴシック" pitchFamily="34" charset="-128"/>
            </a:endParaRPr>
          </a:p>
        </p:txBody>
      </p:sp>
      <p:sp>
        <p:nvSpPr>
          <p:cNvPr id="2050" name="AutoShape 2" descr="Résultat de recherche d'images pour &quot;société suisse de gastroentérologie&quot;"/>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fr-CH">
              <a:solidFill>
                <a:prstClr val="black"/>
              </a:solidFill>
              <a:latin typeface="Arial"/>
            </a:endParaRPr>
          </a:p>
        </p:txBody>
      </p:sp>
      <p:sp>
        <p:nvSpPr>
          <p:cNvPr id="19458" name="AutoShape 2" descr="Résultat de recherche d'images pour &quot;logo sasl&quot;"/>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fr-CH">
              <a:solidFill>
                <a:prstClr val="black"/>
              </a:solidFill>
              <a:latin typeface="Arial"/>
            </a:endParaRPr>
          </a:p>
        </p:txBody>
      </p:sp>
      <p:sp>
        <p:nvSpPr>
          <p:cNvPr id="19460" name="AutoShape 4" descr="Résultat de recherche d'images pour &quot;logo sasl&quot;"/>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fr-CH">
              <a:solidFill>
                <a:prstClr val="black"/>
              </a:solidFill>
              <a:latin typeface="Arial"/>
            </a:endParaRPr>
          </a:p>
        </p:txBody>
      </p:sp>
      <p:sp>
        <p:nvSpPr>
          <p:cNvPr id="3" name="ZoneTexte 2">
            <a:extLst>
              <a:ext uri="{FF2B5EF4-FFF2-40B4-BE49-F238E27FC236}">
                <a16:creationId xmlns:a16="http://schemas.microsoft.com/office/drawing/2014/main" id="{EBCBCA94-4923-63EE-4200-B69DEE5465FE}"/>
              </a:ext>
            </a:extLst>
          </p:cNvPr>
          <p:cNvSpPr txBox="1"/>
          <p:nvPr/>
        </p:nvSpPr>
        <p:spPr>
          <a:xfrm>
            <a:off x="1524000" y="4204403"/>
            <a:ext cx="9220200" cy="1754326"/>
          </a:xfrm>
          <a:prstGeom prst="rect">
            <a:avLst/>
          </a:prstGeom>
          <a:noFill/>
        </p:spPr>
        <p:txBody>
          <a:bodyPr wrap="square" rtlCol="0">
            <a:spAutoFit/>
          </a:bodyPr>
          <a:lstStyle/>
          <a:p>
            <a:pPr algn="ctr"/>
            <a:r>
              <a:rPr lang="fr-CH" sz="3600" b="1" dirty="0">
                <a:solidFill>
                  <a:schemeClr val="tx1">
                    <a:lumMod val="95000"/>
                    <a:lumOff val="5000"/>
                  </a:schemeClr>
                </a:solidFill>
              </a:rPr>
              <a:t>Définitions</a:t>
            </a:r>
          </a:p>
          <a:p>
            <a:pPr algn="ctr"/>
            <a:r>
              <a:rPr lang="fr-CH" sz="3600" b="1" dirty="0">
                <a:solidFill>
                  <a:schemeClr val="tx1">
                    <a:lumMod val="95000"/>
                    <a:lumOff val="5000"/>
                  </a:schemeClr>
                </a:solidFill>
              </a:rPr>
              <a:t>Diagnostic différentiel </a:t>
            </a:r>
          </a:p>
          <a:p>
            <a:pPr algn="ctr"/>
            <a:r>
              <a:rPr lang="fr-CH" sz="3600" b="1" dirty="0">
                <a:solidFill>
                  <a:schemeClr val="tx1">
                    <a:lumMod val="95000"/>
                    <a:lumOff val="5000"/>
                  </a:schemeClr>
                </a:solidFill>
              </a:rPr>
              <a:t>Bilan</a:t>
            </a:r>
          </a:p>
        </p:txBody>
      </p:sp>
    </p:spTree>
    <p:extLst>
      <p:ext uri="{BB962C8B-B14F-4D97-AF65-F5344CB8AC3E}">
        <p14:creationId xmlns:p14="http://schemas.microsoft.com/office/powerpoint/2010/main" val="19098477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5577" y="0"/>
            <a:ext cx="10515600" cy="1325563"/>
          </a:xfrm>
        </p:spPr>
        <p:txBody>
          <a:bodyPr>
            <a:normAutofit/>
          </a:bodyPr>
          <a:lstStyle/>
          <a:p>
            <a:r>
              <a:rPr lang="fr-CH" sz="4800" b="1" dirty="0">
                <a:solidFill>
                  <a:srgbClr val="7030A0"/>
                </a:solidFill>
                <a:latin typeface="Arial" pitchFamily="34" charset="0"/>
                <a:ea typeface="ＭＳ Ｐゴシック" pitchFamily="34" charset="-128"/>
              </a:rPr>
              <a:t>				</a:t>
            </a:r>
            <a:r>
              <a:rPr lang="fr-CH" sz="4800" b="1" dirty="0" err="1">
                <a:solidFill>
                  <a:srgbClr val="7030A0"/>
                </a:solidFill>
                <a:latin typeface="Arial" pitchFamily="34" charset="0"/>
                <a:ea typeface="ＭＳ Ｐゴシック" pitchFamily="34" charset="-128"/>
              </a:rPr>
              <a:t>Definitions</a:t>
            </a:r>
            <a:endParaRPr lang="fr-CH" sz="4800" b="1" dirty="0">
              <a:solidFill>
                <a:srgbClr val="7030A0"/>
              </a:solidFill>
              <a:latin typeface="Arial" pitchFamily="34" charset="0"/>
              <a:ea typeface="ＭＳ Ｐゴシック" pitchFamily="34" charset="-128"/>
            </a:endParaRPr>
          </a:p>
        </p:txBody>
      </p:sp>
      <p:sp>
        <p:nvSpPr>
          <p:cNvPr id="4" name="Rectangle 2">
            <a:extLst>
              <a:ext uri="{FF2B5EF4-FFF2-40B4-BE49-F238E27FC236}">
                <a16:creationId xmlns:a16="http://schemas.microsoft.com/office/drawing/2014/main" id="{5AAA3E82-5CF9-0E49-A5CD-D9AC28C18DFC}"/>
              </a:ext>
            </a:extLst>
          </p:cNvPr>
          <p:cNvSpPr>
            <a:spLocks noGrp="1" noChangeArrowheads="1"/>
          </p:cNvSpPr>
          <p:nvPr>
            <p:ph idx="1"/>
          </p:nvPr>
        </p:nvSpPr>
        <p:spPr bwMode="auto">
          <a:xfrm>
            <a:off x="875899" y="1395663"/>
            <a:ext cx="10545278" cy="4405915"/>
          </a:xfrm>
          <a:prstGeom prst="rect">
            <a:avLst/>
          </a:prstGeom>
          <a:noFill/>
          <a:ln w="9525">
            <a:noFill/>
            <a:miter lim="800000"/>
            <a:headEnd/>
            <a:tailEnd/>
          </a:ln>
        </p:spPr>
        <p:txBody>
          <a:bodyPr>
            <a:prstTxWarp prst="textNoShape">
              <a:avLst/>
            </a:prstTxWarp>
            <a:normAutofit lnSpcReduction="10000"/>
          </a:bodyPr>
          <a:lstStyle/>
          <a:p>
            <a:pPr>
              <a:spcAft>
                <a:spcPts val="1800"/>
              </a:spcAft>
              <a:buClr>
                <a:srgbClr val="7030A0"/>
              </a:buClr>
              <a:buFont typeface="Wingdings" panose="05000000000000000000" pitchFamily="2" charset="2"/>
              <a:buChar char="§"/>
              <a:tabLst>
                <a:tab pos="1719263" algn="l"/>
                <a:tab pos="6097588" algn="l"/>
              </a:tabLst>
            </a:pPr>
            <a:r>
              <a:rPr lang="de-DE" sz="3200" b="1" dirty="0" err="1">
                <a:latin typeface="Arial" pitchFamily="-1" charset="0"/>
              </a:rPr>
              <a:t>Hepatocellular</a:t>
            </a:r>
            <a:r>
              <a:rPr lang="de-DE" sz="3200" b="1" dirty="0">
                <a:latin typeface="Arial" pitchFamily="-1" charset="0"/>
              </a:rPr>
              <a:t> </a:t>
            </a:r>
            <a:r>
              <a:rPr lang="de-DE" sz="3200" b="1" dirty="0" err="1">
                <a:latin typeface="Arial" pitchFamily="-1" charset="0"/>
              </a:rPr>
              <a:t>integrity</a:t>
            </a:r>
            <a:br>
              <a:rPr lang="de-DE" sz="3200" b="1" dirty="0">
                <a:latin typeface="Arial" pitchFamily="-1" charset="0"/>
              </a:rPr>
            </a:br>
            <a:r>
              <a:rPr lang="de-DE" sz="3200" b="1" dirty="0">
                <a:solidFill>
                  <a:srgbClr val="797979"/>
                </a:solidFill>
                <a:latin typeface="Arial" pitchFamily="-1" charset="0"/>
              </a:rPr>
              <a:t>AST, ALT</a:t>
            </a:r>
          </a:p>
          <a:p>
            <a:pPr>
              <a:spcAft>
                <a:spcPts val="1800"/>
              </a:spcAft>
              <a:buClr>
                <a:srgbClr val="7030A0"/>
              </a:buClr>
              <a:buFont typeface="Wingdings" panose="05000000000000000000" pitchFamily="2" charset="2"/>
              <a:buChar char="§"/>
              <a:tabLst>
                <a:tab pos="1719263" algn="l"/>
                <a:tab pos="6097588" algn="l"/>
              </a:tabLst>
            </a:pPr>
            <a:r>
              <a:rPr lang="de-DE" sz="3200" b="1" dirty="0" err="1">
                <a:latin typeface="Arial" pitchFamily="-1" charset="0"/>
              </a:rPr>
              <a:t>Cholestasis</a:t>
            </a:r>
            <a:br>
              <a:rPr lang="de-DE" sz="3200" b="1" dirty="0">
                <a:latin typeface="Arial" pitchFamily="-1" charset="0"/>
              </a:rPr>
            </a:br>
            <a:r>
              <a:rPr lang="de-DE" sz="3200" b="1" dirty="0">
                <a:solidFill>
                  <a:srgbClr val="797979"/>
                </a:solidFill>
                <a:latin typeface="Arial" pitchFamily="-1" charset="0"/>
              </a:rPr>
              <a:t>AP, </a:t>
            </a:r>
            <a:r>
              <a:rPr lang="de-DE" sz="3200" b="1" dirty="0">
                <a:solidFill>
                  <a:srgbClr val="797979"/>
                </a:solidFill>
                <a:latin typeface="Symbol" charset="2"/>
                <a:cs typeface="Symbol" charset="2"/>
              </a:rPr>
              <a:t>g</a:t>
            </a:r>
            <a:r>
              <a:rPr lang="de-DE" sz="3200" b="1" dirty="0">
                <a:solidFill>
                  <a:srgbClr val="797979"/>
                </a:solidFill>
                <a:latin typeface="Arial" pitchFamily="-1" charset="0"/>
              </a:rPr>
              <a:t>-GT</a:t>
            </a:r>
          </a:p>
          <a:p>
            <a:pPr>
              <a:spcAft>
                <a:spcPts val="1800"/>
              </a:spcAft>
              <a:buClr>
                <a:srgbClr val="7030A0"/>
              </a:buClr>
              <a:buFont typeface="Wingdings" panose="05000000000000000000" pitchFamily="2" charset="2"/>
              <a:buChar char="§"/>
              <a:tabLst>
                <a:tab pos="1719263" algn="l"/>
                <a:tab pos="6097588" algn="l"/>
              </a:tabLst>
            </a:pPr>
            <a:r>
              <a:rPr lang="de-DE" sz="3200" b="1" dirty="0" err="1">
                <a:latin typeface="Arial" pitchFamily="-1" charset="0"/>
              </a:rPr>
              <a:t>Synthetic</a:t>
            </a:r>
            <a:r>
              <a:rPr lang="de-DE" sz="3200" b="1" dirty="0">
                <a:latin typeface="Arial" pitchFamily="-1" charset="0"/>
              </a:rPr>
              <a:t> </a:t>
            </a:r>
            <a:r>
              <a:rPr lang="de-DE" sz="3200" b="1" dirty="0" err="1">
                <a:latin typeface="Arial" pitchFamily="-1" charset="0"/>
              </a:rPr>
              <a:t>and</a:t>
            </a:r>
            <a:r>
              <a:rPr lang="de-DE" sz="3200" b="1" dirty="0">
                <a:latin typeface="Arial" pitchFamily="-1" charset="0"/>
              </a:rPr>
              <a:t> </a:t>
            </a:r>
            <a:r>
              <a:rPr lang="de-DE" sz="3200" b="1" dirty="0" err="1">
                <a:latin typeface="Arial" pitchFamily="-1" charset="0"/>
              </a:rPr>
              <a:t>excretory</a:t>
            </a:r>
            <a:r>
              <a:rPr lang="de-DE" sz="3200" b="1" dirty="0">
                <a:latin typeface="Arial" pitchFamily="-1" charset="0"/>
              </a:rPr>
              <a:t> </a:t>
            </a:r>
            <a:r>
              <a:rPr lang="de-DE" sz="3200" b="1" dirty="0" err="1">
                <a:latin typeface="Arial" pitchFamily="-1" charset="0"/>
              </a:rPr>
              <a:t>function</a:t>
            </a:r>
            <a:br>
              <a:rPr lang="de-DE" sz="3200" b="1" dirty="0">
                <a:latin typeface="Arial" pitchFamily="-1" charset="0"/>
              </a:rPr>
            </a:br>
            <a:r>
              <a:rPr lang="de-DE" sz="3200" b="1" dirty="0">
                <a:solidFill>
                  <a:srgbClr val="797979"/>
                </a:solidFill>
                <a:latin typeface="Arial" pitchFamily="-1" charset="0"/>
              </a:rPr>
              <a:t>PT, </a:t>
            </a:r>
            <a:r>
              <a:rPr lang="de-DE" sz="3200" b="1" dirty="0" err="1">
                <a:solidFill>
                  <a:srgbClr val="797979"/>
                </a:solidFill>
                <a:latin typeface="Arial" pitchFamily="-1" charset="0"/>
              </a:rPr>
              <a:t>albumin</a:t>
            </a:r>
            <a:r>
              <a:rPr lang="de-DE" sz="3200" b="1" dirty="0">
                <a:solidFill>
                  <a:srgbClr val="797979"/>
                </a:solidFill>
                <a:latin typeface="Arial" pitchFamily="-1" charset="0"/>
              </a:rPr>
              <a:t>, </a:t>
            </a:r>
            <a:r>
              <a:rPr lang="de-DE" sz="3200" b="1" dirty="0" err="1">
                <a:solidFill>
                  <a:srgbClr val="797979"/>
                </a:solidFill>
                <a:latin typeface="Arial" pitchFamily="-1" charset="0"/>
              </a:rPr>
              <a:t>bilirubin</a:t>
            </a:r>
            <a:endParaRPr lang="de-DE" sz="3200" b="1" dirty="0">
              <a:solidFill>
                <a:srgbClr val="797979"/>
              </a:solidFill>
              <a:latin typeface="Arial" pitchFamily="-1" charset="0"/>
            </a:endParaRPr>
          </a:p>
          <a:p>
            <a:pPr>
              <a:spcBef>
                <a:spcPts val="0"/>
              </a:spcBef>
              <a:buClr>
                <a:srgbClr val="7030A0"/>
              </a:buClr>
              <a:buFont typeface="Wingdings" panose="05000000000000000000" pitchFamily="2" charset="2"/>
              <a:buChar char="§"/>
              <a:tabLst>
                <a:tab pos="1719263" algn="l"/>
                <a:tab pos="6097588" algn="l"/>
              </a:tabLst>
            </a:pPr>
            <a:r>
              <a:rPr lang="de-DE" sz="3200" b="1" dirty="0" err="1">
                <a:latin typeface="Arial" pitchFamily="-1" charset="0"/>
              </a:rPr>
              <a:t>Acute</a:t>
            </a:r>
            <a:r>
              <a:rPr lang="de-DE" sz="3200" b="1" dirty="0">
                <a:latin typeface="Arial" pitchFamily="-1" charset="0"/>
              </a:rPr>
              <a:t> </a:t>
            </a:r>
            <a:r>
              <a:rPr lang="de-DE" sz="3200" b="1" dirty="0" err="1">
                <a:latin typeface="Arial" pitchFamily="-1" charset="0"/>
              </a:rPr>
              <a:t>hepatitis</a:t>
            </a:r>
            <a:r>
              <a:rPr lang="de-DE" sz="3200" b="1" dirty="0">
                <a:latin typeface="Arial" pitchFamily="-1" charset="0"/>
              </a:rPr>
              <a:t> </a:t>
            </a:r>
            <a:r>
              <a:rPr lang="de-DE" sz="3200" b="1" u="sng" dirty="0" err="1">
                <a:latin typeface="Arial" pitchFamily="-1" charset="0"/>
              </a:rPr>
              <a:t>vs</a:t>
            </a:r>
            <a:r>
              <a:rPr lang="de-DE" sz="3200" b="1" dirty="0">
                <a:latin typeface="Arial" pitchFamily="-1" charset="0"/>
              </a:rPr>
              <a:t> </a:t>
            </a:r>
            <a:r>
              <a:rPr lang="de-DE" sz="3200" b="1" dirty="0" err="1">
                <a:latin typeface="Arial" pitchFamily="-1" charset="0"/>
              </a:rPr>
              <a:t>chronic</a:t>
            </a:r>
            <a:r>
              <a:rPr lang="de-DE" sz="3200" b="1" dirty="0">
                <a:latin typeface="Arial" pitchFamily="-1" charset="0"/>
              </a:rPr>
              <a:t> </a:t>
            </a:r>
            <a:r>
              <a:rPr lang="de-DE" sz="3200" b="1" dirty="0" err="1">
                <a:latin typeface="Arial" pitchFamily="-1" charset="0"/>
              </a:rPr>
              <a:t>hepatitis</a:t>
            </a:r>
            <a:endParaRPr lang="de-DE" sz="3200" b="1" dirty="0">
              <a:latin typeface="Arial" pitchFamily="-1" charset="0"/>
            </a:endParaRPr>
          </a:p>
          <a:p>
            <a:pPr>
              <a:spcBef>
                <a:spcPts val="0"/>
              </a:spcBef>
              <a:buClr>
                <a:srgbClr val="7030A0"/>
              </a:buClr>
              <a:buFont typeface="Wingdings" panose="05000000000000000000" pitchFamily="2" charset="2"/>
              <a:buChar char="§"/>
              <a:tabLst>
                <a:tab pos="1719263" algn="l"/>
                <a:tab pos="6097588" algn="l"/>
              </a:tabLst>
            </a:pPr>
            <a:r>
              <a:rPr lang="de-DE" sz="3200" b="1" dirty="0">
                <a:latin typeface="Arial" pitchFamily="-1" charset="0"/>
              </a:rPr>
              <a:t>   </a:t>
            </a:r>
            <a:r>
              <a:rPr lang="de-DE" sz="3200" b="1" dirty="0">
                <a:solidFill>
                  <a:srgbClr val="797979"/>
                </a:solidFill>
                <a:latin typeface="Arial" pitchFamily="-1" charset="0"/>
              </a:rPr>
              <a:t>&lt; 6 </a:t>
            </a:r>
            <a:r>
              <a:rPr lang="de-DE" sz="3200" b="1" dirty="0" err="1">
                <a:solidFill>
                  <a:srgbClr val="797979"/>
                </a:solidFill>
                <a:latin typeface="Arial" pitchFamily="-1" charset="0"/>
              </a:rPr>
              <a:t>months</a:t>
            </a:r>
            <a:r>
              <a:rPr lang="de-DE" sz="3200" b="1" dirty="0">
                <a:solidFill>
                  <a:srgbClr val="797979"/>
                </a:solidFill>
                <a:latin typeface="Arial" pitchFamily="-1" charset="0"/>
              </a:rPr>
              <a:t>               &gt; 6 </a:t>
            </a:r>
            <a:r>
              <a:rPr lang="de-DE" sz="3200" b="1" dirty="0" err="1">
                <a:solidFill>
                  <a:srgbClr val="797979"/>
                </a:solidFill>
                <a:latin typeface="Arial" pitchFamily="-1" charset="0"/>
              </a:rPr>
              <a:t>months</a:t>
            </a:r>
            <a:r>
              <a:rPr lang="de-DE" sz="3200" b="1" dirty="0">
                <a:solidFill>
                  <a:srgbClr val="797979"/>
                </a:solidFill>
                <a:latin typeface="Arial" pitchFamily="-1" charset="0"/>
              </a:rPr>
              <a:t> </a:t>
            </a:r>
          </a:p>
        </p:txBody>
      </p:sp>
    </p:spTree>
    <p:extLst>
      <p:ext uri="{BB962C8B-B14F-4D97-AF65-F5344CB8AC3E}">
        <p14:creationId xmlns:p14="http://schemas.microsoft.com/office/powerpoint/2010/main" val="26058041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3078</Words>
  <Application>Microsoft Office PowerPoint</Application>
  <PresentationFormat>Grand écran</PresentationFormat>
  <Paragraphs>306</Paragraphs>
  <Slides>50</Slides>
  <Notes>19</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50</vt:i4>
      </vt:variant>
    </vt:vector>
  </HeadingPairs>
  <TitlesOfParts>
    <vt:vector size="62" baseType="lpstr">
      <vt:lpstr>ＭＳ Ｐゴシック</vt:lpstr>
      <vt:lpstr>arial</vt:lpstr>
      <vt:lpstr>arial</vt:lpstr>
      <vt:lpstr>Calibri</vt:lpstr>
      <vt:lpstr>Calibri Light</vt:lpstr>
      <vt:lpstr>Courier New</vt:lpstr>
      <vt:lpstr>ff-quadraat-web-pro</vt:lpstr>
      <vt:lpstr>Helvetica</vt:lpstr>
      <vt:lpstr>Symbol</vt:lpstr>
      <vt:lpstr>Times</vt:lpstr>
      <vt:lpstr>Wingdings</vt:lpstr>
      <vt:lpstr>Thème Office</vt:lpstr>
      <vt:lpstr> Tests hépatiques perturbés  Cas clinique</vt:lpstr>
      <vt:lpstr>Cas clinique</vt:lpstr>
      <vt:lpstr>Cas clinique </vt:lpstr>
      <vt:lpstr>Cas clinique </vt:lpstr>
      <vt:lpstr>Cas clinique </vt:lpstr>
      <vt:lpstr>Présentation PowerPoint</vt:lpstr>
      <vt:lpstr>Cas clinique </vt:lpstr>
      <vt:lpstr>Approche pratique face à des tests hépatiques perturbés</vt:lpstr>
      <vt:lpstr>    Definitions</vt:lpstr>
      <vt:lpstr>   Diagnotic tools</vt:lpstr>
      <vt:lpstr>Présentation PowerPoint</vt:lpstr>
      <vt:lpstr>  Differential diagnosis</vt:lpstr>
      <vt:lpstr>LFT’s in Alcoholic Liver Disease</vt:lpstr>
      <vt:lpstr>Présentation PowerPoint</vt:lpstr>
      <vt:lpstr>Indirect and direct alcohol markers</vt:lpstr>
      <vt:lpstr>Alcoholic hepatitis</vt:lpstr>
      <vt:lpstr>Drug Induced Liver Injury</vt:lpstr>
      <vt:lpstr>Présentation PowerPoint</vt:lpstr>
      <vt:lpstr>Présentation PowerPoint</vt:lpstr>
      <vt:lpstr>Présentation PowerPoint</vt:lpstr>
      <vt:lpstr>Présentation PowerPoint</vt:lpstr>
      <vt:lpstr>Présentation PowerPoint</vt:lpstr>
      <vt:lpstr> Autoimmune liver diseases</vt:lpstr>
      <vt:lpstr>   Autoimmune hepatitis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Viral Hepatitis</vt:lpstr>
      <vt:lpstr>Présentation PowerPoint</vt:lpstr>
      <vt:lpstr>HEV: swiss blood donors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 about our patient !?</vt:lpstr>
      <vt:lpstr>VZV infection: clinical manifestations</vt:lpstr>
      <vt:lpstr>Présentation PowerPoint</vt:lpstr>
      <vt:lpstr>Présentation PowerPoint</vt:lpstr>
    </vt:vector>
  </TitlesOfParts>
  <Company>CHUV | Centre hospitalier universitaire vaudois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update</dc:title>
  <dc:creator>Fraga Christinet Monserrat</dc:creator>
  <cp:lastModifiedBy>Mangia Anne-Marie</cp:lastModifiedBy>
  <cp:revision>224</cp:revision>
  <dcterms:created xsi:type="dcterms:W3CDTF">2021-10-04T09:33:08Z</dcterms:created>
  <dcterms:modified xsi:type="dcterms:W3CDTF">2023-11-29T16:20:25Z</dcterms:modified>
</cp:coreProperties>
</file>