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8" r:id="rId3"/>
    <p:sldId id="263" r:id="rId4"/>
    <p:sldId id="266" r:id="rId5"/>
    <p:sldId id="264" r:id="rId6"/>
    <p:sldId id="259" r:id="rId7"/>
    <p:sldId id="257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074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s://www.euromed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ju.ch/fr/L-Hopital-du-jura/Services-administratifs/Ressources-humaines/Formation/Journee-romande-de-dialyse-2017.html" TargetMode="External"/><Relationship Id="rId2" Type="http://schemas.openxmlformats.org/officeDocument/2006/relationships/hyperlink" Target="http://www.h-ju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05393" y="2520569"/>
            <a:ext cx="3840480" cy="610758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       </a:t>
            </a:r>
            <a:r>
              <a:rPr lang="fr-FR" dirty="0" smtClean="0">
                <a:latin typeface="Britannic Bold" panose="020B0903060703020204" pitchFamily="34" charset="0"/>
              </a:rPr>
              <a:t>Bienvenue </a:t>
            </a:r>
            <a:br>
              <a:rPr lang="fr-FR" dirty="0" smtClean="0">
                <a:latin typeface="Britannic Bold" panose="020B0903060703020204" pitchFamily="34" charset="0"/>
              </a:rPr>
            </a:br>
            <a:r>
              <a:rPr lang="fr-FR" dirty="0" smtClean="0">
                <a:latin typeface="Britannic Bold" panose="020B0903060703020204" pitchFamily="34" charset="0"/>
              </a:rPr>
              <a:t>              dans le Jura</a:t>
            </a:r>
            <a:endParaRPr lang="fr-FR" dirty="0">
              <a:latin typeface="Britannic Bold" panose="020B0903060703020204" pitchFamily="34" charset="0"/>
            </a:endParaRPr>
          </a:p>
        </p:txBody>
      </p:sp>
      <p:pic>
        <p:nvPicPr>
          <p:cNvPr id="7" name="Image 6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" y="175216"/>
            <a:ext cx="270831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40" y="2411791"/>
            <a:ext cx="2852201" cy="193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40" y="175219"/>
            <a:ext cx="2852201" cy="17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22" y="3206866"/>
            <a:ext cx="2584217" cy="153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39" y="175217"/>
            <a:ext cx="2704600" cy="17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" y="2388023"/>
            <a:ext cx="2875022" cy="21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71464" y="1763946"/>
            <a:ext cx="294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Journée romande de dialyse 2017</a:t>
            </a:r>
            <a:endParaRPr lang="fr-CH" sz="2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367365" y="221320"/>
            <a:ext cx="6417734" cy="236169"/>
          </a:xfrm>
        </p:spPr>
        <p:txBody>
          <a:bodyPr>
            <a:noAutofit/>
          </a:bodyPr>
          <a:lstStyle/>
          <a:p>
            <a:r>
              <a:rPr lang="fr-FR" sz="1800" dirty="0" smtClean="0"/>
              <a:t>Pro</a:t>
            </a:r>
          </a:p>
          <a:p>
            <a:r>
              <a:rPr lang="fr-FR" sz="1800" dirty="0" smtClean="0"/>
              <a:t>gramme </a:t>
            </a:r>
            <a:endParaRPr lang="fr-FR" sz="1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24253"/>
              </p:ext>
            </p:extLst>
          </p:nvPr>
        </p:nvGraphicFramePr>
        <p:xfrm>
          <a:off x="117868" y="457489"/>
          <a:ext cx="8923719" cy="449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980"/>
                <a:gridCol w="6919739"/>
              </a:tblGrid>
              <a:tr h="69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 dirty="0">
                          <a:effectLst/>
                        </a:rPr>
                        <a:t>14h00</a:t>
                      </a:r>
                      <a:endParaRPr lang="fr-CH" sz="1200" b="1" kern="1400" dirty="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solidFill>
                            <a:schemeClr val="tx1"/>
                          </a:solidFill>
                          <a:effectLst/>
                        </a:rPr>
                        <a:t>Ouverture de la journée romande 2017</a:t>
                      </a:r>
                      <a:endParaRPr lang="fr-CH" sz="1400" b="1" u="sng" kern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solidFill>
                            <a:schemeClr val="tx1"/>
                          </a:solidFill>
                          <a:effectLst/>
                        </a:rPr>
                        <a:t>Dr P. Wilson, Médecin-chef unité de néphrologie / dialyse</a:t>
                      </a:r>
                      <a:endParaRPr lang="fr-CH" sz="1050" b="1" i="1" kern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solidFill>
                            <a:schemeClr val="tx1"/>
                          </a:solidFill>
                          <a:effectLst/>
                        </a:rPr>
                        <a:t>Problématique des transports des patients dialysés dans le Jura</a:t>
                      </a:r>
                      <a:endParaRPr lang="fr-CH" sz="1400" b="1" u="sng" kern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solidFill>
                            <a:schemeClr val="tx1"/>
                          </a:solidFill>
                          <a:effectLst/>
                        </a:rPr>
                        <a:t>Dr P. Wilson, Médecin-chef unité de néphrologie / dialyse</a:t>
                      </a:r>
                      <a:endParaRPr lang="fr-CH" sz="1050" b="1" i="1" kern="14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480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14h15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Organisation des transports des patients dialysés </a:t>
                      </a:r>
                      <a:r>
                        <a:rPr lang="fr-CH" sz="1400" b="1" u="sng" kern="1400" dirty="0" smtClean="0">
                          <a:effectLst/>
                        </a:rPr>
                        <a:t>par l’AJMIR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J.-P. Tobler, Président AJMIR (Association des insuffisants rénaux jurassiens) </a:t>
                      </a:r>
                      <a:endParaRPr lang="fr-CH" sz="1050" b="1" i="1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J. Bassin, </a:t>
                      </a:r>
                      <a:r>
                        <a:rPr lang="fr-FR" sz="1050" b="1" i="1" kern="1400" dirty="0" err="1">
                          <a:effectLst/>
                        </a:rPr>
                        <a:t>Icus</a:t>
                      </a:r>
                      <a:r>
                        <a:rPr lang="fr-FR" sz="1050" b="1" i="1" kern="1400" dirty="0">
                          <a:effectLst/>
                        </a:rPr>
                        <a:t> unité de dialyse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387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14h45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Financement des transports de patients </a:t>
                      </a:r>
                      <a:r>
                        <a:rPr lang="fr-FR" sz="1400" b="1" u="sng" kern="1400" dirty="0" smtClean="0">
                          <a:effectLst/>
                        </a:rPr>
                        <a:t>dialysés, réalités </a:t>
                      </a:r>
                      <a:r>
                        <a:rPr lang="fr-FR" sz="1400" b="1" u="sng" kern="1400" dirty="0">
                          <a:effectLst/>
                        </a:rPr>
                        <a:t>suisse et jurassienne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P. Braichet, Chef du service de la gestion administrative des patients H-JU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195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15h30—16h00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400" b="1" kern="1400" dirty="0" smtClean="0">
                          <a:effectLst/>
                        </a:rPr>
                        <a:t>Pause </a:t>
                      </a:r>
                      <a:endParaRPr lang="fr-CH" sz="1400" b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 anchor="ctr"/>
                </a:tc>
              </a:tr>
              <a:tr h="33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16h00—16h40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2 sites 1 équipe : comment optimiser la prise en charge des accès vasculaires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400" dirty="0" smtClean="0">
                          <a:effectLst/>
                        </a:rPr>
                        <a:t>S.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 Bauras / A. Roque</a:t>
                      </a:r>
                      <a:r>
                        <a:rPr lang="fr-CH" sz="1050" b="1" i="1" kern="14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Times New Roman"/>
                        </a:rPr>
                        <a:t> / 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C. </a:t>
                      </a:r>
                      <a:r>
                        <a:rPr lang="fr-FR" sz="1050" b="1" i="1" kern="1400" baseline="0" dirty="0" err="1" smtClean="0">
                          <a:effectLst/>
                        </a:rPr>
                        <a:t>Seuret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 / C. </a:t>
                      </a:r>
                      <a:r>
                        <a:rPr lang="fr-FR" sz="1050" b="1" i="1" kern="1400" baseline="0" dirty="0" err="1" smtClean="0">
                          <a:effectLst/>
                        </a:rPr>
                        <a:t>Monin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 /  infirmières dialyse H-JU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371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16h45—17h15</a:t>
                      </a:r>
                      <a:endParaRPr lang="fr-CH" sz="1200" kern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 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Evaluation clinique infirmière en dialyse, une mise en lumière de notre expertise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A.-S. </a:t>
                      </a:r>
                      <a:r>
                        <a:rPr lang="fr-FR" sz="1050" b="1" i="1" kern="1400" dirty="0" smtClean="0">
                          <a:effectLst/>
                        </a:rPr>
                        <a:t>Mayeur infirmière dialyse et assistante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 de formation </a:t>
                      </a:r>
                      <a:r>
                        <a:rPr lang="fr-FR" sz="1050" b="1" i="1" kern="1400" baseline="0" dirty="0" err="1" smtClean="0">
                          <a:effectLst/>
                        </a:rPr>
                        <a:t>HEsArc</a:t>
                      </a:r>
                      <a:r>
                        <a:rPr lang="fr-FR" sz="1050" b="1" i="1" kern="1400" baseline="0" dirty="0" smtClean="0">
                          <a:effectLst/>
                        </a:rPr>
                        <a:t> 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33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17h15—17h40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Présentation de l’étude Care </a:t>
                      </a:r>
                      <a:r>
                        <a:rPr lang="fr-FR" sz="1400" b="1" u="sng" kern="1400" dirty="0" smtClean="0">
                          <a:effectLst/>
                        </a:rPr>
                        <a:t>Sharing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P. Delmas Professeur ordinaire HES-SO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380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 dirty="0">
                          <a:effectLst/>
                        </a:rPr>
                        <a:t>17h40—18h00</a:t>
                      </a:r>
                      <a:endParaRPr lang="fr-CH" sz="1200" b="1" kern="1400" dirty="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400" b="1" u="sng" kern="1400" dirty="0">
                          <a:effectLst/>
                        </a:rPr>
                        <a:t>Alimentation du patient dialysé : phosphore et sel, comment s’en sortir ? </a:t>
                      </a:r>
                      <a:endParaRPr lang="fr-CH" sz="1400" b="1" u="sng" kern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050" b="1" i="1" kern="1400" dirty="0">
                          <a:effectLst/>
                        </a:rPr>
                        <a:t>Isabelle Villemin, Diététicienne H-JU</a:t>
                      </a:r>
                      <a:endParaRPr lang="fr-CH" sz="1050" b="1" i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  <a:tr h="195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200" kern="1400">
                          <a:effectLst/>
                        </a:rPr>
                        <a:t>18h30—21h00</a:t>
                      </a:r>
                      <a:endParaRPr lang="fr-CH" sz="1200" b="1" kern="1400">
                        <a:solidFill>
                          <a:srgbClr val="000000"/>
                        </a:solidFill>
                        <a:effectLst/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400" b="1" kern="1400" dirty="0">
                          <a:effectLst/>
                        </a:rPr>
                        <a:t>Apéritif dînatoire </a:t>
                      </a:r>
                      <a:r>
                        <a:rPr lang="fr-FR" sz="1400" b="1" kern="1400" dirty="0" smtClean="0">
                          <a:effectLst/>
                        </a:rPr>
                        <a:t>et gourmand/ </a:t>
                      </a:r>
                      <a:r>
                        <a:rPr lang="fr-FR" sz="1400" b="1" kern="1400" dirty="0">
                          <a:effectLst/>
                        </a:rPr>
                        <a:t>Locaux Strate J</a:t>
                      </a:r>
                      <a:endParaRPr lang="fr-CH" sz="1400" b="1" kern="1400" dirty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6190" marR="16190" marT="16190" marB="16190"/>
                </a:tc>
              </a:tr>
            </a:tbl>
          </a:graphicData>
        </a:graphic>
      </p:graphicFrame>
      <p:pic>
        <p:nvPicPr>
          <p:cNvPr id="8" name="Image 7" descr="hju_npv_transparent_3x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79" y="4683344"/>
            <a:ext cx="810499" cy="3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99" y="2003214"/>
            <a:ext cx="1436370" cy="8401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6" y="2917667"/>
            <a:ext cx="951230" cy="9512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6" y="4140402"/>
            <a:ext cx="2130207" cy="4208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0" y="1908635"/>
            <a:ext cx="1825625" cy="809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1" y="976495"/>
            <a:ext cx="1536065" cy="7924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97" y="955747"/>
            <a:ext cx="2242820" cy="62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age 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31" y="3297661"/>
            <a:ext cx="2402205" cy="9328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 1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23" y="3459690"/>
            <a:ext cx="1036320" cy="10363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 1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41" y="1134927"/>
            <a:ext cx="2244090" cy="4756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 1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8" y="1145718"/>
            <a:ext cx="1736725" cy="425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Image 14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88" y="2690285"/>
            <a:ext cx="1894205" cy="4038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07441" y="264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b="1" dirty="0"/>
              <a:t>Cette journée de formation est </a:t>
            </a:r>
            <a:endParaRPr lang="fr-CH" dirty="0"/>
          </a:p>
          <a:p>
            <a:pPr algn="ctr"/>
            <a:r>
              <a:rPr lang="fr-CH" b="1" dirty="0"/>
              <a:t>s</a:t>
            </a:r>
            <a:r>
              <a:rPr lang="fr-CH" b="1" dirty="0" smtClean="0"/>
              <a:t>outenue </a:t>
            </a:r>
            <a:r>
              <a:rPr lang="fr-CH" b="1" dirty="0"/>
              <a:t>par :</a:t>
            </a:r>
            <a:endParaRPr lang="fr-CH" dirty="0"/>
          </a:p>
        </p:txBody>
      </p:sp>
      <p:sp>
        <p:nvSpPr>
          <p:cNvPr id="16" name="ZoneTexte 15"/>
          <p:cNvSpPr txBox="1"/>
          <p:nvPr/>
        </p:nvSpPr>
        <p:spPr>
          <a:xfrm>
            <a:off x="3036106" y="462784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Nous les remercions pour leur engagement</a:t>
            </a:r>
            <a:endParaRPr lang="fr-CH" dirty="0"/>
          </a:p>
        </p:txBody>
      </p:sp>
      <p:pic>
        <p:nvPicPr>
          <p:cNvPr id="17" name="cc-m-imagesubtitle-image-8497870750" descr="https://image.jimcdn.com/app/cms/image/transf/dimension=320x10000:format=jpg/path/s0e52121508a2f22d/image/ic2c020932cd07298/version/1495011381/image.jpg">
            <a:hlinkClick r:id="rId14" tgtFrame="&quot;_self&quot;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59" y="3193310"/>
            <a:ext cx="2090560" cy="57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0"/>
          <a:stretch/>
        </p:blipFill>
        <p:spPr bwMode="auto">
          <a:xfrm>
            <a:off x="858964" y="2156250"/>
            <a:ext cx="2085975" cy="53403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0" y="1470062"/>
            <a:ext cx="1886151" cy="87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502" y="837082"/>
            <a:ext cx="7408333" cy="3391104"/>
          </a:xfrm>
        </p:spPr>
        <p:txBody>
          <a:bodyPr>
            <a:normAutofit/>
          </a:bodyPr>
          <a:lstStyle/>
          <a:p>
            <a:pPr algn="ctr"/>
            <a:r>
              <a:rPr lang="fr-CH" sz="2000" b="1" dirty="0" smtClean="0"/>
              <a:t>Toutes les présentations de cette journée de formation sont accessible sur le site de l’Hôpital du Jura. </a:t>
            </a:r>
          </a:p>
          <a:p>
            <a:pPr algn="ctr"/>
            <a:r>
              <a:rPr lang="fr-CH" dirty="0" smtClean="0">
                <a:hlinkClick r:id="rId2"/>
              </a:rPr>
              <a:t>www.h-ju.ch</a:t>
            </a:r>
            <a:r>
              <a:rPr lang="fr-CH" dirty="0" smtClean="0"/>
              <a:t> </a:t>
            </a:r>
          </a:p>
          <a:p>
            <a:r>
              <a:rPr lang="fr-CH" sz="2000" dirty="0">
                <a:hlinkClick r:id="rId3"/>
              </a:rPr>
              <a:t>http://</a:t>
            </a:r>
            <a:r>
              <a:rPr lang="fr-CH" sz="2000" dirty="0" smtClean="0">
                <a:hlinkClick r:id="rId3"/>
              </a:rPr>
              <a:t>www.h-ju.ch/fr/L-Hopital-du-jura/Services-administratifs/Ressources-humaines/Formation/Journee-romande-de-dialyse-2017.html</a:t>
            </a:r>
            <a:r>
              <a:rPr lang="fr-CH" sz="2000" dirty="0" smtClean="0"/>
              <a:t> 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410" y="253746"/>
            <a:ext cx="7911389" cy="689915"/>
          </a:xfrm>
        </p:spPr>
        <p:txBody>
          <a:bodyPr>
            <a:normAutofit/>
          </a:bodyPr>
          <a:lstStyle/>
          <a:p>
            <a:r>
              <a:rPr lang="fr-CH" sz="2800" dirty="0" smtClean="0"/>
              <a:t>Documentation</a:t>
            </a:r>
            <a:endParaRPr lang="fr-C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8" y="2962656"/>
            <a:ext cx="5603442" cy="21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hju_npv_transparent_3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883" y="929416"/>
            <a:ext cx="3422366" cy="1708820"/>
          </a:xfrm>
        </p:spPr>
        <p:txBody>
          <a:bodyPr/>
          <a:lstStyle/>
          <a:p>
            <a:pPr algn="ctr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 smtClean="0"/>
              <a:t>Quelques rafraichissements vous attendent à la cafétéria, ils ont été préparés par l’équipe de cuisine de l’Hôpital du Jura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5989" y="2044690"/>
            <a:ext cx="3299752" cy="2701401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/>
              <a:t>Nos </a:t>
            </a:r>
            <a:r>
              <a:rPr lang="fr-FR" sz="2000" b="1" dirty="0"/>
              <a:t>sponsors </a:t>
            </a:r>
            <a:r>
              <a:rPr lang="fr-FR" sz="2000" b="1" dirty="0" smtClean="0"/>
              <a:t>comptent sur vous pour une petite visite à leurs stands d’exposition près de la cafétéria.</a:t>
            </a:r>
            <a:endParaRPr lang="fr-FR" sz="2000" b="1" dirty="0"/>
          </a:p>
        </p:txBody>
      </p:sp>
      <p:pic>
        <p:nvPicPr>
          <p:cNvPr id="3075" name="Picture 3" descr="C:\Users\J.Bassin\AppData\Local\Microsoft\Windows\Temporary Internet Files\Content.IE5\F8LIMX34\13951114553_0ea6a059e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32" y="1516335"/>
            <a:ext cx="1541423" cy="1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6913259" y="1455725"/>
            <a:ext cx="911122" cy="884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Bouton d'action : Informations 8">
            <a:hlinkClick r:id="" action="ppaction://noaction" highlightClick="1"/>
          </p:cNvPr>
          <p:cNvSpPr/>
          <p:nvPr/>
        </p:nvSpPr>
        <p:spPr>
          <a:xfrm>
            <a:off x="6787073" y="391362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Larme 11"/>
          <p:cNvSpPr/>
          <p:nvPr/>
        </p:nvSpPr>
        <p:spPr>
          <a:xfrm>
            <a:off x="795274" y="3057756"/>
            <a:ext cx="3118358" cy="17410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SVP</a:t>
            </a:r>
          </a:p>
          <a:p>
            <a:pPr algn="ctr"/>
            <a:r>
              <a:rPr lang="fr-FR" b="1" dirty="0"/>
              <a:t>Retour dans la salle de conférence dans </a:t>
            </a:r>
          </a:p>
          <a:p>
            <a:pPr algn="ctr"/>
            <a:r>
              <a:rPr lang="fr-FR" b="1" dirty="0"/>
              <a:t>30 minutes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2500" y="543491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Pause</a:t>
            </a:r>
            <a:endParaRPr lang="fr-C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3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Journée romande de dialyse 2018</a:t>
            </a:r>
            <a:endParaRPr lang="fr-FR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08483" y="1697126"/>
            <a:ext cx="3822192" cy="183611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L’</a:t>
            </a:r>
            <a:r>
              <a:rPr lang="fr-FR" dirty="0">
                <a:latin typeface="Arial Rounded MT Bold" panose="020F0704030504030204" pitchFamily="34" charset="0"/>
                <a:cs typeface="Aharoni" panose="02010803020104030203" pitchFamily="2" charset="-79"/>
              </a:rPr>
              <a:t>é</a:t>
            </a:r>
            <a:r>
              <a:rPr lang="fr-F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quipe de SION </a:t>
            </a:r>
          </a:p>
          <a:p>
            <a:r>
              <a:rPr lang="fr-F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et le Valais </a:t>
            </a:r>
          </a:p>
          <a:p>
            <a:r>
              <a:rPr lang="fr-F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vous attendent</a:t>
            </a:r>
            <a:endParaRPr lang="fr-FR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45025" y="1836115"/>
            <a:ext cx="3822192" cy="27585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" name="Image 8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4" y="1697126"/>
            <a:ext cx="5446477" cy="33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72068" y="1068019"/>
            <a:ext cx="7408333" cy="3526603"/>
          </a:xfrm>
        </p:spPr>
        <p:txBody>
          <a:bodyPr/>
          <a:lstStyle/>
          <a:p>
            <a:pPr algn="r"/>
            <a:r>
              <a:rPr lang="fr-FR" dirty="0" smtClean="0">
                <a:latin typeface="Arial Rounded MT Bold" panose="020F0704030504030204" pitchFamily="34" charset="0"/>
              </a:rPr>
              <a:t>Vous êtes </a:t>
            </a:r>
            <a:r>
              <a:rPr lang="fr-FR" dirty="0">
                <a:latin typeface="Arial Rounded MT Bold" panose="020F0704030504030204" pitchFamily="34" charset="0"/>
              </a:rPr>
              <a:t>maintenant </a:t>
            </a:r>
            <a:r>
              <a:rPr lang="fr-FR" dirty="0" smtClean="0">
                <a:latin typeface="Arial Rounded MT Bold" panose="020F0704030504030204" pitchFamily="34" charset="0"/>
              </a:rPr>
              <a:t>attendus(es) pour:</a:t>
            </a:r>
          </a:p>
          <a:p>
            <a:pPr algn="r"/>
            <a:r>
              <a:rPr lang="fr-FR" dirty="0">
                <a:latin typeface="Arial Rounded MT Bold" panose="020F0704030504030204" pitchFamily="34" charset="0"/>
              </a:rPr>
              <a:t> </a:t>
            </a:r>
            <a:r>
              <a:rPr lang="fr-FR" dirty="0" smtClean="0">
                <a:latin typeface="Arial Rounded MT Bold" panose="020F0704030504030204" pitchFamily="34" charset="0"/>
              </a:rPr>
              <a:t>              </a:t>
            </a:r>
            <a:r>
              <a:rPr lang="fr-FR" dirty="0">
                <a:latin typeface="Arial Rounded MT Bold" panose="020F0704030504030204" pitchFamily="34" charset="0"/>
              </a:rPr>
              <a:t>un apéritif </a:t>
            </a:r>
            <a:r>
              <a:rPr lang="fr-FR" dirty="0" smtClean="0">
                <a:latin typeface="Arial Rounded MT Bold" panose="020F0704030504030204" pitchFamily="34" charset="0"/>
              </a:rPr>
              <a:t>dînatoire </a:t>
            </a:r>
            <a:r>
              <a:rPr lang="fr-FR" dirty="0" smtClean="0">
                <a:latin typeface="Arial Rounded MT Bold" panose="020F0704030504030204" pitchFamily="34" charset="0"/>
              </a:rPr>
              <a:t>gourmand, </a:t>
            </a:r>
          </a:p>
          <a:p>
            <a:pPr marL="0" indent="0" algn="r">
              <a:buNone/>
            </a:pPr>
            <a:r>
              <a:rPr lang="fr-FR" dirty="0" smtClean="0">
                <a:latin typeface="Arial Rounded MT Bold" panose="020F0704030504030204" pitchFamily="34" charset="0"/>
              </a:rPr>
              <a:t>à </a:t>
            </a:r>
            <a:r>
              <a:rPr lang="fr-FR" dirty="0">
                <a:latin typeface="Arial Rounded MT Bold" panose="020F0704030504030204" pitchFamily="34" charset="0"/>
              </a:rPr>
              <a:t>la </a:t>
            </a:r>
            <a:r>
              <a:rPr lang="fr-FR" dirty="0" smtClean="0">
                <a:latin typeface="Arial Rounded MT Bold" panose="020F0704030504030204" pitchFamily="34" charset="0"/>
              </a:rPr>
              <a:t>cafétéria « Strate J », </a:t>
            </a:r>
          </a:p>
          <a:p>
            <a:pPr marL="0" indent="0" algn="r">
              <a:buNone/>
            </a:pPr>
            <a:r>
              <a:rPr lang="fr-FR" dirty="0" smtClean="0">
                <a:latin typeface="Arial Rounded MT Bold" panose="020F0704030504030204" pitchFamily="34" charset="0"/>
              </a:rPr>
              <a:t>par notre équipe </a:t>
            </a:r>
            <a:r>
              <a:rPr lang="fr-FR" dirty="0">
                <a:latin typeface="Arial Rounded MT Bold" panose="020F0704030504030204" pitchFamily="34" charset="0"/>
              </a:rPr>
              <a:t>de </a:t>
            </a:r>
            <a:r>
              <a:rPr lang="fr-FR" dirty="0" smtClean="0">
                <a:latin typeface="Arial Rounded MT Bold" panose="020F0704030504030204" pitchFamily="34" charset="0"/>
              </a:rPr>
              <a:t>restauration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6548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Rounded MT Bold" panose="020F0704030504030204" pitchFamily="34" charset="0"/>
              </a:rPr>
              <a:t>Pour celles et ceux qui le souhaitent</a:t>
            </a:r>
            <a:endParaRPr lang="fr-FR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3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0" y="4491955"/>
            <a:ext cx="1270681" cy="50827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3" y="288243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1" y="31142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94" y="2940710"/>
            <a:ext cx="2143125" cy="180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0" y="14426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34623" y="2204850"/>
            <a:ext cx="7772400" cy="1143000"/>
          </a:xfrm>
        </p:spPr>
        <p:txBody>
          <a:bodyPr/>
          <a:lstStyle/>
          <a:p>
            <a:pPr algn="r"/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8" name="Image 7" descr="hju_npv_transparent_3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9" y="3434304"/>
            <a:ext cx="3079396" cy="1231760"/>
          </a:xfrm>
          <a:prstGeom prst="rect">
            <a:avLst/>
          </a:prstGeom>
        </p:spPr>
      </p:pic>
      <p:pic>
        <p:nvPicPr>
          <p:cNvPr id="2" name="Image 1" descr="Les sites de l'H-J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42" y="259556"/>
            <a:ext cx="6717486" cy="121930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21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H-JU_16-9">
  <a:themeElements>
    <a:clrScheme name="Personnalisée 2">
      <a:dk1>
        <a:sysClr val="windowText" lastClr="000000"/>
      </a:dk1>
      <a:lt1>
        <a:sysClr val="window" lastClr="FFFFFF"/>
      </a:lt1>
      <a:dk2>
        <a:srgbClr val="1F497D"/>
      </a:dk2>
      <a:lt2>
        <a:srgbClr val="FFFDF5"/>
      </a:lt2>
      <a:accent1>
        <a:srgbClr val="F69C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C3B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Présentation_H-JU_16-9</Template>
  <TotalTime>790</TotalTime>
  <Words>314</Words>
  <Application>Microsoft Office PowerPoint</Application>
  <PresentationFormat>Affichage à l'écran (16:9)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Présentation_H-JU_16-9</vt:lpstr>
      <vt:lpstr>       Bienvenue                dans le Jura</vt:lpstr>
      <vt:lpstr>Présentation PowerPoint</vt:lpstr>
      <vt:lpstr>Présentation PowerPoint</vt:lpstr>
      <vt:lpstr>Documentation</vt:lpstr>
      <vt:lpstr>    Quelques rafraichissements vous attendent à la cafétéria, ils ont été préparés par l’équipe de cuisine de l’Hôpital du Jura</vt:lpstr>
      <vt:lpstr> Journée romande de dialyse 2018</vt:lpstr>
      <vt:lpstr>Pour celles et ceux qui le souhaitent</vt:lpstr>
      <vt:lpstr>Merci pour votre attention</vt:lpstr>
    </vt:vector>
  </TitlesOfParts>
  <Company>Hôpital du Jura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Bassin Jacques</dc:creator>
  <cp:lastModifiedBy>Bassin Jacques</cp:lastModifiedBy>
  <cp:revision>28</cp:revision>
  <dcterms:created xsi:type="dcterms:W3CDTF">2017-08-30T11:30:30Z</dcterms:created>
  <dcterms:modified xsi:type="dcterms:W3CDTF">2017-09-25T08:09:16Z</dcterms:modified>
</cp:coreProperties>
</file>