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71" r:id="rId6"/>
    <p:sldId id="419" r:id="rId7"/>
    <p:sldId id="401" r:id="rId8"/>
    <p:sldId id="420" r:id="rId9"/>
    <p:sldId id="421" r:id="rId10"/>
    <p:sldId id="422" r:id="rId11"/>
    <p:sldId id="423" r:id="rId12"/>
    <p:sldId id="269" r:id="rId13"/>
    <p:sldId id="26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0987" autoAdjust="0"/>
  </p:normalViewPr>
  <p:slideViewPr>
    <p:cSldViewPr snapToGrid="0" snapToObjects="1">
      <p:cViewPr>
        <p:scale>
          <a:sx n="100" d="100"/>
          <a:sy n="100" d="100"/>
        </p:scale>
        <p:origin x="-869" y="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962B-C8E2-4DC3-9DE8-A83B15935C4F}" type="datetimeFigureOut">
              <a:rPr lang="fr-CH" smtClean="0"/>
              <a:t>28.09.2017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AC0D-8AF7-4ED7-BB02-22A09C786F6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219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AB2B5-3289-4400-808F-209951AC0345}" type="datetimeFigureOut">
              <a:rPr lang="fr-CH" smtClean="0"/>
              <a:t>28.09.2017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1A0B-EEBC-4489-9654-688D35064A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330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198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69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16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16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Les contours de la CCT doivent être respectées</a:t>
            </a:r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27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16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Les contours de la CCT doivent être respectées</a:t>
            </a:r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27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Les contours de la CCT doivent être respectées</a:t>
            </a:r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27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Les contours de la CCT doivent être respectées</a:t>
            </a:r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27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1A0B-EEBC-4489-9654-688D35064ABC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599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BAD-CE02-4EFD-B8C5-6EC7276C7324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37D-349B-470E-AC19-5ED8DD474E61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76D-0974-4C49-AE51-5EE21F219FDD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5B3-4E7C-40D2-A489-E01CDEB280E6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304D-72F5-4080-98EF-0A3B43C10373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1E5E-F074-47C5-AA41-F95FCA9F65AA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83B-E965-4A6F-A0B0-C46A157AD1B6}" type="datetime1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C04-67B8-4BBC-9EDB-3FA3B0D6CAF2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2288-A66B-4027-B312-5AC9C25F2F52}" type="datetime1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AB2-2718-4D8D-8A71-E8D7DAE9C1AD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8A8-89D7-4007-83CB-A3F09AB1C0E0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B82196-A794-4188-84D3-B1A1E6C42632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297180" y="742949"/>
            <a:ext cx="8602980" cy="111350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fr-FR" sz="3300" kern="1400" dirty="0"/>
              <a:t>Financement des transports de patients dialysés </a:t>
            </a:r>
            <a:r>
              <a:rPr lang="fr-FR" sz="3300" kern="1400" dirty="0" smtClean="0"/>
              <a:t>: </a:t>
            </a:r>
            <a:r>
              <a:rPr lang="fr-FR" sz="3600" i="1" kern="1400" dirty="0"/>
              <a:t>R</a:t>
            </a:r>
            <a:r>
              <a:rPr lang="fr-FR" sz="3600" i="1" kern="1400" dirty="0" smtClean="0"/>
              <a:t>éalité </a:t>
            </a:r>
            <a:r>
              <a:rPr lang="fr-FR" sz="3600" i="1" kern="1400" dirty="0"/>
              <a:t>suisse et jurassienne</a:t>
            </a:r>
            <a:endParaRPr lang="fr-CH" sz="3200" i="1" kern="1400" dirty="0">
              <a:solidFill>
                <a:srgbClr val="000000"/>
              </a:solidFill>
              <a:latin typeface="Garamond"/>
              <a:ea typeface="Times New Roman"/>
              <a:cs typeface="Times New Roman"/>
            </a:endParaRP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356360" y="4545377"/>
            <a:ext cx="6400800" cy="7230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28.09.2017</a:t>
            </a:r>
          </a:p>
          <a:p>
            <a:r>
              <a:rPr lang="fr-FR" dirty="0" smtClean="0"/>
              <a:t>Journée romande de dialyse</a:t>
            </a:r>
            <a:endParaRPr lang="fr-FR" dirty="0"/>
          </a:p>
        </p:txBody>
      </p:sp>
      <p:pic>
        <p:nvPicPr>
          <p:cNvPr id="5" name="Image 4" descr="hju_npv_transparent_3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04857"/>
            <a:ext cx="3406765" cy="136270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80" y="2138394"/>
            <a:ext cx="223361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2" y="2588176"/>
            <a:ext cx="2753440" cy="1274939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16" name="Groupe 15"/>
          <p:cNvGrpSpPr/>
          <p:nvPr/>
        </p:nvGrpSpPr>
        <p:grpSpPr>
          <a:xfrm>
            <a:off x="6069013" y="2505498"/>
            <a:ext cx="2571685" cy="1332133"/>
            <a:chOff x="6168073" y="2482638"/>
            <a:chExt cx="2571685" cy="1332133"/>
          </a:xfrm>
          <a:scene3d>
            <a:camera prst="orthographicFront">
              <a:rot lat="0" lon="0" rev="21299999"/>
            </a:camera>
            <a:lightRig rig="threePt" dir="t"/>
          </a:scene3d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73" y="2482638"/>
              <a:ext cx="2571685" cy="1332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1" y="2682540"/>
              <a:ext cx="350520" cy="30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47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90032" y="2756045"/>
            <a:ext cx="7772400" cy="1524000"/>
          </a:xfrm>
        </p:spPr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3" name="Image 2" descr="Les sites de l'H-J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2" y="516511"/>
            <a:ext cx="7715250" cy="1400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4134584"/>
            <a:ext cx="3033601" cy="170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hju_npv_transparent_3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94" y="6107531"/>
            <a:ext cx="1533867" cy="6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ju_npv_transparent_3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5878931"/>
            <a:ext cx="1533867" cy="613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Agenda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337351" y="1209277"/>
            <a:ext cx="8578390" cy="46785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Transports pour patients hospitalisés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Transports pour patients à domicile/lieu de vie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Couverture par les assurances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Tarifications jurassiennes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ju_npv_transparent_3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5878931"/>
            <a:ext cx="1533867" cy="613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1</a:t>
            </a:r>
            <a:r>
              <a:rPr lang="fr-FR" sz="3200" baseline="30000" dirty="0" smtClean="0">
                <a:solidFill>
                  <a:schemeClr val="bg1"/>
                </a:solidFill>
              </a:rPr>
              <a:t>ère</a:t>
            </a:r>
            <a:r>
              <a:rPr lang="fr-FR" sz="3200" dirty="0" smtClean="0">
                <a:solidFill>
                  <a:schemeClr val="bg1"/>
                </a:solidFill>
              </a:rPr>
              <a:t> situation : Patient hospitalisé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5663"/>
            <a:ext cx="9159225" cy="467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/>
        </p:blipFill>
        <p:spPr bwMode="auto">
          <a:xfrm>
            <a:off x="267476" y="4343400"/>
            <a:ext cx="1044027" cy="10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76" y="3290338"/>
            <a:ext cx="1443130" cy="9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6" y="5768497"/>
            <a:ext cx="477001" cy="22086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9" name="Groupe 8"/>
          <p:cNvGrpSpPr/>
          <p:nvPr/>
        </p:nvGrpSpPr>
        <p:grpSpPr>
          <a:xfrm>
            <a:off x="222619" y="1110634"/>
            <a:ext cx="8540380" cy="2783186"/>
            <a:chOff x="222619" y="1110634"/>
            <a:chExt cx="8540380" cy="278318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954"/>
            <a:stretch/>
          </p:blipFill>
          <p:spPr>
            <a:xfrm>
              <a:off x="222619" y="1110634"/>
              <a:ext cx="1070743" cy="2783186"/>
            </a:xfrm>
            <a:prstGeom prst="rect">
              <a:avLst/>
            </a:prstGeom>
          </p:spPr>
        </p:pic>
        <p:sp>
          <p:nvSpPr>
            <p:cNvPr id="13" name="Espace réservé du contenu 7"/>
            <p:cNvSpPr txBox="1">
              <a:spLocks/>
            </p:cNvSpPr>
            <p:nvPr/>
          </p:nvSpPr>
          <p:spPr>
            <a:xfrm>
              <a:off x="1297470" y="1784795"/>
              <a:ext cx="7465529" cy="14348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Charles Montgomery, 67 ans est actuellement hospitalisé dans notre unité de réadaptation à l’Hôpital du Jura, site de Saignelegier. Durant son hospitalisation ce patient </a:t>
              </a:r>
              <a:r>
                <a:rPr lang="fr-FR" sz="2000" i="1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doit faire l’objet d’une dialyse à notre Centre de dialyse à l’Hôpital du Jura, site de Delémont.</a:t>
              </a:r>
              <a:endParaRPr lang="fr-FR" sz="2000" i="1" dirty="0" smtClean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  <a:p>
              <a:pPr>
                <a:buFont typeface="Wingdings" panose="05000000000000000000" pitchFamily="2" charset="2"/>
                <a:buChar char="§"/>
              </a:pPr>
              <a:endParaRPr lang="fr-FR" sz="2000" i="1" dirty="0" smtClean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  <a:p>
              <a:pPr marL="0" indent="0">
                <a:buNone/>
              </a:pPr>
              <a:endParaRPr lang="fr-FR" sz="2000" i="1" dirty="0" smtClean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endParaRPr lang="fr-FR" sz="2000" i="1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endParaRPr lang="fr-FR" sz="2000" i="1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35"/>
          <a:stretch/>
        </p:blipFill>
        <p:spPr>
          <a:xfrm>
            <a:off x="1113383" y="5612832"/>
            <a:ext cx="206547" cy="5321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8" t="-4546" r="37713" b="4546"/>
          <a:stretch/>
        </p:blipFill>
        <p:spPr>
          <a:xfrm>
            <a:off x="8200193" y="2463054"/>
            <a:ext cx="562806" cy="5544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73" y="2510366"/>
            <a:ext cx="617220" cy="285794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357766" y="5287082"/>
            <a:ext cx="796957" cy="674502"/>
            <a:chOff x="1357766" y="5287082"/>
            <a:chExt cx="796957" cy="674502"/>
          </a:xfrm>
        </p:grpSpPr>
        <p:grpSp>
          <p:nvGrpSpPr>
            <p:cNvPr id="29" name="Groupe 28"/>
            <p:cNvGrpSpPr/>
            <p:nvPr/>
          </p:nvGrpSpPr>
          <p:grpSpPr>
            <a:xfrm>
              <a:off x="1644183" y="5287082"/>
              <a:ext cx="510540" cy="325750"/>
              <a:chOff x="914400" y="1200852"/>
              <a:chExt cx="7315200" cy="441198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200852"/>
                <a:ext cx="7315200" cy="4411980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2462" y="2631105"/>
                <a:ext cx="2618140" cy="1047256"/>
              </a:xfrm>
              <a:prstGeom prst="rect">
                <a:avLst/>
              </a:prstGeom>
            </p:spPr>
          </p:pic>
        </p:grp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66" y="5575409"/>
              <a:ext cx="415957" cy="386175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7513344" y="2530409"/>
            <a:ext cx="926497" cy="574064"/>
            <a:chOff x="2942726" y="829673"/>
            <a:chExt cx="926497" cy="574064"/>
          </a:xfrm>
        </p:grpSpPr>
        <p:grpSp>
          <p:nvGrpSpPr>
            <p:cNvPr id="21" name="Groupe 20"/>
            <p:cNvGrpSpPr/>
            <p:nvPr/>
          </p:nvGrpSpPr>
          <p:grpSpPr>
            <a:xfrm>
              <a:off x="3358683" y="829673"/>
              <a:ext cx="510540" cy="325750"/>
              <a:chOff x="914400" y="1200852"/>
              <a:chExt cx="7315200" cy="4411980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200852"/>
                <a:ext cx="7315200" cy="4411980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2462" y="2631105"/>
                <a:ext cx="2618140" cy="1047256"/>
              </a:xfrm>
              <a:prstGeom prst="rect">
                <a:avLst/>
              </a:prstGeom>
            </p:spPr>
          </p:pic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726" y="1017562"/>
              <a:ext cx="415957" cy="38617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9842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1713 C 0.02934 -0.01806 0.03264 -0.01829 0.03594 -0.01945 C 0.03975 -0.02084 0.04201 -0.0257 0.046 -0.02709 C 0.0493 -0.03033 0.05052 -0.03542 0.05347 -0.03936 C 0.05642 -0.05093 0.06475 -0.05139 0.071 -0.05834 C 0.07587 -0.06366 0.07743 -0.07246 0.08177 -0.07824 C 0.08541 -0.08311 0.09062 -0.08565 0.09427 -0.09051 C 0.09791 -0.09537 0.09392 -0.09283 0.09844 -0.09491 C 0.10156 -0.09908 0.10382 -0.1044 0.10677 -0.10834 C 0.1092 -0.11158 0.11389 -0.11343 0.11684 -0.11598 C 0.11892 -0.11783 0.12378 -0.12362 0.12673 -0.125 C 0.13524 -0.12894 0.14844 -0.12755 0.15677 -0.12824 C 0.16007 -0.12963 0.16267 -0.13172 0.16597 -0.13264 C 0.16771 -0.13959 0.16285 -0.1375 0.16597 -0.14491 C 0.16719 -0.14792 0.17135 -0.14838 0.17344 -0.14931 C 0.17934 -0.15162 0.18455 -0.1544 0.1901 -0.15718 C 0.19427 -0.16135 0.2059 -0.17176 0.21094 -0.17269 C 0.21475 -0.17338 0.21875 -0.17338 0.22257 -0.17385 C 0.22569 -0.17524 0.22708 -0.17801 0.23021 -0.1794 C 0.23837 -0.18727 0.24705 -0.19051 0.25677 -0.19283 C 0.26076 -0.19375 0.26059 -0.19399 0.2651 -0.19607 C 0.26597 -0.19653 0.26771 -0.19723 0.26771 -0.19723 C 0.27291 -0.19653 0.2776 -0.19561 0.28264 -0.19375 C 0.28767 -0.19561 0.28871 -0.19931 0.29271 -0.20278 C 0.29496 -0.20741 0.29687 -0.20625 0.30017 -0.20949 C 0.30295 -0.21227 0.30416 -0.21459 0.30764 -0.21598 C 0.30989 -0.21922 0.31198 -0.22315 0.31423 -0.22616 C 0.31562 -0.22801 0.31788 -0.22871 0.31927 -0.23056 C 0.3217 -0.2338 0.32048 -0.2338 0.32257 -0.23727 C 0.32969 -0.24885 0.33594 -0.26065 0.34514 -0.26945 C 0.34965 -0.27362 0.36753 -0.27269 0.36927 -0.27269 C 0.37899 -0.27616 0.37916 -0.28172 0.38594 -0.29051 C 0.38732 -0.29561 0.38941 -0.29954 0.39184 -0.30394 C 0.3934 -0.30718 0.39149 -0.30764 0.3941 -0.31042 C 0.39496 -0.31158 0.39653 -0.31204 0.39757 -0.31274 C 0.40278 -0.32246 0.4118 -0.32292 0.42014 -0.32385 C 0.42465 -0.325 0.43333 -0.32709 0.43333 -0.32709 C 0.44219 -0.33565 0.47621 -0.3294 0.47934 -0.3294 C 0.48455 -0.32755 0.48941 -0.32686 0.49514 -0.32616 C 0.49965 -0.32639 0.50399 -0.32639 0.5085 -0.32709 C 0.51371 -0.32801 0.51771 -0.33357 0.52239 -0.33612 C 0.52795 -0.33889 0.53403 -0.33982 0.5401 -0.34051 C 0.5467 -0.34283 0.55191 -0.34885 0.5585 -0.35162 C 0.56319 -0.35024 0.56666 -0.34838 0.571 -0.34607 C 0.57257 -0.34514 0.57604 -0.34375 0.57604 -0.34375 C 0.58524 -0.3463 0.58958 -0.34908 0.59757 -0.35602 C 0.60243 -0.36019 0.60364 -0.3676 0.6085 -0.37153 C 0.61041 -0.37593 0.61475 -0.37871 0.6184 -0.38056 C 0.6243 -0.38797 0.62934 -0.39098 0.6368 -0.39491 C 0.63906 -0.39607 0.64097 -0.39885 0.6434 -0.39931 C 0.64948 -0.40024 0.65573 -0.4 0.6618 -0.40047 C 0.66892 -0.40301 0.67187 -0.40255 0.68021 -0.40162 C 0.6835 -0.40209 0.6868 -0.40232 0.6901 -0.40278 C 0.69618 -0.40394 0.69809 -0.41065 0.7026 -0.41505 C 0.70469 -0.42269 0.70486 -0.42917 0.7026 -0.43727 C 0.70191 -0.43959 0.69844 -0.44167 0.69844 -0.44167 " pathEditMode="relative" ptsTypes="fffffffffffff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2777 C -0.00469 0.03379 -0.00364 0.03912 -0.00139 0.04444 C -0.00035 0.04675 0.00191 0.05115 0.00191 0.05138 C 0.00035 0.05694 -0.00069 0.05995 -0.00382 0.06458 C -0.00521 0.06967 -0.0092 0.07222 -0.01215 0.07569 C -0.01632 0.08055 -0.02014 0.08564 -0.02465 0.09004 C -0.03472 0.08842 -0.04236 0.08055 -0.05226 0.07777 C -0.05538 0.075 -0.05851 0.07453 -0.06215 0.07338 C -0.06892 0.07523 -0.07656 0.08032 -0.08229 0.08564 C -0.08646 0.08958 -0.08941 0.09305 -0.09479 0.09444 C -0.10052 0.09861 -0.10833 0.10162 -0.11302 0.10787 C -0.11753 0.11388 -0.125 0.1243 -0.13142 0.12662 C -0.13611 0.13101 -0.13194 0.12777 -0.14062 0.13009 C -0.14705 0.13171 -0.1533 0.13495 -0.15972 0.1368 C -0.16215 0.13634 -0.16476 0.13588 -0.16719 0.13564 C -0.17361 0.13518 -0.18003 0.13541 -0.18646 0.13449 C -0.18819 0.13425 -0.19132 0.13217 -0.19132 0.1324 C -0.20295 0.1331 -0.21354 0.13356 -0.22465 0.13773 C -0.22795 0.1405 -0.23003 0.1412 -0.23385 0.14236 C -0.24097 0.14699 -0.24236 0.14884 -0.25052 0.15 C -0.27083 0.14884 -0.28455 0.14745 -0.30642 0.15 C -0.30955 0.15046 -0.31649 0.1625 -0.31892 0.1655 C -0.32031 0.17106 -0.32239 0.17638 -0.32396 0.18217 C -0.32413 0.1831 -0.325 0.18796 -0.32552 0.18888 C -0.32621 0.19004 -0.32726 0.1905 -0.32812 0.1912 C -0.3316 0.20717 -0.35521 0.19976 -0.36059 0.2 C -0.36736 0.20324 -0.37222 0.21018 -0.37882 0.21342 C -0.3816 0.21689 -0.38403 0.21713 -0.38715 0.22013 C -0.39132 0.22407 -0.39601 0.22893 -0.40052 0.23217 C -0.40347 0.23425 -0.40885 0.23888 -0.40885 0.23912 C -0.40937 0.24004 -0.40972 0.24143 -0.41059 0.24236 C -0.41128 0.24305 -0.4125 0.24259 -0.41302 0.24328 C -0.41371 0.24421 -0.41337 0.24583 -0.41389 0.24675 C -0.41441 0.24768 -0.41545 0.24814 -0.41632 0.24884 C -0.41875 0.2537 -0.42274 0.25578 -0.42465 0.26111 C -0.42587 0.26458 -0.4276 0.26759 -0.42882 0.27106 C -0.4309 0.27708 -0.43038 0.27963 -0.43472 0.28333 C -0.44358 0.28217 -0.45174 0.2824 -0.46059 0.28449 C -0.46528 0.2868 -0.46892 0.28888 -0.47396 0.29004 C -0.47674 0.29143 -0.48229 0.29328 -0.48229 0.29351 C -0.48715 0.29838 -0.49114 0.303 -0.49722 0.30439 C -0.50608 0.31689 -0.51545 0.31944 -0.52812 0.32106 C -0.53108 0.32245 -0.5342 0.32314 -0.53715 0.32453 C -0.54323 0.33217 -0.55799 0.34004 -0.56632 0.34236 C -0.56805 0.34282 -0.57049 0.34328 -0.57222 0.34444 C -0.57465 0.34629 -0.57708 0.34838 -0.57969 0.35 C -0.58455 0.353 -0.5908 0.35416 -0.59549 0.35787 C -0.59983 0.36134 -0.60382 0.36481 -0.60885 0.36666 C -0.61441 0.37152 -0.62153 0.375 -0.62639 0.38125 C -0.6316 0.38796 -0.63698 0.39699 -0.64392 0.4 C -0.64618 0.40324 -0.64757 0.40671 -0.64965 0.40995 C -0.65312 0.41574 -0.66076 0.42245 -0.66562 0.42569 C -0.66875 0.42777 -0.66962 0.43101 -0.67309 0.43217 C -0.67726 0.44143 -0.68385 0.4449 -0.69062 0.45115 C -0.69201 0.45254 -0.70035 0.46226 -0.70052 0.46226 C -0.7092 0.4662 -0.71771 0.47222 -0.72639 0.47662 C -0.73003 0.48194 -0.7342 0.48611 -0.73802 0.4912 C -0.73976 0.49351 -0.74028 0.49675 -0.74219 0.49884 " pathEditMode="relative" rAng="0" ptsTypes="fffffffffffffffffffffffffffffffffffffffffffffffffffffffffA"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23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2.96296E-6 C 0.00296 -0.00556 0.00712 -0.01042 0.01181 -0.01319 C 0.01337 -0.01412 0.01528 -0.01435 0.01667 -0.01551 C 0.01945 -0.01806 0.02587 -0.02106 0.02587 -0.02106 C 0.02848 -0.02431 0.03073 -0.025 0.03334 -0.02778 C 0.04046 -0.03565 0.04914 -0.04398 0.05834 -0.04653 C 0.06268 -0.05231 0.06684 -0.05556 0.07257 -0.05764 C 0.07622 -0.06157 0.08091 -0.06343 0.08421 -0.06782 C 0.0908 -0.07639 0.09618 -0.08588 0.10261 -0.09444 C 0.10591 -0.09884 0.11094 -0.10185 0.11511 -0.1044 C 0.12483 -0.11018 0.1125 -0.10301 0.12084 -0.10995 C 0.12709 -0.11505 0.13299 -0.11667 0.14011 -0.11782 C 0.14601 -0.11991 0.15261 -0.1213 0.15834 -0.12431 C 0.16546 -0.12824 0.17257 -0.13264 0.18004 -0.13542 C 0.18091 -0.13611 0.1816 -0.13727 0.18264 -0.13773 C 0.18403 -0.13843 0.18559 -0.13796 0.18681 -0.13889 C 0.1915 -0.14306 0.19341 -0.15278 0.19931 -0.1544 C 0.20209 -0.15509 0.20487 -0.15509 0.20764 -0.15556 C 0.21424 -0.15463 0.22049 -0.15301 0.22674 -0.15 C 0.23091 -0.15046 0.23507 -0.15046 0.23924 -0.15116 C 0.24549 -0.15208 0.25174 -0.15741 0.25764 -0.15995 C 0.26459 -0.16667 0.26546 -0.18056 0.27257 -0.18657 C 0.27379 -0.1912 0.27552 -0.19282 0.27848 -0.1956 C 0.28299 -0.2044 0.28837 -0.21157 0.29427 -0.21875 C 0.29896 -0.22477 0.30052 -0.23287 0.30764 -0.23542 C 0.31233 -0.23981 0.31285 -0.23889 0.31927 -0.23773 C 0.33056 -0.23843 0.34046 -0.23727 0.35087 -0.24213 C 0.35139 -0.24329 0.35174 -0.24468 0.35261 -0.2456 C 0.3533 -0.2463 0.35452 -0.24583 0.35504 -0.24653 C 0.35643 -0.24838 0.3566 -0.25116 0.35764 -0.25324 C 0.35973 -0.26366 0.3625 -0.28171 0.37084 -0.28657 C 0.37674 -0.29005 0.38299 -0.29097 0.38924 -0.29213 C 0.39792 -0.2912 0.40643 -0.28981 0.41511 -0.28889 C 0.42309 -0.28935 0.43143 -0.28819 0.43924 -0.29097 C 0.44775 -0.29398 0.45434 -0.30046 0.46337 -0.30208 C 0.47049 -0.30532 0.47674 -0.30833 0.48421 -0.30995 C 0.50139 -0.30833 0.51441 -0.3081 0.53264 -0.3088 C 0.53855 -0.30972 0.54289 -0.31134 0.54844 -0.31319 C 0.55087 -0.31551 0.55695 -0.32222 0.56007 -0.32338 C 0.56302 -0.32454 0.56302 -0.32431 0.56598 -0.32662 C 0.57414 -0.3331 0.56285 -0.32454 0.57014 -0.33218 C 0.57084 -0.33287 0.57188 -0.33287 0.57257 -0.33333 C 0.57344 -0.3338 0.57431 -0.33449 0.575 -0.33542 C 0.57587 -0.33657 0.57657 -0.33796 0.57761 -0.33889 C 0.58177 -0.34282 0.58768 -0.34444 0.59254 -0.34653 C 0.59914 -0.35208 0.60747 -0.35648 0.61511 -0.35764 C 0.63039 -0.36296 0.62414 -0.36296 0.64671 -0.36435 C 0.654 -0.36759 0.64445 -0.36296 0.65174 -0.36782 C 0.65434 -0.36944 0.65747 -0.36921 0.66007 -0.37106 C 0.66493 -0.37454 0.66789 -0.3794 0.67084 -0.38542 C 0.67066 -0.39282 0.67066 -0.40023 0.67014 -0.40764 C 0.67014 -0.4088 0.66927 -0.41111 0.66927 -0.41111 " pathEditMode="relative" ptsTypes="fffffffffffffffffffffffffffffffffffffffffffffffffffA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0486 C -0.01563 0.01065 -0.01649 0.01643 -0.02049 0.01944 C -0.02431 0.02778 -0.02917 0.03287 -0.03629 0.03518 C -0.04184 0.04305 -0.0566 0.03542 -0.06458 0.03403 C -0.06945 0.03194 -0.07448 0.03032 -0.07882 0.02685 C -0.08264 0.01852 -0.08524 0.02754 -0.0882 0.03102 C -0.08976 0.03287 -0.09306 0.03518 -0.09306 0.03542 C -0.09618 0.04167 -0.10035 0.04537 -0.10573 0.04792 C -0.1066 0.04907 -0.10764 0.05023 -0.10885 0.05092 C -0.11024 0.05208 -0.11354 0.05324 -0.11354 0.05347 C -0.11649 0.05903 -0.11997 0.06042 -0.12465 0.06273 C -0.12795 0.06412 -0.1283 0.06597 -0.13108 0.06782 C -0.13646 0.07153 -0.14236 0.07546 -0.14826 0.07731 C -0.15816 0.08079 -0.1691 0.08102 -0.17917 0.08264 C -0.19427 0.08148 -0.20851 0.08241 -0.22361 0.08379 C -0.22674 0.08588 -0.22969 0.08588 -0.23299 0.08796 C -0.23681 0.09004 -0.2408 0.09236 -0.24479 0.09421 C -0.2467 0.09514 -0.24896 0.09583 -0.25122 0.09653 C -0.25208 0.09653 -0.25365 0.09722 -0.25365 0.09745 C -0.2566 0.09699 -0.25972 0.09676 -0.26285 0.09653 C -0.26754 0.0956 -0.27153 0.0912 -0.27639 0.09004 C -0.28004 0.08819 -0.28368 0.08704 -0.28733 0.08588 C -0.29167 0.08634 -0.2967 0.08403 -0.3 0.08796 C -0.30903 0.09792 -0.29358 0.08472 -0.30399 0.09305 C -0.30573 0.0993 -0.30417 0.0956 -0.30938 0.10254 C -0.31233 0.10648 -0.31337 0.11319 -0.31736 0.11528 C -0.31927 0.12222 -0.31649 0.11435 -0.32083 0.1206 C -0.32379 0.12546 -0.32413 0.12893 -0.32778 0.13217 C -0.32934 0.13842 -0.33438 0.14629 -0.33872 0.15 C -0.34479 0.14907 -0.34462 0.14838 -0.35052 0.15 C -0.35642 0.15139 -0.35938 0.15787 -0.3632 0.16273 C -0.36858 0.16898 -0.37379 0.17546 -0.37899 0.18148 C -0.38542 0.18889 -0.3934 0.19143 -0.40035 0.19722 C -0.40695 0.19653 -0.41111 0.19537 -0.41771 0.19653 C -0.42188 0.20185 -0.42153 0.20903 -0.42396 0.21528 C -0.42517 0.21829 -0.43038 0.2206 -0.43038 0.22083 C -0.43455 0.21944 -0.4382 0.21713 -0.44219 0.21528 C -0.45156 0.21713 -0.45972 0.22176 -0.46736 0.22893 C -0.47135 0.23241 -0.47708 0.23287 -0.4809 0.23634 C -0.48316 0.23842 -0.48559 0.23981 -0.48802 0.24167 C -0.49375 0.2456 -0.48715 0.2419 -0.49271 0.24676 C -0.49618 0.25 -0.50156 0.25231 -0.50538 0.25324 C -0.51441 0.25741 -0.52309 0.26273 -0.53142 0.26782 C -0.53368 0.26921 -0.53559 0.27176 -0.53785 0.27315 C -0.54184 0.27546 -0.5474 0.27546 -0.55122 0.27847 C -0.55521 0.28148 -0.55712 0.28356 -0.56163 0.28472 C -0.57465 0.29606 -0.59115 0.29629 -0.60642 0.29722 C -0.61059 0.30555 -0.61267 0.31574 -0.61684 0.32361 C -0.61771 0.32801 -0.62101 0.33657 -0.62396 0.33935 C -0.62552 0.34097 -0.62865 0.34375 -0.62865 0.34398 C -0.63385 0.3544 -0.62604 0.33912 -0.63264 0.34907 C -0.63576 0.3537 -0.63663 0.36042 -0.64132 0.36273 C -0.6434 0.3662 -0.64479 0.37037 -0.64757 0.37315 C -0.65764 0.38379 -0.66823 0.38796 -0.68004 0.39305 C -0.6809 0.39421 -0.6816 0.3956 -0.68247 0.39653 C -0.68299 0.39722 -0.68403 0.39745 -0.68472 0.39838 C -0.68646 0.40092 -0.6882 0.40602 -0.69028 0.40787 C -0.69184 0.40903 -0.69497 0.40995 -0.69497 0.41018 C -0.6941 0.41389 -0.69497 0.41319 -0.69254 0.41319 L -0.68802 0.40486 " pathEditMode="relative" rAng="0" ptsTypes="ffffffffffffffffffffffffffffffffffffffffffffffffffffffffffAA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10" y="20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1</a:t>
            </a:r>
            <a:r>
              <a:rPr lang="fr-FR" sz="3200" baseline="30000" dirty="0">
                <a:solidFill>
                  <a:schemeClr val="bg1"/>
                </a:solidFill>
              </a:rPr>
              <a:t>ère</a:t>
            </a:r>
            <a:r>
              <a:rPr lang="fr-FR" sz="3200" dirty="0">
                <a:solidFill>
                  <a:schemeClr val="bg1"/>
                </a:solidFill>
              </a:rPr>
              <a:t> situation : Patient hospitalisé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37350" y="1299523"/>
            <a:ext cx="8700117" cy="495064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sym typeface="Wingdings"/>
              </a:rPr>
              <a:t> Comment est pris en charge ce transport ?</a:t>
            </a:r>
          </a:p>
          <a:p>
            <a:pPr marL="0" indent="0">
              <a:buNone/>
            </a:pPr>
            <a:endParaRPr lang="fr-FR" sz="1700" b="1" dirty="0" smtClean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700" dirty="0" smtClean="0">
                <a:solidFill>
                  <a:schemeClr val="tx1"/>
                </a:solidFill>
              </a:rPr>
              <a:t>Les règles de facturation des </a:t>
            </a:r>
            <a:r>
              <a:rPr lang="fr-FR" sz="1700" dirty="0" err="1" smtClean="0">
                <a:solidFill>
                  <a:schemeClr val="tx1"/>
                </a:solidFill>
              </a:rPr>
              <a:t>SwissDRG</a:t>
            </a:r>
            <a:r>
              <a:rPr lang="fr-FR" sz="1700" dirty="0" smtClean="0">
                <a:solidFill>
                  <a:schemeClr val="tx1"/>
                </a:solidFill>
              </a:rPr>
              <a:t> précisent :</a:t>
            </a: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500" dirty="0" smtClean="0">
                <a:solidFill>
                  <a:schemeClr val="tx1"/>
                </a:solidFill>
              </a:rPr>
              <a:t>Qu’en cas de transport secondaire (c’est-à-dire d’un hôpital à un autre), le transport est à la charge de l’hôpital envoyeur</a:t>
            </a: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500" dirty="0" smtClean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500" dirty="0" smtClean="0">
                <a:solidFill>
                  <a:schemeClr val="tx1"/>
                </a:solidFill>
              </a:rPr>
              <a:t>Cette règle s’applique par analogie pour les transports intersites au sein de l’H-JU</a:t>
            </a: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500" dirty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500" dirty="0" smtClean="0">
                <a:solidFill>
                  <a:schemeClr val="tx1"/>
                </a:solidFill>
              </a:rPr>
              <a:t>Ainsi M. Montgomery ne devra pas s’acquitter directement des frais de transport</a:t>
            </a:r>
            <a:endParaRPr lang="fr-FR" sz="1500" dirty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500" dirty="0" smtClean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8"/>
          <a:stretch/>
        </p:blipFill>
        <p:spPr>
          <a:xfrm>
            <a:off x="337351" y="1821179"/>
            <a:ext cx="714210" cy="18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ju_npv_transparent_3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5878931"/>
            <a:ext cx="1533867" cy="613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situation : </a:t>
            </a:r>
            <a:r>
              <a:rPr lang="fr-FR" sz="2400" dirty="0" smtClean="0">
                <a:solidFill>
                  <a:schemeClr val="bg1"/>
                </a:solidFill>
              </a:rPr>
              <a:t>Patient à domicile ou dans un lieu de vie</a:t>
            </a:r>
            <a:endParaRPr lang="fr-CH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-566212" y="1412239"/>
            <a:ext cx="9481953" cy="2210394"/>
            <a:chOff x="-566211" y="1374139"/>
            <a:chExt cx="7812832" cy="2210394"/>
          </a:xfrm>
        </p:grpSpPr>
        <p:sp>
          <p:nvSpPr>
            <p:cNvPr id="13" name="Espace réservé du contenu 7"/>
            <p:cNvSpPr txBox="1">
              <a:spLocks/>
            </p:cNvSpPr>
            <p:nvPr/>
          </p:nvSpPr>
          <p:spPr>
            <a:xfrm>
              <a:off x="1297471" y="1784795"/>
              <a:ext cx="5949150" cy="14348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Homer Simpson, 50 ans, pâtissier spécialiste en  </a:t>
              </a:r>
              <a:r>
                <a:rPr lang="fr-FR" sz="2000" i="1" dirty="0" err="1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doughnuts</a:t>
              </a: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 vit à </a:t>
              </a:r>
              <a:r>
                <a:rPr lang="fr-FR" sz="2000" i="1" dirty="0" err="1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Glovelier</a:t>
              </a: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fr-FR" sz="2000" i="1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et doit faire l’objet d’une dialyse </a:t>
              </a: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dans </a:t>
              </a:r>
              <a:r>
                <a:rPr lang="fr-FR" sz="2000" i="1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notre Centre de dialyse à l’Hôpital du Jura, site de </a:t>
              </a:r>
              <a:r>
                <a:rPr lang="fr-FR" sz="2000" i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Delémont deux fois par semaine.</a:t>
              </a:r>
            </a:p>
            <a:p>
              <a:pPr lvl="1">
                <a:buFont typeface="Wingdings" panose="05000000000000000000" pitchFamily="2" charset="2"/>
                <a:buChar char="§"/>
              </a:pPr>
              <a:endParaRPr lang="fr-FR" sz="2000" i="1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endParaRPr lang="fr-FR" sz="2000" i="1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6211" y="1374139"/>
              <a:ext cx="2210394" cy="2210394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764"/>
            <a:ext cx="9144000" cy="490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12389"/>
          <a:stretch/>
        </p:blipFill>
        <p:spPr>
          <a:xfrm>
            <a:off x="568855" y="5547461"/>
            <a:ext cx="412483" cy="6629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" y="5277046"/>
            <a:ext cx="540830" cy="540830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77" y="2064629"/>
            <a:ext cx="1443130" cy="9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8265963" y="2474238"/>
            <a:ext cx="510540" cy="325750"/>
            <a:chOff x="914400" y="1200852"/>
            <a:chExt cx="7315200" cy="4411980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200852"/>
              <a:ext cx="7315200" cy="441198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462" y="2631105"/>
              <a:ext cx="2618140" cy="1047256"/>
            </a:xfrm>
            <a:prstGeom prst="rect">
              <a:avLst/>
            </a:prstGeom>
          </p:spPr>
        </p:pic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8" y="5083958"/>
            <a:ext cx="415957" cy="386175"/>
          </a:xfrm>
          <a:prstGeom prst="rect">
            <a:avLst/>
          </a:prstGeom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9" y="2329577"/>
            <a:ext cx="981274" cy="94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5470133"/>
            <a:ext cx="604147" cy="279741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42" name="Groupe 41"/>
          <p:cNvGrpSpPr/>
          <p:nvPr/>
        </p:nvGrpSpPr>
        <p:grpSpPr>
          <a:xfrm>
            <a:off x="373895" y="5344067"/>
            <a:ext cx="644207" cy="315096"/>
            <a:chOff x="6168073" y="2482638"/>
            <a:chExt cx="2571685" cy="1332133"/>
          </a:xfrm>
          <a:scene3d>
            <a:camera prst="orthographicFront">
              <a:rot lat="0" lon="10800000" rev="0"/>
            </a:camera>
            <a:lightRig rig="threePt" dir="t"/>
          </a:scene3d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73" y="2482638"/>
              <a:ext cx="2571685" cy="1332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1" y="2682540"/>
              <a:ext cx="350520" cy="30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e 44"/>
          <p:cNvGrpSpPr/>
          <p:nvPr/>
        </p:nvGrpSpPr>
        <p:grpSpPr>
          <a:xfrm>
            <a:off x="8023082" y="2579838"/>
            <a:ext cx="644207" cy="315096"/>
            <a:chOff x="6168073" y="2482638"/>
            <a:chExt cx="2571685" cy="1332133"/>
          </a:xfrm>
          <a:scene3d>
            <a:camera prst="orthographicFront">
              <a:rot lat="0" lon="0" rev="21299999"/>
            </a:camera>
            <a:lightRig rig="threePt" dir="t"/>
          </a:scene3d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73" y="2482638"/>
              <a:ext cx="2571685" cy="1332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1" y="2682540"/>
              <a:ext cx="350520" cy="30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5209493"/>
            <a:ext cx="876476" cy="50919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82" y="2377035"/>
            <a:ext cx="895350" cy="52015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31" y="2445742"/>
            <a:ext cx="372159" cy="34551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64" y="2457363"/>
            <a:ext cx="695998" cy="3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3588 C -0.00747 0.0243 -0.00347 0.00602 0.00191 -0.00741 C 0.00295 -0.01412 0.00278 -0.01875 0.00608 -0.02407 C 0.00816 -0.03148 0.01389 -0.03565 0.01771 -0.0419 C 0.01996 -0.04537 0.02031 -0.04861 0.02361 -0.0507 C 0.02621 -0.05232 0.02847 -0.05486 0.03108 -0.05625 C 0.03264 -0.05718 0.03611 -0.05857 0.03611 -0.05833 C 0.05885 -0.05046 0.06233 -0.05162 0.09358 -0.0507 C 0.10087 -0.05116 0.10799 -0.05116 0.11528 -0.05185 C 0.12205 -0.05255 0.12917 -0.05741 0.13611 -0.05857 C 0.14705 -0.0625 0.15729 -0.06412 0.16858 -0.06528 C 0.18055 -0.06875 0.19566 -0.07662 0.20764 -0.07732 C 0.21649 -0.07801 0.22517 -0.07801 0.2342 -0.07847 C 0.24635 -0.08264 0.25885 -0.08449 0.27101 -0.08843 C 0.2809 -0.09144 0.29045 -0.09583 0.30017 -0.09954 C 0.30295 -0.10208 0.30538 -0.10463 0.30851 -0.10625 C 0.31094 -0.11088 0.31406 -0.11181 0.31684 -0.1162 C 0.32656 -0.13148 0.33646 -0.13657 0.35104 -0.14074 C 0.35521 -0.14028 0.35937 -0.14028 0.36354 -0.13958 C 0.36632 -0.13912 0.3691 -0.13634 0.37187 -0.13519 C 0.37934 -0.13218 0.38663 -0.12778 0.39444 -0.12639 C 0.40851 -0.11991 0.42118 -0.11482 0.43576 -0.11296 C 0.44878 -0.11366 0.45799 -0.11574 0.47014 -0.11852 C 0.47726 -0.12338 0.47448 -0.12176 0.47934 -0.12407 C 0.48958 -0.13426 0.49635 -0.14838 0.50937 -0.15301 C 0.52135 -0.1632 0.53299 -0.16782 0.54601 -0.17407 C 0.54878 -0.17917 0.55174 -0.17801 0.55503 -0.18287 C 0.55764 -0.18727 0.56024 -0.19213 0.56441 -0.1963 C 0.56649 -0.2044 0.56285 -0.19468 0.56771 -0.20185 C 0.5691 -0.20417 0.5691 -0.20741 0.57014 -0.20972 C 0.575 -0.22014 0.57049 -0.2088 0.57517 -0.21736 C 0.57986 -0.22593 0.58489 -0.23495 0.59132 -0.24074 C 0.60121 -0.24838 0.61163 -0.2507 0.62187 -0.25509 C 0.63038 -0.2588 0.63958 -0.2625 0.64774 -0.26736 C 0.6526 -0.27037 0.65816 -0.27407 0.66354 -0.27523 C 0.6743 -0.27778 0.68507 -0.28056 0.69601 -0.28195 C 0.70451 -0.28426 0.71128 -0.2838 0.72014 -0.28287 C 0.72396 -0.28148 0.72535 -0.27917 0.72847 -0.27639 C 0.73125 -0.27384 0.73489 -0.27315 0.73767 -0.27083 C 0.74496 -0.26482 0.75295 -0.26134 0.76111 -0.25857 C 0.76389 -0.25463 0.76701 -0.2507 0.76944 -0.2463 C 0.77031 -0.2419 0.77396 -0.23773 0.77691 -0.23519 C 0.78212 -0.23773 0.78108 -0.24259 0.78264 -0.24861 C 0.78403 -0.2544 0.79271 -0.26759 0.79687 -0.26968 C 0.79792 -0.27083 0.79913 -0.27153 0.80017 -0.27292 C 0.80087 -0.27384 0.80104 -0.27546 0.80191 -0.27639 C 0.80712 -0.28241 0.81996 -0.29421 0.82604 -0.29745 C 0.82778 -0.29838 0.83177 -0.29931 0.83351 -0.29954 C 0.83854 -0.30046 0.84861 -0.30185 0.84861 -0.30162 C 0.8526 -0.30463 0.85694 -0.30787 0.86111 -0.30972 C 0.86267 -0.31713 0.85608 -0.3206 0.85278 -0.32523 C 0.85104 -0.33148 0.8526 -0.32755 0.84687 -0.33519 C 0.84219 -0.34144 0.84375 -0.34607 0.83854 -0.3507 C 0.83316 -0.36134 0.82187 -0.36782 0.82187 -0.38195 L 0.82934 -0.4007 " pathEditMode="relative" rAng="0" ptsTypes="fffffffffffffffffffffffffffffffffffffffffffffffffffff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19" y="-2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04584 C -0.02031 0.04398 -0.01128 0.0419 -0.00625 0.03588 C 0.00209 0.02593 0.00643 0.01366 0.01198 0.00139 C 0.01285 -0.01412 0.01597 -0.03889 0.02952 -0.04398 C 0.03334 -0.04814 0.03837 -0.05463 0.04288 -0.05625 C 0.04896 -0.06203 0.06337 -0.06018 0.07031 -0.06064 C 0.0783 -0.06227 0.07587 -0.06227 0.08542 -0.06064 C 0.08802 -0.06018 0.09288 -0.0574 0.09288 -0.05717 C 0.09445 -0.05602 0.09653 -0.05578 0.09792 -0.05416 C 0.09879 -0.05324 0.09879 -0.05162 0.09948 -0.05069 C 0.10295 -0.04606 0.11198 -0.04375 0.11615 -0.04305 C 0.12969 -0.04375 0.13993 -0.04514 0.15278 -0.04745 C 0.1592 -0.05254 0.16667 -0.05231 0.17361 -0.05509 C 0.17639 -0.05764 0.17813 -0.06041 0.18125 -0.0618 C 0.19097 -0.07106 0.20347 -0.07754 0.21528 -0.08078 C 0.22535 -0.0868 0.23611 -0.08912 0.24705 -0.09074 C 0.26927 -0.10092 0.27882 -0.09676 0.30955 -0.09745 C 0.31459 -0.09977 0.32084 -0.10231 0.32535 -0.10625 C 0.33906 -0.10532 0.34167 -0.10301 0.35278 -0.10069 C 0.36597 -0.09791 0.37952 -0.09791 0.39288 -0.09745 C 0.39827 -0.0949 0.40399 -0.09328 0.40955 -0.09189 C 0.41563 -0.08912 0.41927 -0.08819 0.42622 -0.0875 C 0.43924 -0.08889 0.44531 -0.09004 0.45625 -0.09398 C 0.46511 -0.10231 0.47622 -0.10486 0.48542 -0.11296 C 0.48906 -0.1206 0.50087 -0.12338 0.50695 -0.12847 C 0.51111 -0.1368 0.51788 -0.1412 0.52361 -0.14745 C 0.52795 -0.15231 0.53143 -0.15856 0.53698 -0.16064 C 0.54184 -0.16713 0.54601 -0.17361 0.55209 -0.17847 C 0.55504 -0.18518 0.55191 -0.17916 0.55625 -0.18402 C 0.56146 -0.18981 0.5559 -0.18518 0.56111 -0.19189 C 0.56511 -0.19699 0.57101 -0.20023 0.57535 -0.20509 C 0.58021 -0.21064 0.5849 -0.21551 0.59115 -0.21852 C 0.59375 -0.22176 0.5967 -0.22338 0.59948 -0.22639 C 0.60174 -0.2287 0.60486 -0.23333 0.60695 -0.23634 C 0.60903 -0.23935 0.61285 -0.24074 0.61528 -0.24305 C 0.6217 -0.24907 0.62899 -0.25509 0.63611 -0.25972 C 0.64097 -0.26296 0.64497 -0.26597 0.65035 -0.26852 C 0.65122 -0.26898 0.65174 -0.27083 0.65278 -0.27083 C 0.6625 -0.27176 0.67222 -0.27152 0.68195 -0.27176 C 0.69271 -0.27477 0.6875 -0.27361 0.69792 -0.27523 C 0.70261 -0.27754 0.70747 -0.275 0.71198 -0.27291 C 0.71563 -0.26944 0.71962 -0.26666 0.72361 -0.26412 C 0.72865 -0.2574 0.73507 -0.25115 0.74202 -0.24861 C 0.75035 -0.24074 0.7632 -0.24398 0.77292 -0.23958 C 0.77622 -0.24259 0.77813 -0.24745 0.78125 -0.25069 C 0.79323 -0.26319 0.78403 -0.25092 0.79028 -0.25972 C 0.79358 -0.27037 0.80156 -0.27801 0.80868 -0.28402 C 0.81024 -0.29004 0.8184 -0.29328 0.82292 -0.29514 C 0.83368 -0.29953 0.85104 -0.30764 0.85695 -0.32083 C 0.85677 -0.32314 0.85556 -0.33773 0.85365 -0.33958 C 0.85209 -0.3412 0.85018 -0.34236 0.84861 -0.34398 C 0.84601 -0.34676 0.84479 -0.35046 0.84202 -0.35301 C 0.83976 -0.3618 0.83837 -0.37777 0.83368 -0.38402 " pathEditMode="relative" rAng="0" ptsTypes="fffffffff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67" y="-2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8287 C -0.03247 0.08264 -0.0283 0.08125 -0.02795 0.08079 C -0.025 0.07801 -0.02622 0.07732 -0.02379 0.07408 C -0.02031 0.06945 -0.01632 0.06621 -0.01458 0.05973 C -0.01441 0.05533 -0.01441 0.0507 -0.01389 0.0463 C -0.01267 0.03704 -0.00226 0.0301 0.00364 0.02732 C 0.00781 0.01968 0.01337 0.01227 0.01701 0.00417 C 0.01962 -0.00162 0.02257 -0.00995 0.02621 -0.01481 C 0.0316 -0.02199 0.02569 -0.01157 0.03125 -0.02037 C 0.03246 -0.02222 0.03246 -0.02523 0.03368 -0.02708 C 0.03507 -0.02893 0.04514 -0.03217 0.04705 -0.03263 C 0.05573 -0.03194 0.06233 -0.03125 0.07031 -0.02824 C 0.07378 -0.02453 0.07257 -0.025 0.07621 -0.02361 C 0.07812 -0.02291 0.08194 -0.02152 0.08194 -0.02129 C 0.08628 -0.02175 0.10243 -0.02175 0.11042 -0.02361 C 0.1191 -0.02569 0.12726 -0.02916 0.13611 -0.03032 C 0.13958 -0.03194 0.14236 -0.03518 0.14618 -0.03588 C 0.15347 -0.03726 0.16059 -0.03796 0.16788 -0.04027 C 0.17153 -0.04143 0.17483 -0.04444 0.17864 -0.0449 C 0.18507 -0.04583 0.19149 -0.0456 0.19792 -0.04583 C 0.21875 -0.04953 0.23941 -0.05347 0.26042 -0.05601 C 0.27326 -0.05972 0.28663 -0.05925 0.29948 -0.06365 C 0.30816 -0.06666 0.31632 -0.07037 0.32535 -0.07152 C 0.33299 -0.07546 0.34132 -0.07476 0.34948 -0.07592 C 0.35382 -0.07777 0.35729 -0.07847 0.36198 -0.07916 C 0.37448 -0.08472 0.38212 -0.0743 0.39375 -0.07361 C 0.40573 -0.07291 0.41753 -0.07291 0.42951 -0.07268 C 0.43264 -0.07152 0.43489 -0.06944 0.43785 -0.06805 C 0.44844 -0.06851 0.45885 -0.06828 0.46944 -0.06921 C 0.47361 -0.06967 0.48524 -0.08055 0.48698 -0.08379 C 0.48854 -0.08657 0.48871 -0.08773 0.49114 -0.08935 C 0.49809 -0.09398 0.50712 -0.09675 0.51458 -0.0993 C 0.51805 -0.10648 0.52274 -0.10439 0.52778 -0.1081 C 0.53177 -0.11111 0.5342 -0.11481 0.53785 -0.11805 C 0.54132 -0.125 0.54601 -0.1324 0.55035 -0.13819 C 0.5526 -0.1412 0.55625 -0.14305 0.55868 -0.14583 C 0.5625 -0.15023 0.56458 -0.15532 0.56875 -0.15925 C 0.57222 -0.16643 0.5783 -0.1743 0.58281 -0.18032 C 0.58837 -0.18773 0.58055 -0.18194 0.58698 -0.18819 C 0.59358 -0.19444 0.58733 -0.18634 0.59288 -0.19259 C 0.59635 -0.19652 0.59913 -0.19976 0.60364 -0.20138 C 0.60851 -0.20578 0.61371 -0.20925 0.61875 -0.21365 C 0.62587 -0.2199 0.62986 -0.22453 0.63785 -0.22824 C 0.64167 -0.23194 0.6441 -0.23263 0.64861 -0.23379 C 0.66233 -0.24189 0.67535 -0.24583 0.69028 -0.24699 C 0.6967 -0.24629 0.7033 -0.24652 0.70955 -0.24375 C 0.71371 -0.23981 0.71892 -0.23935 0.72292 -0.23588 C 0.72986 -0.22986 0.73767 -0.22638 0.74531 -0.22268 C 0.74861 -0.22106 0.75121 -0.21851 0.75451 -0.21713 C 0.75868 -0.21319 0.76267 -0.20856 0.76701 -0.20486 C 0.77135 -0.20648 0.77448 -0.20879 0.77708 -0.21365 C 0.77795 -0.22384 0.77708 -0.21898 0.77951 -0.22824 C 0.77986 -0.22939 0.78125 -0.22939 0.78194 -0.23032 C 0.78368 -0.2324 0.78507 -0.23518 0.78698 -0.23703 C 0.79601 -0.24513 0.80712 -0.253 0.81788 -0.25601 C 0.82483 -0.25995 0.83212 -0.26342 0.83958 -0.26597 C 0.84514 -0.2706 0.83837 -0.26481 0.84705 -0.27268 C 0.84878 -0.27407 0.85208 -0.27708 0.85208 -0.27685 C 0.85312 -0.27939 0.85434 -0.28148 0.85538 -0.28379 C 0.85729 -0.28773 0.85538 -0.29351 0.85451 -0.29814 C 0.85434 -0.29884 0.84983 -0.30231 0.84948 -0.30254 C 0.84566 -0.30671 0.8408 -0.3125 0.83785 -0.31805 C 0.83594 -0.32546 0.83594 -0.33287 0.83455 -0.34027 C 0.83385 -0.34351 0.83403 -0.34907 0.83194 -0.35138 " pathEditMode="relative" rAng="0" ptsTypes="fffffffffffffffff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14" y="-2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2754 C -0.0283 0.02175 -0.0283 0.00949 -0.02552 0.00416 C -0.02361 0.00046 -0.02031 -0.00186 -0.01788 -0.00463 C -0.01267 -0.01065 -0.00868 -0.01829 -0.00295 -0.02362 C 0.00104 -0.0382 0.00903 -0.05394 0.01875 -0.0625 C 0.02118 -0.0676 0.02604 -0.06968 0.03038 -0.0713 C 0.03681 -0.07061 0.04184 -0.06852 0.04792 -0.0669 C 0.05851 -0.06783 0.06198 -0.07037 0.07205 -0.0713 C 0.08247 -0.075 0.09288 -0.07454 0.10365 -0.07593 C 0.11181 -0.07894 0.1125 -0.07825 0.12448 -0.07917 C 0.13976 -0.07778 0.15521 -0.07616 0.17031 -0.07362 C 0.17708 -0.07408 0.18368 -0.07385 0.19045 -0.07477 C 0.19653 -0.07547 0.20278 -0.07963 0.20868 -0.08149 C 0.21702 -0.08403 0.22535 -0.08473 0.23351 -0.08797 C 0.23681 -0.09213 0.23837 -0.097 0.24202 -0.10024 C 0.24566 -0.10741 0.25052 -0.11019 0.25625 -0.11366 C 0.27396 -0.12408 0.28872 -0.12477 0.30868 -0.12593 C 0.31337 -0.12616 0.31823 -0.12662 0.32292 -0.12686 C 0.33316 -0.12917 0.34149 -0.12871 0.35208 -0.12801 C 0.35816 -0.12639 0.36424 -0.1257 0.37031 -0.12477 C 0.38247 -0.12084 0.39636 -0.12107 0.40868 -0.12037 C 0.4191 -0.11922 0.42795 -0.11598 0.43785 -0.1125 C 0.43941 -0.11274 0.44531 -0.11297 0.44792 -0.11482 C 0.45347 -0.11875 0.45764 -0.12269 0.46372 -0.12477 C 0.46667 -0.12778 0.46927 -0.12987 0.47274 -0.13149 C 0.47448 -0.13727 0.4783 -0.1375 0.48125 -0.14144 C 0.49306 -0.15741 0.51511 -0.16991 0.53125 -0.17686 C 0.53316 -0.17871 0.53507 -0.18056 0.53698 -0.18241 C 0.53785 -0.18311 0.53941 -0.18473 0.53941 -0.18473 C 0.54132 -0.19144 0.54514 -0.19306 0.54774 -0.19908 C 0.55208 -0.20857 0.55816 -0.2132 0.56458 -0.21922 C 0.56893 -0.22315 0.57222 -0.22732 0.57622 -0.23149 C 0.57778 -0.23311 0.58125 -0.23588 0.58125 -0.23588 C 0.5882 -0.25024 0.61042 -0.25487 0.62292 -0.25926 C 0.6283 -0.26459 0.6342 -0.26482 0.64045 -0.2669 C 0.6474 -0.27176 0.65452 -0.2757 0.66198 -0.27917 C 0.66215 -0.27917 0.66823 -0.28473 0.66962 -0.28588 L 0.66962 -0.28588 C 0.67552 -0.28889 0.6724 -0.28774 0.67952 -0.28912 C 0.69011 -0.29491 0.70052 -0.297 0.71198 -0.29815 C 0.72552 -0.30301 0.73229 -0.28681 0.74045 -0.27593 C 0.74288 -0.27269 0.74583 -0.27292 0.74879 -0.2713 C 0.75521 -0.26783 0.76129 -0.26227 0.76702 -0.25695 C 0.77743 -0.25857 0.77708 -0.25903 0.78038 -0.2713 C 0.78125 -0.28519 0.78038 -0.28681 0.78872 -0.2926 C 0.79132 -0.29746 0.79393 -0.29723 0.79792 -0.30024 C 0.80643 -0.30649 0.8092 -0.31343 0.81962 -0.31575 C 0.82587 -0.32107 0.83438 -0.32825 0.84115 -0.33149 C 0.84462 -0.33588 0.84774 -0.33912 0.85035 -0.34468 C 0.84931 -0.35232 0.8474 -0.35556 0.84375 -0.36135 C 0.84167 -0.36459 0.83785 -0.3713 0.83785 -0.3713 C 0.83681 -0.37848 0.83455 -0.38357 0.83281 -0.39028 C 0.83212 -0.39746 0.83316 -0.397 0.83038 -0.40139 C 0.82899 -0.40371 0.82622 -0.40811 0.82622 -0.40811 " pathEditMode="relative" ptsTypes="ffffffffffffffffffffffffffffffffffffFffffffffffffffff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052 0.00903 1.66667E-6 0.00996 -0.00157 0.01667 C -0.00209 0.01898 -0.0033 0.02338 -0.0033 0.02338 C -0.004 0.03102 -0.00486 0.03472 -0.0033 0.04213 C -0.00226 0.04746 0.00312 0.05185 0.0059 0.05556 C 0.00868 0.05926 0.00955 0.06459 0.0118 0.06875 C 0.01198 0.06991 0.01215 0.07107 0.0125 0.07222 C 0.01284 0.07338 0.01389 0.07408 0.01423 0.07546 C 0.01493 0.07847 0.01458 0.08148 0.0151 0.08449 C 0.01614 0.08982 0.01927 0.1 0.01927 0.1 C 0.01666 0.10949 0.00798 0.10926 0.00173 0.10996 C 0.00069 0.11065 -0.00035 0.11181 -0.00157 0.11227 C -0.00382 0.11296 -0.00625 0.11227 -0.00834 0.1132 C -0.00938 0.11366 -0.00972 0.11597 -0.01077 0.11667 C -0.0158 0.11968 -0.0224 0.11852 -0.02743 0.12222 C -0.03733 0.12963 -0.04323 0.14236 -0.05243 0.15116 C -0.05417 0.15787 -0.06042 0.15949 -0.06407 0.16435 C -0.07014 0.16389 -0.07639 0.16459 -0.08247 0.1632 C -0.08455 0.16273 -0.09358 0.15301 -0.09584 0.15116 C -0.09931 0.14352 -0.10486 0.13843 -0.11163 0.13658 C -0.12396 0.13773 -0.13334 0.14144 -0.14497 0.1456 C -0.14584 0.1463 -0.14653 0.14722 -0.1474 0.14769 C -0.14844 0.14838 -0.14966 0.14815 -0.1507 0.14884 C -0.15174 0.14954 -0.15226 0.15116 -0.1533 0.15209 C -0.15816 0.15625 -0.16441 0.15857 -0.16997 0.15996 C -0.18438 0.16713 -0.17431 0.1632 -0.20157 0.16227 C -0.20886 0.1632 -0.21059 0.16551 -0.21736 0.16875 C -0.225 0.17246 -0.23299 0.175 -0.24011 0.18102 C -0.24288 0.18681 -0.2474 0.19236 -0.25157 0.19653 C -0.25695 0.20695 -0.25972 0.20625 -0.26823 0.21227 C -0.27014 0.21366 -0.27153 0.21644 -0.27327 0.21783 C -0.279 0.22222 -0.28525 0.22546 -0.2908 0.22986 C -0.29584 0.24097 -0.31389 0.24306 -0.3224 0.24653 C -0.32431 0.24815 -0.3257 0.2507 -0.32743 0.25209 C -0.329 0.25324 -0.33247 0.2544 -0.33247 0.2544 C -0.33611 0.25764 -0.33889 0.26134 -0.34254 0.26435 C -0.34445 0.26829 -0.34792 0.27107 -0.3507 0.27431 C -0.35712 0.28171 -0.36302 0.28982 -0.37084 0.29329 C -0.38177 0.30787 -0.40434 0.30787 -0.41823 0.30996 C -0.42969 0.30949 -0.44132 0.31134 -0.45243 0.30764 C -0.46146 0.30463 -0.46875 0.30023 -0.4783 0.29884 C -0.48177 0.29769 -0.48907 0.2956 -0.48907 0.2956 C -0.49809 0.29607 -0.5033 0.29514 -0.51077 0.29769 C -0.51893 0.30046 -0.52066 0.30533 -0.52917 0.30671 C -0.53646 0.30949 -0.5441 0.31621 -0.55157 0.31667 C -0.56025 0.31736 -0.56875 0.31736 -0.57743 0.31783 C -0.58143 0.31806 -0.58525 0.31852 -0.58907 0.31875 C -0.60087 0.32153 -0.61302 0.32153 -0.625 0.32222 C -0.6408 0.32431 -0.65452 0.3331 -0.66997 0.33658 C -0.67691 0.34144 -0.68629 0.34121 -0.6941 0.34329 C -0.69722 0.3463 -0.70052 0.34954 -0.70417 0.35116 C -0.70851 0.35695 -0.71719 0.35648 -0.72327 0.35764 C -0.73611 0.36366 -0.74809 0.36551 -0.76163 0.36783 C -0.77327 0.36713 -0.78091 0.36528 -0.79167 0.36667 C -0.79532 0.36852 -0.79948 0.37084 -0.8033 0.37222 C -0.80521 0.37292 -0.80903 0.37431 -0.80903 0.37431 C -0.81337 0.37824 -0.81841 0.37986 -0.82327 0.38218 C -0.82518 0.38912 -0.83056 0.39445 -0.83577 0.39653 C -0.84184 0.40301 -0.84601 0.41343 -0.85243 0.41875 C -0.85469 0.42778 -0.86181 0.43403 -0.8658 0.44213 C -0.86615 0.44306 -0.87153 0.45209 -0.87153 0.45556 " pathEditMode="relative" ptsTypes="ffffffffffffffffffffffffffffffffffffffffffffffffffffffffffff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0.00052 0.0206 -0.00069 0.0324 0.00747 0.04768 C 0.00852 0.05277 0.00886 0.06088 0.01077 0.06551 C 0.0132 0.07152 0.01702 0.07662 0.01997 0.08217 C 0.01928 0.09097 0.0198 0.09745 0.01407 0.10208 C 0.01216 0.10625 0.00991 0.10787 0.00747 0.11111 C 0.00418 0.11551 0.00574 0.11736 0.00069 0.11875 C -0.00417 0.12384 -0.01337 0.13032 -0.01927 0.13333 C -0.02066 0.13402 -0.02205 0.13402 -0.02344 0.13449 C -0.02535 0.13518 -0.02917 0.13657 -0.02917 0.13657 C -0.03403 0.14074 -0.03872 0.14629 -0.04427 0.14884 C -0.04722 0.15162 -0.05156 0.15416 -0.05417 0.15764 C -0.05799 0.16273 -0.06076 0.16875 -0.06597 0.17106 C -0.07743 0.16828 -0.0842 0.15601 -0.09427 0.14884 C -0.1151 0.14953 -0.12205 0.15 -0.13837 0.15208 C -0.14323 0.1537 -0.15347 0.15555 -0.15347 0.15555 C -0.16788 0.1625 -0.1842 0.1625 -0.19931 0.16435 C -0.21337 0.16828 -0.22691 0.1743 -0.24097 0.17893 C -0.24965 0.18171 -0.26267 0.18449 -0.27014 0.19097 C -0.27379 0.19421 -0.27535 0.1993 -0.27847 0.20324 C -0.28021 0.21203 -0.28507 0.21643 -0.28924 0.22338 C -0.2974 0.23634 -0.30799 0.25463 -0.32014 0.25995 C -0.32379 0.26342 -0.32639 0.26898 -0.33004 0.27222 C -0.33906 0.28055 -0.35174 0.28078 -0.36094 0.28889 C -0.36424 0.2956 -0.36927 0.30046 -0.375 0.30324 C -0.37865 0.30694 -0.3816 0.30833 -0.38594 0.30995 C -0.39201 0.31574 -0.39531 0.31296 -0.40417 0.31226 C -0.41354 0.3081 -0.41528 0.31319 -0.4217 0.31666 C -0.43281 0.32245 -0.44531 0.32384 -0.45677 0.32777 C -0.46632 0.32569 -0.46649 0.31736 -0.47431 0.31111 C -0.4783 0.30231 -0.48733 0.30277 -0.49427 0.30115 C -0.50677 0.30208 -0.51944 0.30208 -0.53177 0.30439 C -0.53611 0.30648 -0.53958 0.30694 -0.54427 0.30764 C -0.56024 0.31203 -0.57708 0.31157 -0.5934 0.31226 C -0.59826 0.31643 -0.60399 0.31713 -0.6092 0.3199 C -0.6151 0.32314 -0.62031 0.32662 -0.62674 0.32777 C -0.64028 0.33634 -0.65608 0.34166 -0.67083 0.34328 C -0.67986 0.34722 -0.68993 0.35069 -0.69931 0.35208 C -0.70504 0.35486 -0.69792 0.35162 -0.70833 0.35439 C -0.71458 0.35601 -0.72083 0.35949 -0.72674 0.36226 C -0.73455 0.35856 -0.73802 0.35648 -0.7467 0.35439 C -0.74948 0.3537 -0.75504 0.35208 -0.75504 0.35208 C -0.76267 0.34606 -0.77118 0.33981 -0.78004 0.33773 C -0.80851 0.33912 -0.79601 0.33402 -0.80764 0.34444 C -0.80955 0.34861 -0.81181 0.35208 -0.81424 0.35555 C -0.81615 0.3625 -0.81354 0.35578 -0.81754 0.35995 C -0.81944 0.36203 -0.82188 0.36597 -0.82344 0.36875 C -0.82569 0.37777 -0.8224 0.36689 -0.82674 0.3743 C -0.82899 0.37824 -0.82622 0.37777 -0.82847 0.37777 L -0.82917 0.38449 L -0.86927 0.44097 " pathEditMode="relative" ptsTypes="ffffffffffffffffffffffffffffffffffffffffffffffffA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92593E-6 C 0.00053 0.00857 0.0014 0.01505 0.00591 0.02107 C 0.00869 0.03218 0.01476 0.03404 0.02015 0.04237 C 0.02518 0.05047 0.02761 0.06066 0.02987 0.07015 C 0.02726 0.08658 0.01129 0.0838 0.00174 0.0845 C -0.00416 0.08728 -0.00156 0.08612 -0.00572 0.08774 C -0.00659 0.08843 -0.00746 0.08936 -0.00833 0.09005 C -0.00902 0.09052 -0.01006 0.09075 -0.01076 0.09121 C -0.01249 0.0926 -0.01579 0.09561 -0.01579 0.09561 C -0.01683 0.09792 -0.0177 0.10047 -0.01909 0.10232 C -0.02083 0.10464 -0.02274 0.10649 -0.02412 0.10904 C -0.02794 0.11621 -0.02899 0.11876 -0.03402 0.12339 C -0.03662 0.13288 -0.04444 0.14214 -0.05173 0.14561 C -0.05937 0.14422 -0.06596 0.13959 -0.07326 0.13681 C -0.07968 0.12455 -0.08662 0.11529 -0.09583 0.10672 C -0.09635 0.10626 -0.09999 0.10255 -0.10086 0.10232 C -0.10399 0.10093 -0.10746 0.10001 -0.11076 0.09885 C -0.12551 0.10117 -0.13645 0.11505 -0.15069 0.11899 C -0.16093 0.12524 -0.17152 0.12501 -0.18246 0.12779 C -0.19044 0.12987 -0.1835 0.12802 -0.18906 0.1301 C -0.19096 0.1308 -0.19496 0.13218 -0.19496 0.13218 C -0.19947 0.13635 -0.20329 0.14121 -0.2085 0.14445 C -0.21701 0.15001 -0.2269 0.15371 -0.23593 0.15788 C -0.24201 0.16066 -0.24808 0.15996 -0.25416 0.16343 C -0.25728 0.1676 -0.26058 0.17084 -0.26319 0.1757 C -0.27065 0.18982 -0.27482 0.20325 -0.28402 0.21552 C -0.28697 0.21945 -0.29131 0.2213 -0.29513 0.22339 C -0.29721 0.22455 -0.29947 0.22593 -0.30156 0.22779 C -0.30242 0.22848 -0.30329 0.22941 -0.30416 0.2301 C -0.30642 0.23172 -0.30937 0.23195 -0.31162 0.23334 C -0.31544 0.23566 -0.31926 0.2382 -0.32326 0.24005 C -0.3309 0.25394 -0.33958 0.26552 -0.34912 0.27663 C -0.3526 0.28033 -0.35503 0.28473 -0.35902 0.28681 C -0.3611 0.28774 -0.3651 0.2889 -0.3651 0.2889 C -0.37499 0.28658 -0.38315 0.28218 -0.39235 0.27779 C -0.40954 0.27825 -0.4269 0.27825 -0.44426 0.27894 C -0.45607 0.27941 -0.46874 0.28542 -0.48072 0.28774 C -0.4861 0.29005 -0.48992 0.29052 -0.49583 0.29121 C -0.50364 0.29492 -0.49322 0.29029 -0.51319 0.2933 C -0.51978 0.29422 -0.52673 0.29816 -0.53333 0.30001 C -0.54253 0.30255 -0.55225 0.30279 -0.56162 0.30348 C -0.56944 0.30487 -0.57656 0.3088 -0.58402 0.30996 C -0.58767 0.30973 -0.59131 0.3095 -0.59496 0.30904 C -0.60086 0.30811 -0.60676 0.30371 -0.61249 0.30232 C -0.61857 0.29955 -0.62308 0.30024 -0.62916 0.30117 C -0.63281 0.30441 -0.63541 0.30788 -0.63906 0.31112 C -0.64166 0.31343 -0.65451 0.31783 -0.65833 0.31899 C -0.6736 0.31737 -0.68871 0.31853 -0.70416 0.31783 C -0.71215 0.31853 -0.71874 0.31992 -0.72656 0.32107 C -0.73211 0.32339 -0.73489 0.32663 -0.74096 0.32779 C -0.74895 0.33149 -0.74409 0.33033 -0.75572 0.32894 C -0.76284 0.3257 -0.76996 0.32154 -0.77742 0.32015 C -0.78801 0.32154 -0.7835 0.32339 -0.79166 0.3257 C -0.79322 0.32894 -0.79826 0.33334 -0.79826 0.33334 C -0.80051 0.33797 -0.80312 0.34353 -0.80659 0.34677 C -0.81492 0.35464 -0.80242 0.33982 -0.81162 0.35001 C -0.81718 0.35603 -0.81076 0.3514 -0.81735 0.35556 C -0.82239 0.36552 -0.81579 0.35417 -0.82152 0.35996 C -0.82343 0.36181 -0.82656 0.36667 -0.82656 0.36667 C -0.82916 0.37709 -0.82499 0.36158 -0.82985 0.37455 C -0.83211 0.38033 -0.83298 0.38427 -0.83576 0.39005 C -0.83715 0.39283 -0.83853 0.39538 -0.83992 0.39792 C -0.84044 0.39908 -0.84166 0.40117 -0.84166 0.40117 C -0.84253 0.4051 -0.84322 0.40788 -0.84496 0.41112 C -0.84669 0.4183 -0.85156 0.42107 -0.85485 0.42663 C -0.85607 0.42871 -0.85833 0.43334 -0.85833 0.43334 C -0.85937 0.4389 -0.86006 0.43658 -0.86249 0.43334 " pathEditMode="relative" ptsTypes="ffffffffffffffffffffffffffffffffffffffffffffffffffffffffffffffffff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1436 C -0.00365 0.02408 -0.00608 0.01968 -0.00261 0.02663 C -0.00139 0.03403 0.00104 0.04329 0.00399 0.04978 C 0.00468 0.05116 0.0059 0.05186 0.00659 0.05325 C 0.00781 0.05533 0.00989 0.05996 0.00989 0.05996 C 0.01076 0.07107 0.01215 0.07894 0.00572 0.08658 C -0.00087 0.09468 0.00347 0.0926 -0.00261 0.09422 C -0.01164 0.09329 -0.01667 0.09237 -0.02587 0.09329 C -0.03317 0.09584 -0.03698 0.10718 -0.04185 0.11436 C -0.04341 0.11667 -0.04462 0.11945 -0.04671 0.12107 C -0.04758 0.12177 -0.04862 0.12223 -0.04931 0.12315 C -0.05417 0.12848 -0.05817 0.13612 -0.06268 0.14214 C -0.0658 0.1463 -0.06685 0.1514 -0.07101 0.15325 C -0.07709 0.14746 -0.08889 0.14515 -0.09601 0.14214 C -0.09758 0.14144 -0.09931 0.14144 -0.10087 0.14098 C -0.10261 0.14028 -0.10417 0.13936 -0.10591 0.13866 C -0.1073 0.13797 -0.11008 0.13658 -0.11008 0.13658 C -0.11303 0.13357 -0.1158 0.13126 -0.11841 0.12755 C -0.13178 0.12917 -0.14532 0.12987 -0.15851 0.12547 C -0.17136 0.12663 -0.18369 0.12894 -0.19671 0.12987 C -0.20886 0.14052 -0.22327 0.14329 -0.23681 0.14978 C -0.25365 0.15788 -0.27049 0.16598 -0.28768 0.172 C -0.29185 0.17802 -0.29653 0.1845 -0.30018 0.19098 C -0.30174 0.19376 -0.30435 0.19978 -0.30435 0.19978 C -0.30487 0.20278 -0.30487 0.20603 -0.30591 0.2088 C -0.30712 0.21204 -0.30938 0.21366 -0.31094 0.21644 C -0.31389 0.22107 -0.31667 0.22709 -0.32014 0.23103 C -0.32778 0.23982 -0.33976 0.24792 -0.34931 0.25209 C -0.35174 0.2544 -0.354 0.2551 -0.35678 0.25649 C -0.36077 0.26181 -0.36528 0.26297 -0.36928 0.2676 C -0.37657 0.27593 -0.37587 0.27663 -0.38594 0.27871 C -0.39133 0.28126 -0.39775 0.28195 -0.40348 0.28311 C -0.40869 0.28589 -0.41407 0.29098 -0.41928 0.29329 C -0.42362 0.29515 -0.42969 0.29561 -0.43421 0.29653 C -0.43785 0.29815 -0.4415 0.29931 -0.44514 0.30093 C -0.45695 0.29954 -0.46841 0.29376 -0.48004 0.28982 C -0.48473 0.2882 -0.48959 0.2838 -0.49428 0.28311 C -0.52084 0.2794 -0.49862 0.28218 -0.56094 0.28103 C -0.57483 0.27709 -0.59046 0.27871 -0.60435 0.28311 C -0.60869 0.2845 -0.6132 0.28612 -0.61754 0.28774 C -0.62014 0.28866 -0.62518 0.29098 -0.62518 0.29098 C -0.63021 0.29584 -0.63698 0.29677 -0.64254 0.30093 C -0.64462 0.30255 -0.64636 0.30487 -0.64844 0.30649 C -0.654 0.31065 -0.66094 0.31204 -0.66685 0.31436 C -0.67535 0.3176 -0.68369 0.32269 -0.69254 0.32431 C -0.70591 0.32686 -0.71928 0.32709 -0.73264 0.32755 C -0.74028 0.33288 -0.74844 0.33427 -0.75678 0.33658 C -0.76337 0.33843 -0.76945 0.34167 -0.77587 0.34422 C -0.78386 0.34353 -0.79115 0.3419 -0.79844 0.33774 C -0.80244 0.33542 -0.80591 0.33241 -0.81008 0.33103 C -0.81928 0.32292 -0.81303 0.3264 -0.83004 0.32755 C -0.83508 0.32917 -0.84011 0.33195 -0.84514 0.33427 C -0.84619 0.33658 -0.84827 0.3382 -0.84844 0.34098 C -0.84931 0.35302 -0.8441 0.3632 -0.84185 0.37431 C -0.84063 0.38033 -0.83959 0.38473 -0.83681 0.38982 C -0.83473 0.39769 -0.83612 0.39445 -0.83351 0.39978 C -0.83369 0.40718 -0.83351 0.41459 -0.83421 0.422 C -0.83455 0.4257 -0.83733 0.42616 -0.83924 0.42755 C -0.8441 0.43126 -0.85174 0.43473 -0.85764 0.43658 C -0.86025 0.43728 -0.86476 0.43704 -0.86685 0.43982 " pathEditMode="relative" ptsTypes="fffffffffffffffffffffffffffffffffffffffffffffffffffffffffffA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1436 C -0.02552 0.01737 -0.02326 0.02061 -0.02014 0.02315 C -0.01527 0.03403 -0.0085 0.04329 -0.0026 0.05325 C 0.00035 0.05811 0.00174 0.0625 0.00486 0.06667 C 0.0066 0.07292 0.00695 0.07315 0.00486 0.08334 C 0.00417 0.08681 -0.00052 0.08866 -0.0026 0.08982 C -0.00885 0.09329 -0.01475 0.097 -0.021 0.1 C -0.02604 0.10232 -0.02656 0.1051 -0.03177 0.10649 C -0.03906 0.11135 -0.03958 0.11181 -0.04774 0.1132 C -0.0526 0.1176 -0.05503 0.12292 -0.05937 0.12778 C -0.06545 0.1345 -0.07135 0.14144 -0.07691 0.14885 C -0.07968 0.15255 -0.0835 0.15371 -0.0868 0.15649 C -0.09461 0.15463 -0.09201 0.15024 -0.09774 0.14769 C -0.10121 0.14028 -0.1052 0.13982 -0.11093 0.13774 C -0.11666 0.13264 -0.12152 0.13102 -0.12847 0.12987 C -0.15208 0.13149 -0.17569 0.12917 -0.1993 0.13102 C -0.20694 0.13311 -0.20034 0.13079 -0.20677 0.13426 C -0.2085 0.13519 -0.21007 0.13588 -0.2118 0.13658 C -0.21267 0.13704 -0.21441 0.13774 -0.21441 0.13774 C -0.21736 0.14167 -0.22048 0.1426 -0.2243 0.14445 C -0.22847 0.14653 -0.23194 0.15116 -0.23593 0.15325 C -0.23906 0.15487 -0.24288 0.15463 -0.246 0.15649 C -0.25052 0.15903 -0.25486 0.16112 -0.25937 0.1632 C -0.2684 0.17176 -0.27968 0.17848 -0.2901 0.18334 C -0.2927 0.18658 -0.29479 0.1875 -0.29774 0.18982 C -0.29982 0.19399 -0.30972 0.20463 -0.31354 0.20764 C -0.3177 0.2169 -0.31215 0.20579 -0.3177 0.2132 C -0.32204 0.21899 -0.32569 0.22616 -0.33107 0.23102 C -0.33507 0.23913 -0.33958 0.2463 -0.34444 0.25325 C -0.34895 0.26019 -0.35225 0.27061 -0.35937 0.27315 C -0.36823 0.28565 -0.35711 0.27176 -0.36684 0.27871 C -0.37309 0.28311 -0.37847 0.29098 -0.3835 0.29769 C -0.38663 0.30163 -0.38941 0.30371 -0.39288 0.30649 C -0.39444 0.30788 -0.39774 0.31112 -0.39774 0.31112 C -0.40191 0.30973 -0.40642 0.30625 -0.40937 0.30209 C -0.41302 0.29723 -0.4085 0.3 -0.41354 0.29769 C -0.42083 0.29075 -0.44201 0.29514 -0.44774 0.29538 C -0.45329 0.3007 -0.45069 0.29931 -0.4552 0.30093 C -0.46041 0.30649 -0.46354 0.30556 -0.47014 0.3044 C -0.47378 0.30278 -0.47639 0.30093 -0.4802 0.3 C -0.48732 0.29653 -0.49461 0.29607 -0.50191 0.29445 C -0.50868 0.29121 -0.51736 0.29028 -0.52343 0.28542 C -0.52986 0.28033 -0.53211 0.27709 -0.53941 0.27547 C -0.54566 0.27246 -0.54826 0.27917 -0.55347 0.28218 C -0.55694 0.28426 -0.56632 0.28426 -0.5677 0.28426 C -0.57204 0.28635 -0.57569 0.28889 -0.5802 0.28982 C -0.58732 0.29375 -0.59514 0.29815 -0.6026 0.30093 C -0.60694 0.30487 -0.61128 0.30394 -0.61597 0.30649 C -0.62725 0.31297 -0.63958 0.31667 -0.65191 0.31875 C -0.65573 0.32084 -0.65954 0.32153 -0.66354 0.32315 C -0.66527 0.32385 -0.66857 0.32547 -0.66857 0.32547 C -0.67691 0.33334 -0.69305 0.33473 -0.7026 0.33542 C -0.70798 0.33774 -0.70954 0.3375 -0.71597 0.33658 C -0.72777 0.33241 -0.74392 0.33889 -0.75607 0.33982 C -0.76371 0.34514 -0.77343 0.34676 -0.78177 0.34885 C -0.79774 0.34746 -0.79149 0.34977 -0.80104 0.34538 C -0.80295 0.34445 -0.80434 0.34237 -0.80607 0.34098 C -0.80694 0.34028 -0.8085 0.33889 -0.8085 0.33889 C -0.81961 0.34028 -0.82968 0.3463 -0.84097 0.34769 C -0.846 0.34954 -0.85104 0.35047 -0.85607 0.35209 C -0.86354 0.35903 -0.86007 0.36227 -0.85937 0.37778 C -0.86024 0.38496 -0.85972 0.3875 -0.86354 0.39213 C -0.86597 0.40116 -0.86232 0.39028 -0.86684 0.39653 C -0.86753 0.39746 -0.86718 0.39908 -0.8677 0.4 C -0.86823 0.40093 -0.86927 0.40139 -0.87014 0.40209 C -0.87066 0.40325 -0.871 0.40463 -0.87187 0.40556 C -0.87257 0.40625 -0.87378 0.40579 -0.8743 0.40649 C -0.87639 0.40926 -0.8776 0.41343 -0.87934 0.41667 C -0.88038 0.41875 -0.88264 0.42176 -0.88264 0.42431 L -0.87934 0.42987 " pathEditMode="relative" ptsTypes="ffffffffffffffffffffffffffffffffffffffffffffffffffffffffffffffffffffAA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37350" y="979483"/>
            <a:ext cx="8700117" cy="495064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sym typeface="Wingdings"/>
              </a:rPr>
              <a:t> Comment est pris en charge ce transport ?</a:t>
            </a: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700" dirty="0" smtClean="0">
                <a:solidFill>
                  <a:schemeClr val="tx1"/>
                </a:solidFill>
              </a:rPr>
              <a:t>Ces transports sont facturés au patient et peuvent être pris en charge tout ou en partie par différents assureurs selon les conditions suivantes : </a:t>
            </a: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625475" indent="0">
              <a:buNone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29988"/>
              </p:ext>
            </p:extLst>
          </p:nvPr>
        </p:nvGraphicFramePr>
        <p:xfrm>
          <a:off x="83816" y="2011680"/>
          <a:ext cx="8953652" cy="479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4"/>
                <a:gridCol w="2074582"/>
                <a:gridCol w="2089822"/>
                <a:gridCol w="2089822"/>
                <a:gridCol w="2089822"/>
              </a:tblGrid>
              <a:tr h="492739"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LAMal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 LCA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AI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PC AVS/ AI</a:t>
                      </a:r>
                      <a:endParaRPr lang="fr-CH" dirty="0"/>
                    </a:p>
                  </a:txBody>
                  <a:tcPr anchor="ctr"/>
                </a:tc>
              </a:tr>
              <a:tr h="1214974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H" sz="1200" dirty="0" smtClean="0"/>
                        <a:t>Pas</a:t>
                      </a:r>
                      <a:r>
                        <a:rPr lang="fr-CH" sz="1200" baseline="0" dirty="0" smtClean="0"/>
                        <a:t> de remboursement sur le principe par la </a:t>
                      </a:r>
                      <a:r>
                        <a:rPr lang="fr-CH" sz="1200" baseline="0" dirty="0" err="1" smtClean="0"/>
                        <a:t>LAMal</a:t>
                      </a:r>
                      <a:r>
                        <a:rPr lang="fr-CH" sz="1200" baseline="0" dirty="0" smtClean="0"/>
                        <a:t> car le transport doit être effectué par le patient lui-même. </a:t>
                      </a:r>
                    </a:p>
                    <a:p>
                      <a:pPr algn="just"/>
                      <a:r>
                        <a:rPr lang="fr-CH" sz="1200" baseline="0" dirty="0" smtClean="0"/>
                        <a:t>Remboursement possible sur présentation d’un certificat médical attestant que la patient ne peut se véhiculer lui-même. Limite à Fr. 500.– par année et 50% par transport (art. 26 OPAS).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Remboursement</a:t>
                      </a:r>
                      <a:r>
                        <a:rPr lang="fr-CH" sz="1200" baseline="0" dirty="0" smtClean="0"/>
                        <a:t> possible selon certaines prestations assurées à titre individuel. Ex : Frais de voyage vers un centre thérapeutique (centre de dialyse). </a:t>
                      </a:r>
                    </a:p>
                    <a:p>
                      <a:r>
                        <a:rPr lang="fr-CH" sz="1200" baseline="0" dirty="0" smtClean="0"/>
                        <a:t>Billet de train 2</a:t>
                      </a:r>
                      <a:r>
                        <a:rPr lang="fr-CH" sz="1200" baseline="30000" dirty="0" smtClean="0"/>
                        <a:t>ème</a:t>
                      </a:r>
                      <a:r>
                        <a:rPr lang="fr-CH" sz="1200" baseline="0" dirty="0" smtClean="0"/>
                        <a:t> classe ou Fr. 0.60/km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Pas</a:t>
                      </a:r>
                      <a:r>
                        <a:rPr lang="fr-CH" sz="1200" baseline="0" dirty="0" smtClean="0"/>
                        <a:t> de prise en charge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Remboursement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dirty="0" smtClean="0"/>
                        <a:t>frais de transport vers le centre de soins le plus proche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dirty="0" smtClean="0"/>
                        <a:t>dans les limites d'une fourniture économique et adéquate des prestations. (art. 14 LPC).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Remboursement</a:t>
                      </a:r>
                      <a:r>
                        <a:rPr lang="fr-C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frais de transport dûment établis jusqu'au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lieu de traitement médical le plus proche. Sont remboursés </a:t>
                      </a:r>
                      <a:r>
                        <a:rPr lang="fr-CH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titre subsidiaire </a:t>
                      </a:r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frais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correspondant aux tarifs des transports publics pour le trajet le plus direct. Si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handicap contraint la personne assurée à recourir à un autre moyen de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les frais correspondants sont remboursés.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17" y="3045622"/>
            <a:ext cx="1300414" cy="14349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8"/>
          <a:stretch/>
        </p:blipFill>
        <p:spPr>
          <a:xfrm>
            <a:off x="121916" y="4890862"/>
            <a:ext cx="530002" cy="1359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situation : </a:t>
            </a:r>
            <a:r>
              <a:rPr lang="fr-FR" sz="2400" dirty="0" smtClean="0">
                <a:solidFill>
                  <a:schemeClr val="bg1"/>
                </a:solidFill>
              </a:rPr>
              <a:t>Patient à domicile ou dans un lieu de vie</a:t>
            </a:r>
            <a:endParaRPr lang="fr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37350" y="1017583"/>
            <a:ext cx="8700117" cy="495064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sym typeface="Wingdings"/>
              </a:rPr>
              <a:t> Comment est pris en charge ce transport ?</a:t>
            </a: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r>
              <a:rPr lang="fr-FR" sz="1700" dirty="0" smtClean="0">
                <a:solidFill>
                  <a:schemeClr val="tx1"/>
                </a:solidFill>
              </a:rPr>
              <a:t>Ces transports sont facturés au patient et peuvent être pris en charge tout ou en partie par différents assureurs selon les conditions suivantes : </a:t>
            </a: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625475" indent="0">
              <a:buNone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 smtClean="0">
              <a:solidFill>
                <a:schemeClr val="tx1"/>
              </a:solidFill>
            </a:endParaRPr>
          </a:p>
          <a:p>
            <a:pPr marL="982663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700" dirty="0">
              <a:solidFill>
                <a:schemeClr val="tx1"/>
              </a:solidFill>
            </a:endParaRPr>
          </a:p>
          <a:p>
            <a:pPr marL="1284606" lvl="1" indent="-357188">
              <a:buFont typeface="Wingdings" panose="05000000000000000000" pitchFamily="2" charset="2"/>
              <a:buChar char="§"/>
              <a:tabLst>
                <a:tab pos="982663" algn="l"/>
              </a:tabLst>
            </a:pPr>
            <a:endParaRPr lang="fr-FR" sz="1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67678"/>
              </p:ext>
            </p:extLst>
          </p:nvPr>
        </p:nvGraphicFramePr>
        <p:xfrm>
          <a:off x="83816" y="2057400"/>
          <a:ext cx="9024687" cy="479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40"/>
                <a:gridCol w="2091041"/>
                <a:gridCol w="2106402"/>
                <a:gridCol w="2106402"/>
                <a:gridCol w="2106402"/>
              </a:tblGrid>
              <a:tr h="492739"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LAMal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 LCA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AI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PC AVS/ AI</a:t>
                      </a:r>
                      <a:endParaRPr lang="fr-CH" dirty="0"/>
                    </a:p>
                  </a:txBody>
                  <a:tcPr anchor="ctr"/>
                </a:tc>
              </a:tr>
              <a:tr h="1214974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H" sz="1200" dirty="0" smtClean="0"/>
                        <a:t>Pas</a:t>
                      </a:r>
                      <a:r>
                        <a:rPr lang="fr-CH" sz="1200" baseline="0" dirty="0" smtClean="0"/>
                        <a:t> de remboursement sur le principe par la </a:t>
                      </a:r>
                      <a:r>
                        <a:rPr lang="fr-CH" sz="1200" baseline="0" dirty="0" err="1" smtClean="0"/>
                        <a:t>LAMal</a:t>
                      </a:r>
                      <a:r>
                        <a:rPr lang="fr-CH" sz="1200" baseline="0" dirty="0" smtClean="0"/>
                        <a:t> car le transport doit être effectué par le patient lui-même. </a:t>
                      </a:r>
                    </a:p>
                    <a:p>
                      <a:pPr algn="just"/>
                      <a:r>
                        <a:rPr lang="fr-CH" sz="1200" baseline="0" dirty="0" smtClean="0"/>
                        <a:t>Remboursement possible sur présentation d’un certificat médical attestant que la patient ne peut se véhiculer lui-même. Limite à Fr. 500.– par année et 50% par transport (art. 26 OPAS).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Remboursement</a:t>
                      </a:r>
                      <a:r>
                        <a:rPr lang="fr-CH" sz="1200" baseline="0" dirty="0" smtClean="0"/>
                        <a:t> possible selon certaines prestations assurées à titre individuel. Ex : Frais de voyage vers un centre thérapeutique (centre de dialyse). </a:t>
                      </a:r>
                    </a:p>
                    <a:p>
                      <a:r>
                        <a:rPr lang="fr-CH" sz="1200" baseline="0" dirty="0" smtClean="0"/>
                        <a:t>Billet de train 2</a:t>
                      </a:r>
                      <a:r>
                        <a:rPr lang="fr-CH" sz="1200" baseline="30000" dirty="0" smtClean="0"/>
                        <a:t>ème</a:t>
                      </a:r>
                      <a:r>
                        <a:rPr lang="fr-CH" sz="1200" baseline="0" dirty="0" smtClean="0"/>
                        <a:t> classe ou Fr. 0.60/km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 smtClean="0"/>
                        <a:t>Remboursement</a:t>
                      </a:r>
                      <a:r>
                        <a:rPr lang="fr-CH" sz="1200" baseline="0" dirty="0" smtClean="0"/>
                        <a:t> uniquement pour les enfants jusqu’à 20 ans pour autant que la dialyse soit la conséquence d’une infirmité congénitale. Billet de train 2</a:t>
                      </a:r>
                      <a:r>
                        <a:rPr lang="fr-CH" sz="1200" baseline="30000" dirty="0" smtClean="0"/>
                        <a:t>ème</a:t>
                      </a:r>
                      <a:r>
                        <a:rPr lang="fr-CH" sz="1200" baseline="0" dirty="0" smtClean="0"/>
                        <a:t> classe ou Fr. 0.45/km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Remboursement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dirty="0" smtClean="0"/>
                        <a:t>frais de transport vers le centre de soins le plus proche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dirty="0" smtClean="0"/>
                        <a:t>dans les limites d'une fourniture économique et adéquate des prestations. (art. 14 LPC).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Remboursement</a:t>
                      </a:r>
                      <a:r>
                        <a:rPr lang="fr-C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frais de transport dûment établis jusqu'au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lieu de traitement médical le plus proche. Sont remboursés </a:t>
                      </a:r>
                      <a:r>
                        <a:rPr lang="fr-CH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CH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titre subsidiaire </a:t>
                      </a:r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frais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correspondant aux tarifs des transports publics pour le trajet le plus direct. Si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handicap contraint la personne assurée à recourir à un autre moyen de </a:t>
                      </a:r>
                    </a:p>
                    <a:p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les frais correspondants sont remboursés.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71" y="4152900"/>
            <a:ext cx="925042" cy="1348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situation : </a:t>
            </a:r>
            <a:r>
              <a:rPr lang="fr-FR" sz="2400" dirty="0" smtClean="0">
                <a:solidFill>
                  <a:schemeClr val="bg1"/>
                </a:solidFill>
              </a:rPr>
              <a:t>Patient à domicile ou dans un lieu de vie</a:t>
            </a:r>
            <a:endParaRPr lang="fr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37350" y="1299523"/>
            <a:ext cx="8700117" cy="495064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sym typeface="Wingdings"/>
              </a:rPr>
              <a:t> Combien ça coûte – Prix jurassiens ?</a:t>
            </a:r>
          </a:p>
          <a:p>
            <a:pPr marL="0" indent="0">
              <a:buNone/>
            </a:pPr>
            <a:endParaRPr lang="fr-FR" sz="17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690" y="178049"/>
            <a:ext cx="880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situation : </a:t>
            </a:r>
            <a:r>
              <a:rPr lang="fr-FR" sz="2400" dirty="0" smtClean="0">
                <a:solidFill>
                  <a:schemeClr val="bg1"/>
                </a:solidFill>
              </a:rPr>
              <a:t>Patient à domicile ou dans un lieu de vie</a:t>
            </a:r>
            <a:endParaRPr lang="fr-CH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05753"/>
              </p:ext>
            </p:extLst>
          </p:nvPr>
        </p:nvGraphicFramePr>
        <p:xfrm>
          <a:off x="98529" y="1823720"/>
          <a:ext cx="8908310" cy="500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731"/>
                <a:gridCol w="2278380"/>
                <a:gridCol w="1927860"/>
                <a:gridCol w="2720339"/>
              </a:tblGrid>
              <a:tr h="666327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Type de transport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Tarif 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Remarques</a:t>
                      </a:r>
                      <a:endParaRPr lang="fr-CH" dirty="0"/>
                    </a:p>
                  </a:txBody>
                  <a:tcPr anchor="ctr"/>
                </a:tc>
              </a:tr>
              <a:tr h="666327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Transport couché - Ambulance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CHF 950.--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Forfait</a:t>
                      </a:r>
                      <a:r>
                        <a:rPr lang="fr-CH" baseline="0" dirty="0" smtClean="0"/>
                        <a:t> valable pour un trajet (aller) pour 1h et 100km</a:t>
                      </a:r>
                      <a:endParaRPr lang="fr-CH" dirty="0"/>
                    </a:p>
                  </a:txBody>
                  <a:tcPr/>
                </a:tc>
              </a:tr>
              <a:tr h="666327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Transport assis - AJMIR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smtClean="0">
                          <a:solidFill>
                            <a:schemeClr val="tx1"/>
                          </a:solidFill>
                        </a:rPr>
                        <a:t>CHF 150.-- à CHF 350.--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300" dirty="0" smtClean="0"/>
                        <a:t>Forfait mensuel déterminé en fonction des kilomètres</a:t>
                      </a:r>
                      <a:r>
                        <a:rPr lang="fr-CH" sz="1300" baseline="0" dirty="0" smtClean="0"/>
                        <a:t> à effectuer</a:t>
                      </a:r>
                      <a:endParaRPr lang="fr-CH" sz="1300" dirty="0"/>
                    </a:p>
                  </a:txBody>
                  <a:tcPr/>
                </a:tc>
              </a:tr>
              <a:tr h="666327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Transport assis - Taxis conventionnés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CHF 44.80</a:t>
                      </a:r>
                    </a:p>
                    <a:p>
                      <a:pPr algn="ctr"/>
                      <a:r>
                        <a:rPr lang="fr-CH" dirty="0" smtClean="0"/>
                        <a:t>(CHF</a:t>
                      </a:r>
                      <a:r>
                        <a:rPr lang="fr-CH" baseline="0" dirty="0" smtClean="0"/>
                        <a:t> 3.20/km)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300" dirty="0" smtClean="0"/>
                        <a:t>Tarif comportant un temps d’attente de 15’.</a:t>
                      </a:r>
                      <a:r>
                        <a:rPr lang="fr-CH" sz="1300" baseline="0" dirty="0" smtClean="0"/>
                        <a:t> Temps d’attente supplémentaire Fr. 42.-/h</a:t>
                      </a:r>
                    </a:p>
                    <a:p>
                      <a:r>
                        <a:rPr lang="fr-CH" sz="1300" baseline="0" dirty="0" smtClean="0"/>
                        <a:t>Prix valable pour un trajet</a:t>
                      </a:r>
                      <a:endParaRPr lang="fr-CH" sz="1300" dirty="0"/>
                    </a:p>
                  </a:txBody>
                  <a:tcPr/>
                </a:tc>
              </a:tr>
              <a:tr h="666327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Transport assis - Transport</a:t>
                      </a:r>
                      <a:r>
                        <a:rPr lang="fr-CH" baseline="0" dirty="0" smtClean="0"/>
                        <a:t>eur interne H-JU 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CHF 28.00</a:t>
                      </a:r>
                    </a:p>
                    <a:p>
                      <a:pPr algn="ctr"/>
                      <a:r>
                        <a:rPr lang="fr-CH" dirty="0" smtClean="0"/>
                        <a:t>(CHF 2.00/km)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Tarif</a:t>
                      </a:r>
                      <a:r>
                        <a:rPr lang="fr-CH" baseline="0" dirty="0" smtClean="0"/>
                        <a:t> par km avec un plancher à Fr. 10.-. Prix valable pour un trajet</a:t>
                      </a:r>
                      <a:endParaRPr lang="fr-CH" dirty="0"/>
                    </a:p>
                  </a:txBody>
                  <a:tcPr/>
                </a:tc>
              </a:tr>
              <a:tr h="666327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Transport assis – Croix Rouge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CHF 36.40</a:t>
                      </a:r>
                    </a:p>
                    <a:p>
                      <a:pPr algn="ctr"/>
                      <a:r>
                        <a:rPr lang="fr-CH" dirty="0" smtClean="0"/>
                        <a:t>(CHF</a:t>
                      </a:r>
                      <a:r>
                        <a:rPr lang="fr-CH" baseline="0" dirty="0" smtClean="0"/>
                        <a:t> 2.60/km)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300" dirty="0" smtClean="0"/>
                        <a:t>Transport</a:t>
                      </a:r>
                      <a:r>
                        <a:rPr lang="fr-CH" sz="1300" baseline="0" dirty="0" smtClean="0"/>
                        <a:t> doit être planifié 2 jours ouvrables à l’avance. Prix valable pour un trajet</a:t>
                      </a:r>
                      <a:endParaRPr lang="fr-CH" sz="13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2" y="2581960"/>
            <a:ext cx="1532618" cy="7096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10" name="Groupe 9"/>
          <p:cNvGrpSpPr/>
          <p:nvPr/>
        </p:nvGrpSpPr>
        <p:grpSpPr>
          <a:xfrm>
            <a:off x="585742" y="3603637"/>
            <a:ext cx="1438109" cy="594983"/>
            <a:chOff x="6168073" y="2482638"/>
            <a:chExt cx="2571685" cy="1332133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73" y="2482638"/>
              <a:ext cx="2571685" cy="1332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1" y="2682540"/>
              <a:ext cx="350520" cy="30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7" y="4392447"/>
            <a:ext cx="836498" cy="77660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8" y="5291418"/>
            <a:ext cx="1366124" cy="82394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7" y="5551103"/>
            <a:ext cx="761433" cy="3045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1" y="6246174"/>
            <a:ext cx="1567650" cy="54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hju_npv_transparent_3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5878931"/>
            <a:ext cx="1533867" cy="61354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 H-JU 4-3">
  <a:themeElements>
    <a:clrScheme name="Personnalisée 2">
      <a:dk1>
        <a:sysClr val="windowText" lastClr="000000"/>
      </a:dk1>
      <a:lt1>
        <a:sysClr val="window" lastClr="FFFFFF"/>
      </a:lt1>
      <a:dk2>
        <a:srgbClr val="1F497D"/>
      </a:dk2>
      <a:lt2>
        <a:srgbClr val="FFFDF5"/>
      </a:lt2>
      <a:accent1>
        <a:srgbClr val="F69C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C3B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192D937C6DC468C59E55751F93DB1" ma:contentTypeVersion="0" ma:contentTypeDescription="Crée un document." ma:contentTypeScope="" ma:versionID="724f531b04c3ca40aa5f6dcda69d47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A59370-B5B7-4ACF-A4A0-A735238E2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B90C73-896F-4B46-9A8A-AB3003134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84AB5-12C3-4B73-A1D4-062E565B8CF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6429</TotalTime>
  <Words>894</Words>
  <Application>Microsoft Office PowerPoint</Application>
  <PresentationFormat>Affichage à l'écran (4:3)</PresentationFormat>
  <Paragraphs>128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Présentation H-JU 4-3</vt:lpstr>
      <vt:lpstr>Financement des transports de patients dialysés : Réalité suisse et jurassienne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?</vt:lpstr>
      <vt:lpstr>Merci pour votre attention</vt:lpstr>
    </vt:vector>
  </TitlesOfParts>
  <Company>H-JU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Airship</dc:title>
  <dc:creator>Affolter Cyril</dc:creator>
  <cp:lastModifiedBy>Braichet Pascal</cp:lastModifiedBy>
  <cp:revision>261</cp:revision>
  <cp:lastPrinted>2016-09-01T06:29:25Z</cp:lastPrinted>
  <dcterms:created xsi:type="dcterms:W3CDTF">2015-03-26T13:37:38Z</dcterms:created>
  <dcterms:modified xsi:type="dcterms:W3CDTF">2017-09-28T07:30:44Z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0x010100835192D937C6DC468C59E55751F93DB1</vt:lpwstr>
  </property>
</Properties>
</file>