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5" r:id="rId1"/>
  </p:sldMasterIdLst>
  <p:notesMasterIdLst>
    <p:notesMasterId r:id="rId56"/>
  </p:notesMasterIdLst>
  <p:handoutMasterIdLst>
    <p:handoutMasterId r:id="rId57"/>
  </p:handoutMasterIdLst>
  <p:sldIdLst>
    <p:sldId id="301" r:id="rId2"/>
    <p:sldId id="355" r:id="rId3"/>
    <p:sldId id="356" r:id="rId4"/>
    <p:sldId id="357" r:id="rId5"/>
    <p:sldId id="374" r:id="rId6"/>
    <p:sldId id="382" r:id="rId7"/>
    <p:sldId id="383" r:id="rId8"/>
    <p:sldId id="384" r:id="rId9"/>
    <p:sldId id="396" r:id="rId10"/>
    <p:sldId id="399" r:id="rId11"/>
    <p:sldId id="393" r:id="rId12"/>
    <p:sldId id="394" r:id="rId13"/>
    <p:sldId id="395" r:id="rId14"/>
    <p:sldId id="400" r:id="rId15"/>
    <p:sldId id="401" r:id="rId16"/>
    <p:sldId id="412" r:id="rId17"/>
    <p:sldId id="413" r:id="rId18"/>
    <p:sldId id="414" r:id="rId19"/>
    <p:sldId id="415" r:id="rId20"/>
    <p:sldId id="416" r:id="rId21"/>
    <p:sldId id="417" r:id="rId22"/>
    <p:sldId id="418" r:id="rId23"/>
    <p:sldId id="419" r:id="rId24"/>
    <p:sldId id="420" r:id="rId25"/>
    <p:sldId id="421" r:id="rId26"/>
    <p:sldId id="438" r:id="rId27"/>
    <p:sldId id="439" r:id="rId28"/>
    <p:sldId id="402" r:id="rId29"/>
    <p:sldId id="404" r:id="rId30"/>
    <p:sldId id="403" r:id="rId31"/>
    <p:sldId id="405" r:id="rId32"/>
    <p:sldId id="406" r:id="rId33"/>
    <p:sldId id="407" r:id="rId34"/>
    <p:sldId id="408" r:id="rId35"/>
    <p:sldId id="409" r:id="rId36"/>
    <p:sldId id="362" r:id="rId37"/>
    <p:sldId id="341" r:id="rId38"/>
    <p:sldId id="342" r:id="rId39"/>
    <p:sldId id="343" r:id="rId40"/>
    <p:sldId id="344" r:id="rId41"/>
    <p:sldId id="345" r:id="rId42"/>
    <p:sldId id="265" r:id="rId43"/>
    <p:sldId id="270" r:id="rId44"/>
    <p:sldId id="272" r:id="rId45"/>
    <p:sldId id="273" r:id="rId46"/>
    <p:sldId id="278" r:id="rId47"/>
    <p:sldId id="348" r:id="rId48"/>
    <p:sldId id="423" r:id="rId49"/>
    <p:sldId id="422" r:id="rId50"/>
    <p:sldId id="434" r:id="rId51"/>
    <p:sldId id="435" r:id="rId52"/>
    <p:sldId id="436" r:id="rId53"/>
    <p:sldId id="457" r:id="rId54"/>
    <p:sldId id="430" r:id="rId55"/>
  </p:sldIdLst>
  <p:sldSz cx="9144000" cy="6858000" type="screen4x3"/>
  <p:notesSz cx="6858000" cy="91900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0AD0AD83-B913-7C4B-928F-1E6C3A431582}">
          <p14:sldIdLst>
            <p14:sldId id="301"/>
            <p14:sldId id="355"/>
            <p14:sldId id="356"/>
            <p14:sldId id="357"/>
            <p14:sldId id="374"/>
            <p14:sldId id="382"/>
            <p14:sldId id="383"/>
            <p14:sldId id="384"/>
            <p14:sldId id="396"/>
            <p14:sldId id="399"/>
            <p14:sldId id="393"/>
            <p14:sldId id="394"/>
            <p14:sldId id="397"/>
            <p14:sldId id="395"/>
            <p14:sldId id="400"/>
            <p14:sldId id="401"/>
            <p14:sldId id="412"/>
            <p14:sldId id="413"/>
            <p14:sldId id="414"/>
            <p14:sldId id="415"/>
            <p14:sldId id="416"/>
            <p14:sldId id="417"/>
            <p14:sldId id="418"/>
            <p14:sldId id="419"/>
            <p14:sldId id="420"/>
            <p14:sldId id="421"/>
            <p14:sldId id="402"/>
            <p14:sldId id="403"/>
            <p14:sldId id="404"/>
            <p14:sldId id="405"/>
            <p14:sldId id="406"/>
            <p14:sldId id="407"/>
            <p14:sldId id="408"/>
            <p14:sldId id="409"/>
            <p14:sldId id="362"/>
            <p14:sldId id="334"/>
            <p14:sldId id="333"/>
            <p14:sldId id="336"/>
            <p14:sldId id="337"/>
            <p14:sldId id="338"/>
            <p14:sldId id="339"/>
            <p14:sldId id="335"/>
            <p14:sldId id="341"/>
            <p14:sldId id="342"/>
            <p14:sldId id="343"/>
            <p14:sldId id="344"/>
            <p14:sldId id="345"/>
            <p14:sldId id="265"/>
            <p14:sldId id="270"/>
            <p14:sldId id="272"/>
            <p14:sldId id="273"/>
            <p14:sldId id="278"/>
            <p14:sldId id="348"/>
            <p14:sldId id="423"/>
            <p14:sldId id="422"/>
            <p14:sldId id="434"/>
            <p14:sldId id="435"/>
            <p14:sldId id="436"/>
            <p14:sldId id="437"/>
            <p14:sldId id="430"/>
            <p14:sldId id="34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087" autoAdjust="0"/>
    <p:restoredTop sz="76437" autoAdjust="0"/>
  </p:normalViewPr>
  <p:slideViewPr>
    <p:cSldViewPr>
      <p:cViewPr varScale="1">
        <p:scale>
          <a:sx n="113" d="100"/>
          <a:sy n="113" d="100"/>
        </p:scale>
        <p:origin x="-1962"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9" d="100"/>
          <a:sy n="69" d="100"/>
        </p:scale>
        <p:origin x="-3568" y="-120"/>
      </p:cViewPr>
      <p:guideLst>
        <p:guide orient="horz" pos="2894"/>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50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9502"/>
          </a:xfrm>
          <a:prstGeom prst="rect">
            <a:avLst/>
          </a:prstGeom>
        </p:spPr>
        <p:txBody>
          <a:bodyPr vert="horz" lIns="91440" tIns="45720" rIns="91440" bIns="45720" rtlCol="0"/>
          <a:lstStyle>
            <a:lvl1pPr algn="r">
              <a:defRPr sz="1200"/>
            </a:lvl1pPr>
          </a:lstStyle>
          <a:p>
            <a:fld id="{27E3B8A2-83BE-404A-A5CF-F2254184AACF}" type="datetimeFigureOut">
              <a:rPr lang="en-US" smtClean="0"/>
              <a:pPr/>
              <a:t>6/7/2017</a:t>
            </a:fld>
            <a:endParaRPr lang="en-US"/>
          </a:p>
        </p:txBody>
      </p:sp>
      <p:sp>
        <p:nvSpPr>
          <p:cNvPr id="4" name="Footer Placeholder 3"/>
          <p:cNvSpPr>
            <a:spLocks noGrp="1"/>
          </p:cNvSpPr>
          <p:nvPr>
            <p:ph type="ftr" sz="quarter" idx="2"/>
          </p:nvPr>
        </p:nvSpPr>
        <p:spPr>
          <a:xfrm>
            <a:off x="0" y="8728941"/>
            <a:ext cx="2971800" cy="45950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28941"/>
            <a:ext cx="2971800" cy="459502"/>
          </a:xfrm>
          <a:prstGeom prst="rect">
            <a:avLst/>
          </a:prstGeom>
        </p:spPr>
        <p:txBody>
          <a:bodyPr vert="horz" lIns="91440" tIns="45720" rIns="91440" bIns="45720" rtlCol="0" anchor="b"/>
          <a:lstStyle>
            <a:lvl1pPr algn="r">
              <a:defRPr sz="1200"/>
            </a:lvl1pPr>
          </a:lstStyle>
          <a:p>
            <a:fld id="{CDFA6039-AF48-44B8-8EBB-2A206E19B166}" type="slidenum">
              <a:rPr lang="en-US" smtClean="0"/>
              <a:pPr/>
              <a:t>‹N°›</a:t>
            </a:fld>
            <a:endParaRPr lang="en-US"/>
          </a:p>
        </p:txBody>
      </p:sp>
    </p:spTree>
    <p:extLst>
      <p:ext uri="{BB962C8B-B14F-4D97-AF65-F5344CB8AC3E}">
        <p14:creationId xmlns="" xmlns:p14="http://schemas.microsoft.com/office/powerpoint/2010/main" val="3453659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50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9502"/>
          </a:xfrm>
          <a:prstGeom prst="rect">
            <a:avLst/>
          </a:prstGeom>
        </p:spPr>
        <p:txBody>
          <a:bodyPr vert="horz" lIns="91440" tIns="45720" rIns="91440" bIns="45720" rtlCol="0"/>
          <a:lstStyle>
            <a:lvl1pPr algn="r">
              <a:defRPr sz="1200"/>
            </a:lvl1pPr>
          </a:lstStyle>
          <a:p>
            <a:fld id="{ACEA4F96-8195-4BEA-99FF-513C89899D52}" type="datetimeFigureOut">
              <a:rPr lang="en-US" smtClean="0"/>
              <a:pPr/>
              <a:t>6/7/2017</a:t>
            </a:fld>
            <a:endParaRPr lang="en-US"/>
          </a:p>
        </p:txBody>
      </p:sp>
      <p:sp>
        <p:nvSpPr>
          <p:cNvPr id="4" name="Slide Image Placeholder 3"/>
          <p:cNvSpPr>
            <a:spLocks noGrp="1" noRot="1" noChangeAspect="1"/>
          </p:cNvSpPr>
          <p:nvPr>
            <p:ph type="sldImg" idx="2"/>
          </p:nvPr>
        </p:nvSpPr>
        <p:spPr>
          <a:xfrm>
            <a:off x="1131888" y="688975"/>
            <a:ext cx="4594225" cy="3446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65268"/>
            <a:ext cx="5486400" cy="41355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28941"/>
            <a:ext cx="2971800" cy="45950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28941"/>
            <a:ext cx="2971800" cy="459502"/>
          </a:xfrm>
          <a:prstGeom prst="rect">
            <a:avLst/>
          </a:prstGeom>
        </p:spPr>
        <p:txBody>
          <a:bodyPr vert="horz" lIns="91440" tIns="45720" rIns="91440" bIns="45720" rtlCol="0" anchor="b"/>
          <a:lstStyle>
            <a:lvl1pPr algn="r">
              <a:defRPr sz="1200"/>
            </a:lvl1pPr>
          </a:lstStyle>
          <a:p>
            <a:fld id="{91E3C0B0-D512-4F87-BDC1-A3FD35574E0F}" type="slidenum">
              <a:rPr lang="en-US" smtClean="0"/>
              <a:pPr/>
              <a:t>‹N°›</a:t>
            </a:fld>
            <a:endParaRPr lang="en-US"/>
          </a:p>
        </p:txBody>
      </p:sp>
    </p:spTree>
    <p:extLst>
      <p:ext uri="{BB962C8B-B14F-4D97-AF65-F5344CB8AC3E}">
        <p14:creationId xmlns="" xmlns:p14="http://schemas.microsoft.com/office/powerpoint/2010/main" val="2386664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clinicaltrials.gov/show/NCT01756482"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http://</a:t>
            </a:r>
            <a:r>
              <a:rPr lang="fr-FR" dirty="0" smtClean="0"/>
              <a:t>www.sabin.org/sites/sabin.org/files/Janet</a:t>
            </a:r>
          </a:p>
          <a:p>
            <a:r>
              <a:rPr lang="fr-FR" dirty="0" smtClean="0"/>
              <a:t>%20Englund.pdf</a:t>
            </a:r>
          </a:p>
          <a:p>
            <a:endParaRPr lang="fr-FR" dirty="0" smtClean="0"/>
          </a:p>
          <a:p>
            <a:r>
              <a:rPr lang="fr-FR" dirty="0" smtClean="0"/>
              <a:t>Depuis</a:t>
            </a:r>
            <a:r>
              <a:rPr lang="fr-FR" baseline="0" dirty="0" smtClean="0"/>
              <a:t> l’utilisation des outils moléculaires, la majorité des infections PED ont été attribuées aux virus </a:t>
            </a:r>
            <a:r>
              <a:rPr lang="fr-FR" baseline="0" dirty="0" err="1" smtClean="0"/>
              <a:t>resp</a:t>
            </a:r>
            <a:r>
              <a:rPr lang="fr-FR" baseline="0" dirty="0" smtClean="0"/>
              <a:t>. parmi les principaux virus respiratoires détectés, nous retrouvons le VRS, qui sera majoritairement traité aujourd’hui, le rhinovirus RV et les infections à </a:t>
            </a:r>
            <a:r>
              <a:rPr lang="fr-FR" baseline="0" dirty="0" err="1" smtClean="0"/>
              <a:t>hMPV</a:t>
            </a:r>
            <a:r>
              <a:rPr lang="fr-FR" baseline="0" dirty="0" smtClean="0"/>
              <a:t>. Ce talk va être essentiellement focalisé sur RSV et sur les nouveautés de ce virus essentiellement PED</a:t>
            </a:r>
            <a:endParaRPr lang="fr-FR" dirty="0"/>
          </a:p>
        </p:txBody>
      </p:sp>
      <p:sp>
        <p:nvSpPr>
          <p:cNvPr id="4" name="Slide Number Placeholder 3"/>
          <p:cNvSpPr>
            <a:spLocks noGrp="1"/>
          </p:cNvSpPr>
          <p:nvPr>
            <p:ph type="sldNum" sz="quarter" idx="10"/>
          </p:nvPr>
        </p:nvSpPr>
        <p:spPr/>
        <p:txBody>
          <a:bodyPr/>
          <a:lstStyle/>
          <a:p>
            <a:fld id="{91E3C0B0-D512-4F87-BDC1-A3FD35574E0F}" type="slidenum">
              <a:rPr lang="en-US" smtClean="0"/>
              <a:pPr/>
              <a:t>1</a:t>
            </a:fld>
            <a:endParaRPr lang="en-US"/>
          </a:p>
        </p:txBody>
      </p:sp>
    </p:spTree>
    <p:extLst>
      <p:ext uri="{BB962C8B-B14F-4D97-AF65-F5344CB8AC3E}">
        <p14:creationId xmlns="" xmlns:p14="http://schemas.microsoft.com/office/powerpoint/2010/main" val="1679192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Cells involved in the immune response to RSV… cellular infection </a:t>
            </a:r>
            <a:r>
              <a:rPr lang="en-US" u="sng" dirty="0" smtClean="0"/>
              <a:t>triggers</a:t>
            </a:r>
            <a:r>
              <a:rPr lang="en-US" u="sng" baseline="0" dirty="0" smtClean="0"/>
              <a:t> release of early inflammatory mediators TNF</a:t>
            </a:r>
          </a:p>
          <a:p>
            <a:r>
              <a:rPr lang="en-US" baseline="0" dirty="0" err="1" smtClean="0"/>
              <a:t>Dendritic</a:t>
            </a:r>
            <a:r>
              <a:rPr lang="en-US" baseline="0" dirty="0" smtClean="0"/>
              <a:t> cells carry viral antigen to lymph nodes and present to CD4 cells</a:t>
            </a:r>
          </a:p>
          <a:p>
            <a:endParaRPr lang="en-US" baseline="0" dirty="0" smtClean="0"/>
          </a:p>
          <a:p>
            <a:r>
              <a:rPr lang="en-US" baseline="0" dirty="0" smtClean="0"/>
              <a:t>IFN type 1 source majeure </a:t>
            </a:r>
            <a:r>
              <a:rPr lang="en-US" baseline="0" dirty="0" err="1" smtClean="0"/>
              <a:t>d’attraction</a:t>
            </a:r>
            <a:r>
              <a:rPr lang="en-US" baseline="0" dirty="0" smtClean="0"/>
              <a:t> des </a:t>
            </a:r>
            <a:r>
              <a:rPr lang="en-US" baseline="0" dirty="0" err="1" smtClean="0"/>
              <a:t>monocytes</a:t>
            </a:r>
            <a:r>
              <a:rPr lang="en-US" baseline="0" dirty="0" smtClean="0"/>
              <a:t> au site ET</a:t>
            </a:r>
            <a:endParaRPr lang="en-US" dirty="0"/>
          </a:p>
        </p:txBody>
      </p:sp>
      <p:sp>
        <p:nvSpPr>
          <p:cNvPr id="4" name="Slide Number Placeholder 3"/>
          <p:cNvSpPr>
            <a:spLocks noGrp="1"/>
          </p:cNvSpPr>
          <p:nvPr>
            <p:ph type="sldNum" sz="quarter" idx="10"/>
          </p:nvPr>
        </p:nvSpPr>
        <p:spPr/>
        <p:txBody>
          <a:bodyPr/>
          <a:lstStyle/>
          <a:p>
            <a:fld id="{9F2CDDFF-E5A0-DA42-9D0A-96C931CA222A}"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Shell vial culture – (48 hour</a:t>
            </a:r>
            <a:r>
              <a:rPr lang="en-US" baseline="0" dirty="0" smtClean="0"/>
              <a:t> results) sensitivity 93% and specificity 97%</a:t>
            </a:r>
            <a:endParaRPr lang="en-US" dirty="0" smtClean="0"/>
          </a:p>
          <a:p>
            <a:pPr>
              <a:buNone/>
            </a:pPr>
            <a:r>
              <a:rPr lang="en-US" dirty="0" smtClean="0"/>
              <a:t>Multiplex PCR –</a:t>
            </a:r>
            <a:r>
              <a:rPr lang="en-US" baseline="0" dirty="0" smtClean="0"/>
              <a:t> </a:t>
            </a:r>
            <a:r>
              <a:rPr lang="en-US" u="sng" baseline="0" dirty="0" smtClean="0"/>
              <a:t>higher sensitivity and specificity </a:t>
            </a:r>
            <a:r>
              <a:rPr lang="en-US" u="sng" dirty="0" smtClean="0"/>
              <a:t>developed to address the poor sensitivity of conventional tests-</a:t>
            </a:r>
          </a:p>
          <a:p>
            <a:pPr>
              <a:buNone/>
            </a:pPr>
            <a:r>
              <a:rPr lang="en-US" dirty="0" smtClean="0"/>
              <a:t>= most sensitive method for detecting RSV, followed by </a:t>
            </a:r>
            <a:r>
              <a:rPr lang="en-US" dirty="0" err="1" smtClean="0"/>
              <a:t>cultureand</a:t>
            </a:r>
            <a:r>
              <a:rPr lang="en-US" dirty="0" smtClean="0"/>
              <a:t> EIA</a:t>
            </a:r>
          </a:p>
          <a:p>
            <a:endParaRPr lang="en-US" dirty="0"/>
          </a:p>
        </p:txBody>
      </p:sp>
      <p:sp>
        <p:nvSpPr>
          <p:cNvPr id="4" name="Slide Number Placeholder 3"/>
          <p:cNvSpPr>
            <a:spLocks noGrp="1"/>
          </p:cNvSpPr>
          <p:nvPr>
            <p:ph type="sldNum" sz="quarter" idx="10"/>
          </p:nvPr>
        </p:nvSpPr>
        <p:spPr/>
        <p:txBody>
          <a:bodyPr/>
          <a:lstStyle/>
          <a:p>
            <a:fld id="{9F2CDDFF-E5A0-DA42-9D0A-96C931CA222A}"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7500" lnSpcReduction="20000"/>
          </a:bodyPr>
          <a:lstStyle/>
          <a:p>
            <a:r>
              <a:rPr lang="en-US" baseline="0" dirty="0" smtClean="0"/>
              <a:t>IVIG: polyclonal, blood derived, cyanotic spells in </a:t>
            </a:r>
            <a:r>
              <a:rPr lang="en-US" baseline="0" dirty="0" err="1" smtClean="0"/>
              <a:t>cardiacs</a:t>
            </a:r>
            <a:r>
              <a:rPr lang="en-US" baseline="0" dirty="0" smtClean="0"/>
              <a:t>, failed to show efficacy usually used in combination with other molecules</a:t>
            </a:r>
          </a:p>
          <a:p>
            <a:endParaRPr lang="en-US" baseline="0" dirty="0" smtClean="0"/>
          </a:p>
          <a:p>
            <a:r>
              <a:rPr lang="fr-CH" b="1" u="sng" dirty="0" err="1" smtClean="0"/>
              <a:t>Palivizumab</a:t>
            </a:r>
            <a:r>
              <a:rPr lang="fr-CH" dirty="0" smtClean="0"/>
              <a:t>: </a:t>
            </a:r>
            <a:r>
              <a:rPr lang="fr-CH" dirty="0" err="1" smtClean="0"/>
              <a:t>Humanized</a:t>
            </a:r>
            <a:r>
              <a:rPr lang="fr-CH" dirty="0" smtClean="0"/>
              <a:t> monoclonal </a:t>
            </a:r>
            <a:r>
              <a:rPr lang="fr-CH" dirty="0" err="1" smtClean="0"/>
              <a:t>antibody</a:t>
            </a:r>
            <a:r>
              <a:rPr lang="fr-CH" dirty="0" smtClean="0"/>
              <a:t>,</a:t>
            </a:r>
            <a:r>
              <a:rPr lang="fr-CH" baseline="0" dirty="0" smtClean="0"/>
              <a:t> </a:t>
            </a:r>
            <a:r>
              <a:rPr lang="fr-CH" dirty="0" smtClean="0"/>
              <a:t>Not </a:t>
            </a:r>
            <a:r>
              <a:rPr lang="fr-CH" dirty="0" err="1" smtClean="0"/>
              <a:t>blood</a:t>
            </a:r>
            <a:r>
              <a:rPr lang="fr-CH" dirty="0" smtClean="0"/>
              <a:t> </a:t>
            </a:r>
            <a:r>
              <a:rPr lang="fr-CH" dirty="0" err="1" smtClean="0"/>
              <a:t>derived</a:t>
            </a:r>
            <a:endParaRPr lang="fr-CH" dirty="0" smtClean="0"/>
          </a:p>
          <a:p>
            <a:pPr eaLnBrk="1" hangingPunct="1"/>
            <a:r>
              <a:rPr lang="fr-CH" dirty="0" err="1" smtClean="0"/>
              <a:t>Binds</a:t>
            </a:r>
            <a:r>
              <a:rPr lang="fr-CH" dirty="0" smtClean="0"/>
              <a:t> the F </a:t>
            </a:r>
            <a:r>
              <a:rPr lang="fr-CH" dirty="0" err="1" smtClean="0"/>
              <a:t>protein</a:t>
            </a:r>
            <a:r>
              <a:rPr lang="fr-CH" dirty="0" smtClean="0"/>
              <a:t> of RSV-&gt; blocks the fusion of </a:t>
            </a:r>
            <a:r>
              <a:rPr lang="fr-CH" dirty="0" err="1" smtClean="0"/>
              <a:t>infected</a:t>
            </a:r>
            <a:r>
              <a:rPr lang="fr-CH" dirty="0" smtClean="0"/>
              <a:t> </a:t>
            </a:r>
            <a:r>
              <a:rPr lang="fr-CH" dirty="0" err="1" smtClean="0"/>
              <a:t>cells</a:t>
            </a:r>
            <a:endParaRPr lang="fr-CH" dirty="0" smtClean="0"/>
          </a:p>
          <a:p>
            <a:pPr eaLnBrk="1" hangingPunct="1"/>
            <a:r>
              <a:rPr lang="fr-CH" dirty="0" err="1" smtClean="0"/>
              <a:t>Reduced</a:t>
            </a:r>
            <a:r>
              <a:rPr lang="fr-CH" dirty="0" smtClean="0"/>
              <a:t> viral </a:t>
            </a:r>
            <a:r>
              <a:rPr lang="fr-CH" dirty="0" err="1" smtClean="0"/>
              <a:t>activity</a:t>
            </a:r>
            <a:r>
              <a:rPr lang="fr-CH" dirty="0" smtClean="0"/>
              <a:t> and </a:t>
            </a:r>
            <a:r>
              <a:rPr lang="fr-CH" dirty="0" err="1" smtClean="0"/>
              <a:t>cell</a:t>
            </a:r>
            <a:r>
              <a:rPr lang="fr-CH" dirty="0" smtClean="0"/>
              <a:t>-to-</a:t>
            </a:r>
            <a:r>
              <a:rPr lang="fr-CH" dirty="0" err="1" smtClean="0"/>
              <a:t>cell</a:t>
            </a:r>
            <a:r>
              <a:rPr lang="fr-CH" dirty="0" smtClean="0"/>
              <a:t> transmission of RSV</a:t>
            </a:r>
          </a:p>
          <a:p>
            <a:pPr eaLnBrk="1" hangingPunct="1"/>
            <a:endParaRPr lang="fr-CH" dirty="0" smtClean="0"/>
          </a:p>
          <a:p>
            <a:pPr eaLnBrk="1" hangingPunct="1"/>
            <a:endParaRPr lang="fr-CH"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err="1" smtClean="0"/>
              <a:t>Approved</a:t>
            </a:r>
            <a:r>
              <a:rPr lang="fr-FR" sz="1600" dirty="0" smtClean="0"/>
              <a:t> for </a:t>
            </a:r>
            <a:r>
              <a:rPr lang="fr-FR" sz="1600" dirty="0" err="1" smtClean="0"/>
              <a:t>prophylaxis</a:t>
            </a:r>
            <a:r>
              <a:rPr lang="fr-FR" sz="1600" dirty="0" smtClean="0"/>
              <a:t>  ( 5 doses) BUT </a:t>
            </a:r>
            <a:r>
              <a:rPr lang="en-US" sz="1600" dirty="0" smtClean="0"/>
              <a:t>Preemptive strategy (1 dose) -&gt; limited information*</a:t>
            </a:r>
            <a:endParaRPr lang="fr-FR" sz="1600" dirty="0" smtClean="0"/>
          </a:p>
          <a:p>
            <a:pPr>
              <a:buNone/>
            </a:pPr>
            <a:endParaRPr lang="fr-FR" sz="1600" dirty="0" smtClean="0"/>
          </a:p>
          <a:p>
            <a:pPr>
              <a:buNone/>
            </a:pPr>
            <a:r>
              <a:rPr lang="fr-FR" sz="1600" dirty="0" smtClean="0"/>
              <a:t>	</a:t>
            </a:r>
            <a:r>
              <a:rPr lang="fr-FR" sz="1200" dirty="0" smtClean="0"/>
              <a:t>-&gt; High-</a:t>
            </a:r>
            <a:r>
              <a:rPr lang="fr-FR" sz="1200" dirty="0" err="1" smtClean="0"/>
              <a:t>risk</a:t>
            </a:r>
            <a:r>
              <a:rPr lang="fr-FR" sz="1200" dirty="0" smtClean="0"/>
              <a:t> patients ‘NACI (National </a:t>
            </a:r>
            <a:r>
              <a:rPr lang="fr-FR" sz="1200" dirty="0" err="1" smtClean="0"/>
              <a:t>advisory</a:t>
            </a:r>
            <a:r>
              <a:rPr lang="fr-FR" sz="1200" dirty="0" smtClean="0"/>
              <a:t> </a:t>
            </a:r>
            <a:r>
              <a:rPr lang="fr-FR" sz="1200" dirty="0" err="1" smtClean="0"/>
              <a:t>committee</a:t>
            </a:r>
            <a:r>
              <a:rPr lang="fr-FR" sz="1200" dirty="0" smtClean="0"/>
              <a:t> on </a:t>
            </a:r>
            <a:r>
              <a:rPr lang="fr-FR" sz="1200" dirty="0" err="1" smtClean="0"/>
              <a:t>immunization</a:t>
            </a:r>
            <a:r>
              <a:rPr lang="fr-FR" sz="1200" dirty="0" smtClean="0"/>
              <a:t>) guidelines</a:t>
            </a:r>
            <a:r>
              <a:rPr lang="fr-FR" sz="1200" baseline="0" dirty="0" smtClean="0"/>
              <a:t> </a:t>
            </a:r>
            <a:r>
              <a:rPr lang="fr-FR" sz="1200" dirty="0" err="1" smtClean="0"/>
              <a:t>children</a:t>
            </a:r>
            <a:r>
              <a:rPr lang="fr-FR" sz="1200" dirty="0" smtClean="0"/>
              <a:t> &lt;</a:t>
            </a:r>
            <a:r>
              <a:rPr lang="fr-FR" sz="1200" baseline="0" dirty="0" smtClean="0"/>
              <a:t> 2yo </a:t>
            </a:r>
            <a:r>
              <a:rPr lang="fr-FR" sz="1200" baseline="0" dirty="0" err="1" smtClean="0"/>
              <a:t>with</a:t>
            </a:r>
            <a:r>
              <a:rPr lang="fr-FR" sz="1200" baseline="0" dirty="0" smtClean="0"/>
              <a:t> BPD </a:t>
            </a:r>
            <a:r>
              <a:rPr lang="fr-FR" sz="1200" baseline="0" dirty="0" err="1" smtClean="0"/>
              <a:t>requiring</a:t>
            </a:r>
            <a:r>
              <a:rPr lang="fr-FR" sz="1200" baseline="0" dirty="0" smtClean="0"/>
              <a:t> o2 </a:t>
            </a:r>
            <a:r>
              <a:rPr lang="fr-FR" sz="1200" baseline="0" dirty="0" err="1" smtClean="0"/>
              <a:t>within</a:t>
            </a:r>
            <a:r>
              <a:rPr lang="fr-FR" sz="1200" baseline="0" dirty="0" smtClean="0"/>
              <a:t> 6 mo of RSV </a:t>
            </a:r>
            <a:r>
              <a:rPr lang="fr-FR" sz="1200" baseline="0" dirty="0" err="1" smtClean="0"/>
              <a:t>season</a:t>
            </a:r>
            <a:r>
              <a:rPr lang="fr-FR" sz="1200" baseline="0" dirty="0" smtClean="0"/>
              <a:t>, infants </a:t>
            </a:r>
            <a:r>
              <a:rPr lang="fr-FR" sz="1200" baseline="0" dirty="0" err="1" smtClean="0"/>
              <a:t>born</a:t>
            </a:r>
            <a:r>
              <a:rPr lang="fr-FR" sz="1200" baseline="0" dirty="0" smtClean="0"/>
              <a:t> &lt;32 </a:t>
            </a:r>
            <a:r>
              <a:rPr lang="fr-FR" sz="1200" baseline="0" dirty="0" err="1" smtClean="0"/>
              <a:t>wks</a:t>
            </a:r>
            <a:r>
              <a:rPr lang="fr-FR" sz="1200" baseline="0" dirty="0" smtClean="0"/>
              <a:t> </a:t>
            </a:r>
            <a:r>
              <a:rPr lang="fr-FR" sz="1200" baseline="0" dirty="0" err="1" smtClean="0"/>
              <a:t>who</a:t>
            </a:r>
            <a:r>
              <a:rPr lang="fr-FR" sz="1200" baseline="0" dirty="0" smtClean="0"/>
              <a:t> are &lt; 6 mo of </a:t>
            </a:r>
            <a:r>
              <a:rPr lang="fr-FR" sz="1200" baseline="0" dirty="0" err="1" smtClean="0"/>
              <a:t>age</a:t>
            </a:r>
            <a:r>
              <a:rPr lang="fr-FR" sz="1200" baseline="0" dirty="0" smtClean="0"/>
              <a:t> </a:t>
            </a:r>
            <a:r>
              <a:rPr lang="fr-FR" sz="1200" baseline="0" dirty="0" err="1" smtClean="0"/>
              <a:t>at</a:t>
            </a:r>
            <a:r>
              <a:rPr lang="fr-FR" sz="1200" baseline="0" dirty="0" smtClean="0"/>
              <a:t> </a:t>
            </a:r>
            <a:r>
              <a:rPr lang="fr-FR" sz="1200" baseline="0" dirty="0" err="1" smtClean="0"/>
              <a:t>start</a:t>
            </a:r>
            <a:r>
              <a:rPr lang="fr-FR" sz="1200" baseline="0" dirty="0" smtClean="0"/>
              <a:t> of RSV, HR 33-35 </a:t>
            </a:r>
            <a:r>
              <a:rPr lang="fr-FR" sz="1200" baseline="0" dirty="0" err="1" smtClean="0"/>
              <a:t>weekers</a:t>
            </a:r>
            <a:r>
              <a:rPr lang="fr-FR" sz="1200" baseline="0" dirty="0" smtClean="0"/>
              <a:t>, </a:t>
            </a:r>
            <a:r>
              <a:rPr lang="fr-FR" sz="1200" baseline="0" dirty="0" err="1" smtClean="0"/>
              <a:t>children</a:t>
            </a:r>
            <a:r>
              <a:rPr lang="fr-FR" sz="1200" baseline="0" dirty="0" smtClean="0"/>
              <a:t> &lt; </a:t>
            </a:r>
            <a:r>
              <a:rPr lang="fr-FR" sz="1200" baseline="0" dirty="0" err="1" smtClean="0"/>
              <a:t>with</a:t>
            </a:r>
            <a:r>
              <a:rPr lang="fr-FR" sz="1200" baseline="0" dirty="0" smtClean="0"/>
              <a:t> </a:t>
            </a:r>
            <a:r>
              <a:rPr lang="fr-FR" sz="1200" baseline="0" dirty="0" err="1" smtClean="0"/>
              <a:t>hemodically</a:t>
            </a:r>
            <a:r>
              <a:rPr lang="fr-FR" sz="1200" baseline="0" dirty="0" smtClean="0"/>
              <a:t> </a:t>
            </a:r>
            <a:r>
              <a:rPr lang="fr-FR" sz="1200" baseline="0" dirty="0" err="1" smtClean="0"/>
              <a:t>significant</a:t>
            </a:r>
            <a:r>
              <a:rPr lang="fr-FR" sz="1200" baseline="0" dirty="0" smtClean="0"/>
              <a:t> </a:t>
            </a:r>
            <a:r>
              <a:rPr lang="fr-FR" sz="1200" baseline="0" dirty="0" err="1" smtClean="0"/>
              <a:t>heart</a:t>
            </a:r>
            <a:r>
              <a:rPr lang="fr-FR" sz="1200" baseline="0" dirty="0" smtClean="0"/>
              <a:t> </a:t>
            </a:r>
            <a:r>
              <a:rPr lang="fr-FR" sz="1200" baseline="0" dirty="0" err="1" smtClean="0"/>
              <a:t>disease</a:t>
            </a:r>
            <a:endParaRPr lang="fr-FR" sz="1200" dirty="0" smtClean="0"/>
          </a:p>
          <a:p>
            <a:pPr>
              <a:buNone/>
            </a:pPr>
            <a:endParaRPr lang="fr-FR" sz="1200" dirty="0" smtClean="0"/>
          </a:p>
          <a:p>
            <a:pPr>
              <a:buNone/>
            </a:pPr>
            <a:r>
              <a:rPr lang="fr-FR" sz="1200" dirty="0" smtClean="0"/>
              <a:t>	-&gt;  </a:t>
            </a:r>
            <a:r>
              <a:rPr lang="en-US" sz="1200" b="1" dirty="0" err="1" smtClean="0"/>
              <a:t>Immunocompromised</a:t>
            </a:r>
            <a:r>
              <a:rPr lang="en-US" sz="1200" b="1" dirty="0" smtClean="0"/>
              <a:t> patients “Consensus”</a:t>
            </a:r>
          </a:p>
          <a:p>
            <a:pPr>
              <a:buNone/>
            </a:pPr>
            <a:r>
              <a:rPr lang="en-US" sz="1600" dirty="0" smtClean="0"/>
              <a:t>	</a:t>
            </a:r>
            <a:r>
              <a:rPr lang="en-US" sz="1200" dirty="0" smtClean="0"/>
              <a:t>Recent SOT, </a:t>
            </a:r>
            <a:r>
              <a:rPr lang="en-US" sz="1200" dirty="0" err="1" smtClean="0"/>
              <a:t>allogeneic</a:t>
            </a:r>
            <a:r>
              <a:rPr lang="en-US" sz="1200" dirty="0" smtClean="0"/>
              <a:t> BMT (&lt;2-5yo), </a:t>
            </a:r>
            <a:r>
              <a:rPr lang="en-US" sz="1200" dirty="0" err="1" smtClean="0"/>
              <a:t>immunocompromised</a:t>
            </a:r>
            <a:r>
              <a:rPr lang="en-US" sz="1200" dirty="0" smtClean="0"/>
              <a:t> subject on replacement immunoglobulin </a:t>
            </a:r>
            <a:r>
              <a:rPr lang="fr-CH" sz="1200" dirty="0" smtClean="0"/>
              <a:t>(</a:t>
            </a:r>
            <a:r>
              <a:rPr lang="fr-CH" sz="1200" dirty="0" err="1" smtClean="0"/>
              <a:t>lack</a:t>
            </a:r>
            <a:r>
              <a:rPr lang="fr-CH" sz="1200" dirty="0" smtClean="0"/>
              <a:t> of </a:t>
            </a:r>
            <a:r>
              <a:rPr lang="fr-CH" sz="1200" dirty="0" err="1" smtClean="0"/>
              <a:t>strong</a:t>
            </a:r>
            <a:r>
              <a:rPr lang="fr-CH" sz="1200" dirty="0" smtClean="0"/>
              <a:t> </a:t>
            </a:r>
            <a:r>
              <a:rPr lang="fr-CH" sz="1200" dirty="0" err="1" smtClean="0"/>
              <a:t>evidence</a:t>
            </a:r>
            <a:r>
              <a:rPr lang="fr-CH" sz="1200" dirty="0" smtClean="0"/>
              <a:t> about </a:t>
            </a:r>
            <a:r>
              <a:rPr lang="fr-CH" sz="1200" dirty="0" err="1" smtClean="0"/>
              <a:t>efficacy</a:t>
            </a:r>
            <a:r>
              <a:rPr lang="fr-CH" sz="1200" dirty="0" smtClean="0"/>
              <a:t> and </a:t>
            </a:r>
            <a:r>
              <a:rPr lang="fr-CH" sz="1200" dirty="0" err="1" smtClean="0"/>
              <a:t>high</a:t>
            </a:r>
            <a:r>
              <a:rPr lang="fr-CH" sz="1200" dirty="0" smtClean="0"/>
              <a:t> </a:t>
            </a:r>
            <a:r>
              <a:rPr lang="fr-CH" sz="1200" dirty="0" err="1" smtClean="0"/>
              <a:t>cost</a:t>
            </a:r>
            <a:r>
              <a:rPr lang="fr-CH" sz="1200" dirty="0" smtClean="0"/>
              <a:t> but  </a:t>
            </a:r>
            <a:r>
              <a:rPr lang="fr-CH" sz="1200" dirty="0" err="1" smtClean="0"/>
              <a:t>helped</a:t>
            </a:r>
            <a:r>
              <a:rPr lang="fr-CH" sz="1200" dirty="0" smtClean="0"/>
              <a:t> control of nosocomial RSV</a:t>
            </a:r>
            <a:endParaRPr lang="en-US" sz="1200" dirty="0" smtClean="0"/>
          </a:p>
          <a:p>
            <a:pPr>
              <a:buNone/>
            </a:pPr>
            <a:endParaRPr lang="en-US" sz="1600" dirty="0" smtClean="0"/>
          </a:p>
          <a:p>
            <a:r>
              <a:rPr lang="en-US" sz="1600" dirty="0" smtClean="0"/>
              <a:t>Preemptive strategy (1 dose)</a:t>
            </a:r>
          </a:p>
          <a:p>
            <a:pPr>
              <a:buNone/>
            </a:pPr>
            <a:r>
              <a:rPr lang="en-US" sz="1600" dirty="0" smtClean="0"/>
              <a:t>	</a:t>
            </a:r>
            <a:r>
              <a:rPr lang="en-US" sz="1200" dirty="0" smtClean="0"/>
              <a:t>-&gt; limited information*</a:t>
            </a:r>
          </a:p>
          <a:p>
            <a:pPr eaLnBrk="1" hangingPunct="1"/>
            <a:endParaRPr lang="fr-FR" dirty="0" smtClean="0"/>
          </a:p>
          <a:p>
            <a:r>
              <a:rPr lang="en-US" b="1" baseline="0" dirty="0" smtClean="0"/>
              <a:t>Studies used RIB, +/- IVIG or </a:t>
            </a:r>
            <a:r>
              <a:rPr lang="en-US" b="1" baseline="0" dirty="0" err="1" smtClean="0"/>
              <a:t>palivizumab</a:t>
            </a:r>
            <a:r>
              <a:rPr lang="en-US" baseline="0" dirty="0" smtClean="0"/>
              <a:t>: limited by </a:t>
            </a:r>
            <a:r>
              <a:rPr lang="en-US" baseline="0" dirty="0" smtClean="0">
                <a:solidFill>
                  <a:srgbClr val="FF0000"/>
                </a:solidFill>
              </a:rPr>
              <a:t>small sample sizes-&gt;limited to inpatients, </a:t>
            </a:r>
            <a:r>
              <a:rPr lang="en-US" baseline="0" dirty="0" err="1" smtClean="0">
                <a:solidFill>
                  <a:srgbClr val="FF0000"/>
                </a:solidFill>
              </a:rPr>
              <a:t>retrospcective</a:t>
            </a:r>
            <a:r>
              <a:rPr lang="en-US" baseline="0" dirty="0" smtClean="0">
                <a:solidFill>
                  <a:srgbClr val="FF0000"/>
                </a:solidFill>
              </a:rPr>
              <a:t>  </a:t>
            </a:r>
            <a:r>
              <a:rPr lang="en-US" baseline="0" dirty="0" smtClean="0"/>
              <a:t>design, proof of efficacy from RCT is lacking. Last </a:t>
            </a:r>
            <a:r>
              <a:rPr lang="en-US" baseline="0" dirty="0" err="1" smtClean="0"/>
              <a:t>rCT</a:t>
            </a:r>
            <a:r>
              <a:rPr lang="en-US" baseline="0" dirty="0" smtClean="0"/>
              <a:t> focus on inpatient and very strict inclusion criteria</a:t>
            </a:r>
          </a:p>
          <a:p>
            <a:endParaRPr lang="en-US" baseline="0" dirty="0" smtClean="0"/>
          </a:p>
          <a:p>
            <a:r>
              <a:rPr lang="en-US" baseline="0" dirty="0" smtClean="0"/>
              <a:t>One RCT enrolled 14 patients over 5 yrs (3 sites): logistics to conduct appropriate blinding(daily assessment by investigator blinded to treatment assignment for progression to pneumonia, inpatients </a:t>
            </a:r>
          </a:p>
          <a:p>
            <a:r>
              <a:rPr lang="en-US" u="sng" baseline="0" dirty="0" smtClean="0"/>
              <a:t>Outcomes</a:t>
            </a:r>
            <a:r>
              <a:rPr lang="en-US" baseline="0" dirty="0" smtClean="0"/>
              <a:t>: clinically and RX proven pneumonia and </a:t>
            </a:r>
            <a:r>
              <a:rPr lang="en-US" baseline="0" dirty="0" err="1" smtClean="0"/>
              <a:t>virologically</a:t>
            </a:r>
            <a:r>
              <a:rPr lang="en-US" baseline="0" dirty="0" smtClean="0"/>
              <a:t> proven pneumonia 4 w </a:t>
            </a:r>
            <a:r>
              <a:rPr lang="en-US" baseline="0" dirty="0" err="1" smtClean="0"/>
              <a:t>postrandomization</a:t>
            </a:r>
            <a:r>
              <a:rPr lang="en-US" baseline="0" dirty="0" smtClean="0"/>
              <a:t> observation period</a:t>
            </a:r>
          </a:p>
          <a:p>
            <a:r>
              <a:rPr lang="en-US" baseline="0" dirty="0" smtClean="0"/>
              <a:t>Results trend to decreased clinically, RX, micro proven pneumonia</a:t>
            </a:r>
          </a:p>
          <a:p>
            <a:endParaRPr lang="en-US" baseline="0" dirty="0" smtClean="0"/>
          </a:p>
          <a:p>
            <a:endParaRPr lang="fr-CH" dirty="0"/>
          </a:p>
        </p:txBody>
      </p:sp>
      <p:sp>
        <p:nvSpPr>
          <p:cNvPr id="4" name="Espace réservé du numéro de diapositive 3"/>
          <p:cNvSpPr>
            <a:spLocks noGrp="1"/>
          </p:cNvSpPr>
          <p:nvPr>
            <p:ph type="sldNum" sz="quarter" idx="10"/>
          </p:nvPr>
        </p:nvSpPr>
        <p:spPr/>
        <p:txBody>
          <a:bodyPr/>
          <a:lstStyle/>
          <a:p>
            <a:fld id="{91E3C0B0-D512-4F87-BDC1-A3FD35574E0F}"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4A10BAE-9919-43D9-8ACD-55387A6FD063}" type="slidenum">
              <a:rPr lang="fr-FR" smtClean="0"/>
              <a:pPr/>
              <a:t>16</a:t>
            </a:fld>
            <a:endParaRPr lang="fr-FR"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fr-CH" dirty="0" smtClean="0"/>
              <a:t>- 55 % (41% in IGIV) </a:t>
            </a:r>
            <a:r>
              <a:rPr lang="fr-CH" dirty="0" err="1" smtClean="0"/>
              <a:t>reduction</a:t>
            </a:r>
            <a:r>
              <a:rPr lang="fr-CH" dirty="0" smtClean="0"/>
              <a:t> in </a:t>
            </a:r>
            <a:r>
              <a:rPr lang="fr-CH" dirty="0" err="1" smtClean="0"/>
              <a:t>hospitalization</a:t>
            </a:r>
            <a:endParaRPr lang="fr-CH" dirty="0" smtClean="0"/>
          </a:p>
          <a:p>
            <a:pPr>
              <a:buFontTx/>
              <a:buChar char="-"/>
              <a:defRPr/>
            </a:pPr>
            <a:r>
              <a:rPr lang="fr-CH" dirty="0" smtClean="0">
                <a:effectLst>
                  <a:outerShdw blurRad="38100" dist="38100" dir="2700000" algn="tl">
                    <a:srgbClr val="C0C0C0"/>
                  </a:outerShdw>
                </a:effectLst>
              </a:rPr>
              <a:t>80% </a:t>
            </a:r>
            <a:r>
              <a:rPr lang="fr-CH" dirty="0" err="1" smtClean="0">
                <a:effectLst>
                  <a:outerShdw blurRad="38100" dist="38100" dir="2700000" algn="tl">
                    <a:srgbClr val="C0C0C0"/>
                  </a:outerShdw>
                </a:effectLst>
              </a:rPr>
              <a:t>reduction</a:t>
            </a:r>
            <a:r>
              <a:rPr lang="fr-CH" dirty="0" smtClean="0"/>
              <a:t> in 32-35 </a:t>
            </a:r>
            <a:r>
              <a:rPr lang="fr-CH" dirty="0" err="1" smtClean="0"/>
              <a:t>weeks</a:t>
            </a:r>
            <a:r>
              <a:rPr lang="fr-CH" dirty="0" smtClean="0"/>
              <a:t> vs 47 % in the &lt; 32 </a:t>
            </a:r>
            <a:r>
              <a:rPr lang="fr-CH" dirty="0" err="1" smtClean="0"/>
              <a:t>weeks</a:t>
            </a:r>
            <a:endParaRPr lang="fr-CH" dirty="0" smtClean="0"/>
          </a:p>
          <a:p>
            <a:pPr>
              <a:buFontTx/>
              <a:buChar char="-"/>
              <a:defRPr/>
            </a:pPr>
            <a:r>
              <a:rPr lang="fr-CH" dirty="0" smtClean="0"/>
              <a:t>La prophylaxie par </a:t>
            </a:r>
            <a:r>
              <a:rPr lang="fr-CH" dirty="0" err="1" smtClean="0"/>
              <a:t>Palivizumab</a:t>
            </a:r>
            <a:r>
              <a:rPr lang="fr-CH" dirty="0" smtClean="0"/>
              <a:t> a permis de réduire de 55% le taux d’hospitalisation pour RSV. Cette réduction était de 78% pour les enfants prématurés sans dysplasie </a:t>
            </a:r>
            <a:r>
              <a:rPr lang="fr-CH" dirty="0" err="1" smtClean="0"/>
              <a:t>bronchopulmonaire</a:t>
            </a:r>
            <a:r>
              <a:rPr lang="fr-CH" dirty="0" smtClean="0"/>
              <a:t> et de </a:t>
            </a:r>
            <a:r>
              <a:rPr lang="fr-CH" b="1" dirty="0" smtClean="0"/>
              <a:t>39% pour les enfants </a:t>
            </a:r>
            <a:r>
              <a:rPr lang="fr-CH" dirty="0" smtClean="0"/>
              <a:t>avec dysplasie </a:t>
            </a:r>
            <a:r>
              <a:rPr lang="fr-CH" dirty="0" err="1" smtClean="0"/>
              <a:t>bronchopulmonaire</a:t>
            </a:r>
            <a:r>
              <a:rPr lang="fr-CH" dirty="0" smtClean="0"/>
              <a:t>. Il a été noté dans le groupe avec traitement, une diminution des journées d’hospitalisation et d’</a:t>
            </a:r>
            <a:r>
              <a:rPr lang="fr-CH" dirty="0" err="1" smtClean="0"/>
              <a:t>oxygénodépendance</a:t>
            </a:r>
            <a:r>
              <a:rPr lang="fr-CH" dirty="0" smtClean="0"/>
              <a:t> suite à l’infection à RSV, une diminution des journées d’hospitalisation pour maladie des voies aériennes inférieures modérément graves à graves et un taux réduit d’hospitalisation aux soins intensifs. </a:t>
            </a:r>
          </a:p>
          <a:p>
            <a:pPr>
              <a:defRPr/>
            </a:pPr>
            <a:endParaRPr lang="fr-CH" dirty="0" smtClean="0"/>
          </a:p>
          <a:p>
            <a:pPr>
              <a:defRPr/>
            </a:pPr>
            <a:r>
              <a:rPr lang="fr-CH" u="sng" dirty="0" err="1" smtClean="0">
                <a:effectLst>
                  <a:outerShdw blurRad="38100" dist="38100" dir="2700000" algn="tl">
                    <a:srgbClr val="C0C0C0"/>
                  </a:outerShdw>
                </a:effectLst>
              </a:rPr>
              <a:t>Secondary</a:t>
            </a:r>
            <a:r>
              <a:rPr lang="fr-CH" u="sng" dirty="0" smtClean="0">
                <a:effectLst>
                  <a:outerShdw blurRad="38100" dist="38100" dir="2700000" algn="tl">
                    <a:srgbClr val="C0C0C0"/>
                  </a:outerShdw>
                </a:effectLst>
              </a:rPr>
              <a:t> </a:t>
            </a:r>
            <a:r>
              <a:rPr lang="fr-CH" u="sng" dirty="0" err="1" smtClean="0">
                <a:effectLst>
                  <a:outerShdw blurRad="38100" dist="38100" dir="2700000" algn="tl">
                    <a:srgbClr val="C0C0C0"/>
                  </a:outerShdw>
                </a:effectLst>
              </a:rPr>
              <a:t>endpoints</a:t>
            </a:r>
            <a:r>
              <a:rPr lang="fr-CH" u="sng" dirty="0" smtClean="0">
                <a:effectLst>
                  <a:outerShdw blurRad="38100" dist="38100" dir="2700000" algn="tl">
                    <a:srgbClr val="C0C0C0"/>
                  </a:outerShdw>
                </a:effectLst>
              </a:rPr>
              <a:t>: </a:t>
            </a:r>
          </a:p>
          <a:p>
            <a:pPr>
              <a:defRPr/>
            </a:pPr>
            <a:r>
              <a:rPr lang="fr-CH" dirty="0" err="1" smtClean="0"/>
              <a:t>Fewer</a:t>
            </a:r>
            <a:r>
              <a:rPr lang="fr-CH" dirty="0" smtClean="0"/>
              <a:t> total </a:t>
            </a:r>
            <a:r>
              <a:rPr lang="fr-CH" dirty="0" err="1" smtClean="0"/>
              <a:t>days</a:t>
            </a:r>
            <a:r>
              <a:rPr lang="fr-CH" dirty="0" smtClean="0"/>
              <a:t> of </a:t>
            </a:r>
            <a:r>
              <a:rPr lang="fr-CH" dirty="0" err="1" smtClean="0"/>
              <a:t>hospitalization</a:t>
            </a:r>
            <a:r>
              <a:rPr lang="fr-CH" dirty="0" smtClean="0"/>
              <a:t>, </a:t>
            </a:r>
            <a:r>
              <a:rPr lang="fr-CH" dirty="0" err="1" smtClean="0"/>
              <a:t>days</a:t>
            </a:r>
            <a:r>
              <a:rPr lang="fr-CH" dirty="0" smtClean="0"/>
              <a:t> </a:t>
            </a:r>
            <a:r>
              <a:rPr lang="fr-CH" dirty="0" err="1" smtClean="0"/>
              <a:t>with</a:t>
            </a:r>
            <a:r>
              <a:rPr lang="fr-CH" dirty="0" smtClean="0"/>
              <a:t> </a:t>
            </a:r>
            <a:r>
              <a:rPr lang="fr-CH" dirty="0" err="1" smtClean="0"/>
              <a:t>increased</a:t>
            </a:r>
            <a:r>
              <a:rPr lang="fr-CH" dirty="0" smtClean="0"/>
              <a:t> 02 and </a:t>
            </a:r>
            <a:r>
              <a:rPr lang="fr-CH" dirty="0" err="1" smtClean="0"/>
              <a:t>days</a:t>
            </a:r>
            <a:r>
              <a:rPr lang="fr-CH" dirty="0" smtClean="0"/>
              <a:t> </a:t>
            </a:r>
            <a:r>
              <a:rPr lang="fr-CH" dirty="0" err="1" smtClean="0"/>
              <a:t>with</a:t>
            </a:r>
            <a:r>
              <a:rPr lang="fr-CH" dirty="0" smtClean="0"/>
              <a:t> an </a:t>
            </a:r>
            <a:r>
              <a:rPr lang="fr-CH" dirty="0" err="1" smtClean="0"/>
              <a:t>LRI</a:t>
            </a:r>
            <a:r>
              <a:rPr lang="fr-CH" dirty="0" smtClean="0"/>
              <a:t> score of 3 or </a:t>
            </a:r>
            <a:r>
              <a:rPr lang="fr-CH" dirty="0" err="1" smtClean="0"/>
              <a:t>greater</a:t>
            </a:r>
            <a:endParaRPr lang="fr-CH" dirty="0" smtClean="0"/>
          </a:p>
          <a:p>
            <a:pPr>
              <a:defRPr/>
            </a:pPr>
            <a:endParaRPr lang="fr-CH" dirty="0" smtClean="0"/>
          </a:p>
          <a:p>
            <a:pPr>
              <a:defRPr/>
            </a:pPr>
            <a:r>
              <a:rPr lang="fr-CH" dirty="0" err="1" smtClean="0"/>
              <a:t>Safety</a:t>
            </a:r>
            <a:r>
              <a:rPr lang="fr-CH" dirty="0" smtClean="0"/>
              <a:t>: Adverse </a:t>
            </a:r>
            <a:r>
              <a:rPr lang="fr-CH" dirty="0" err="1" smtClean="0"/>
              <a:t>events</a:t>
            </a:r>
            <a:r>
              <a:rPr lang="fr-CH" dirty="0" smtClean="0"/>
              <a:t> </a:t>
            </a:r>
            <a:r>
              <a:rPr lang="fr-CH" dirty="0" err="1" smtClean="0"/>
              <a:t>reported</a:t>
            </a:r>
            <a:r>
              <a:rPr lang="fr-CH" dirty="0" smtClean="0"/>
              <a:t> by </a:t>
            </a:r>
            <a:r>
              <a:rPr lang="fr-CH" dirty="0" err="1" smtClean="0"/>
              <a:t>similar</a:t>
            </a:r>
            <a:r>
              <a:rPr lang="fr-CH" dirty="0" smtClean="0"/>
              <a:t> in </a:t>
            </a:r>
            <a:r>
              <a:rPr lang="fr-CH" dirty="0" err="1" smtClean="0"/>
              <a:t>both</a:t>
            </a:r>
            <a:r>
              <a:rPr lang="fr-CH" dirty="0" smtClean="0"/>
              <a:t> </a:t>
            </a:r>
            <a:r>
              <a:rPr lang="fr-CH" dirty="0" err="1" smtClean="0"/>
              <a:t>arms</a:t>
            </a:r>
            <a:endParaRPr lang="fr-CH" dirty="0"/>
          </a:p>
        </p:txBody>
      </p:sp>
      <p:sp>
        <p:nvSpPr>
          <p:cNvPr id="4" name="Slide Number Placeholder 3"/>
          <p:cNvSpPr>
            <a:spLocks noGrp="1"/>
          </p:cNvSpPr>
          <p:nvPr>
            <p:ph type="sldNum" sz="quarter" idx="10"/>
          </p:nvPr>
        </p:nvSpPr>
        <p:spPr/>
        <p:txBody>
          <a:bodyPr/>
          <a:lstStyle/>
          <a:p>
            <a:pPr>
              <a:defRPr/>
            </a:pPr>
            <a:fld id="{EFF81FE0-36AB-4F7E-884B-BEE980A2646A}" type="slidenum">
              <a:rPr lang="fr-FR" smtClean="0"/>
              <a:pPr>
                <a:defRPr/>
              </a:pPr>
              <a:t>17</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Similarily</a:t>
            </a:r>
            <a:r>
              <a:rPr lang="en-US" dirty="0" smtClean="0"/>
              <a:t> to </a:t>
            </a:r>
            <a:r>
              <a:rPr lang="en-US" dirty="0" err="1" smtClean="0"/>
              <a:t>IMPACT_CSSG</a:t>
            </a:r>
            <a:r>
              <a:rPr lang="en-US" baseline="0" dirty="0" smtClean="0"/>
              <a:t> study</a:t>
            </a:r>
            <a:endParaRPr lang="en-US" dirty="0"/>
          </a:p>
        </p:txBody>
      </p:sp>
      <p:sp>
        <p:nvSpPr>
          <p:cNvPr id="4" name="Slide Number Placeholder 3"/>
          <p:cNvSpPr>
            <a:spLocks noGrp="1"/>
          </p:cNvSpPr>
          <p:nvPr>
            <p:ph type="sldNum" sz="quarter" idx="10"/>
          </p:nvPr>
        </p:nvSpPr>
        <p:spPr/>
        <p:txBody>
          <a:bodyPr/>
          <a:lstStyle/>
          <a:p>
            <a:pPr>
              <a:defRPr/>
            </a:pPr>
            <a:fld id="{EFF81FE0-36AB-4F7E-884B-BEE980A2646A}" type="slidenum">
              <a:rPr lang="fr-FR" smtClean="0"/>
              <a:pPr>
                <a:defRPr/>
              </a:pPr>
              <a:t>18</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FF81FE0-36AB-4F7E-884B-BEE980A2646A}" type="slidenum">
              <a:rPr lang="fr-FR" smtClean="0"/>
              <a:pPr>
                <a:defRPr/>
              </a:pPr>
              <a:t>19</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9AB7AE2-42A7-4676-83DF-ACDC47921DC5}" type="slidenum">
              <a:rPr lang="fr-FR" smtClean="0"/>
              <a:pPr/>
              <a:t>20</a:t>
            </a:fld>
            <a:endParaRPr lang="fr-FR"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fr-CH" dirty="0" smtClean="0"/>
              <a:t>3. Is a </a:t>
            </a:r>
            <a:r>
              <a:rPr lang="fr-CH" dirty="0" err="1" smtClean="0"/>
              <a:t>newer</a:t>
            </a:r>
            <a:r>
              <a:rPr lang="fr-CH" dirty="0" smtClean="0"/>
              <a:t> group as </a:t>
            </a:r>
            <a:r>
              <a:rPr lang="fr-CH" dirty="0" err="1" smtClean="0"/>
              <a:t>IGIV</a:t>
            </a:r>
            <a:r>
              <a:rPr lang="fr-CH" dirty="0" smtClean="0"/>
              <a:t> has been </a:t>
            </a:r>
            <a:r>
              <a:rPr lang="fr-CH" dirty="0" err="1" smtClean="0"/>
              <a:t>shown</a:t>
            </a:r>
            <a:r>
              <a:rPr lang="fr-CH" dirty="0" smtClean="0"/>
              <a:t> </a:t>
            </a:r>
            <a:r>
              <a:rPr lang="fr-CH" dirty="0" err="1" smtClean="0"/>
              <a:t>initially</a:t>
            </a:r>
            <a:r>
              <a:rPr lang="fr-CH" dirty="0" smtClean="0"/>
              <a:t> to </a:t>
            </a:r>
            <a:r>
              <a:rPr lang="fr-CH" dirty="0" err="1" smtClean="0"/>
              <a:t>be</a:t>
            </a:r>
            <a:r>
              <a:rPr lang="fr-CH" dirty="0" smtClean="0"/>
              <a:t> </a:t>
            </a:r>
            <a:r>
              <a:rPr lang="fr-CH" dirty="0" err="1" smtClean="0"/>
              <a:t>dangereous</a:t>
            </a:r>
            <a:r>
              <a:rPr lang="fr-CH" dirty="0" smtClean="0"/>
              <a:t> for </a:t>
            </a:r>
            <a:r>
              <a:rPr lang="fr-CH" dirty="0" err="1" smtClean="0"/>
              <a:t>this</a:t>
            </a:r>
            <a:r>
              <a:rPr lang="fr-CH" dirty="0" smtClean="0"/>
              <a:t> patient-population: </a:t>
            </a:r>
            <a:r>
              <a:rPr lang="fr-CH" dirty="0" err="1" smtClean="0"/>
              <a:t>increased</a:t>
            </a:r>
            <a:r>
              <a:rPr lang="fr-CH" dirty="0" smtClean="0"/>
              <a:t> </a:t>
            </a:r>
            <a:r>
              <a:rPr lang="fr-CH" dirty="0" err="1" smtClean="0"/>
              <a:t>surgically</a:t>
            </a:r>
            <a:r>
              <a:rPr lang="fr-CH" dirty="0" smtClean="0"/>
              <a:t> adverse </a:t>
            </a:r>
            <a:r>
              <a:rPr lang="fr-CH" dirty="0" err="1" smtClean="0"/>
              <a:t>effects</a:t>
            </a:r>
            <a:r>
              <a:rPr lang="fr-CH" dirty="0" smtClean="0"/>
              <a:t> in </a:t>
            </a:r>
            <a:r>
              <a:rPr lang="fr-CH" dirty="0" err="1" smtClean="0"/>
              <a:t>cynotic</a:t>
            </a:r>
            <a:r>
              <a:rPr lang="fr-CH" dirty="0" smtClean="0"/>
              <a:t> </a:t>
            </a:r>
            <a:r>
              <a:rPr lang="fr-CH" dirty="0" err="1" smtClean="0"/>
              <a:t>heart</a:t>
            </a:r>
            <a:r>
              <a:rPr lang="fr-CH" dirty="0" smtClean="0"/>
              <a:t> =</a:t>
            </a:r>
            <a:r>
              <a:rPr lang="fr-CH" dirty="0" err="1" smtClean="0"/>
              <a:t>cyanotic</a:t>
            </a:r>
            <a:r>
              <a:rPr lang="fr-CH" dirty="0" smtClean="0"/>
              <a:t> </a:t>
            </a:r>
            <a:r>
              <a:rPr lang="fr-CH" dirty="0" err="1" smtClean="0"/>
              <a:t>spells</a:t>
            </a:r>
            <a:r>
              <a:rPr lang="fr-CH" dirty="0" smtClean="0"/>
              <a:t>, 2n to </a:t>
            </a:r>
            <a:r>
              <a:rPr lang="fr-CH" dirty="0" err="1" smtClean="0"/>
              <a:t>hyperviscosity</a:t>
            </a:r>
            <a:r>
              <a:rPr lang="fr-CH" dirty="0" smtClean="0"/>
              <a:t>  due to </a:t>
            </a:r>
            <a:r>
              <a:rPr lang="fr-CH" dirty="0" err="1" smtClean="0"/>
              <a:t>IGIV</a:t>
            </a:r>
            <a:r>
              <a:rPr lang="fr-CH" dirty="0" smtClean="0"/>
              <a:t>: Are </a:t>
            </a:r>
            <a:r>
              <a:rPr lang="fr-CH" dirty="0" err="1" smtClean="0"/>
              <a:t>at</a:t>
            </a:r>
            <a:r>
              <a:rPr lang="fr-CH" dirty="0" smtClean="0"/>
              <a:t> </a:t>
            </a:r>
            <a:r>
              <a:rPr lang="fr-CH" dirty="0" err="1" smtClean="0"/>
              <a:t>special</a:t>
            </a:r>
            <a:r>
              <a:rPr lang="fr-CH" dirty="0" smtClean="0"/>
              <a:t> </a:t>
            </a:r>
            <a:r>
              <a:rPr lang="fr-CH" dirty="0" err="1" smtClean="0"/>
              <a:t>risk</a:t>
            </a:r>
            <a:r>
              <a:rPr lang="fr-CH" dirty="0" smtClean="0"/>
              <a:t>: </a:t>
            </a:r>
            <a:r>
              <a:rPr lang="fr-CH" dirty="0" err="1" smtClean="0"/>
              <a:t>cyanotic</a:t>
            </a:r>
            <a:r>
              <a:rPr lang="fr-CH" dirty="0" smtClean="0"/>
              <a:t> </a:t>
            </a:r>
            <a:r>
              <a:rPr lang="fr-CH" dirty="0" err="1" smtClean="0"/>
              <a:t>heart</a:t>
            </a:r>
            <a:r>
              <a:rPr lang="fr-CH" dirty="0" smtClean="0"/>
              <a:t> </a:t>
            </a:r>
            <a:r>
              <a:rPr lang="fr-CH" dirty="0" err="1" smtClean="0"/>
              <a:t>disease</a:t>
            </a:r>
            <a:r>
              <a:rPr lang="fr-CH" dirty="0" smtClean="0"/>
              <a:t>, </a:t>
            </a:r>
            <a:r>
              <a:rPr lang="fr-CH" dirty="0" err="1" smtClean="0"/>
              <a:t>mod</a:t>
            </a:r>
            <a:r>
              <a:rPr lang="fr-CH" dirty="0" smtClean="0"/>
              <a:t> or </a:t>
            </a:r>
            <a:r>
              <a:rPr lang="fr-CH" dirty="0" err="1" smtClean="0"/>
              <a:t>severe</a:t>
            </a:r>
            <a:r>
              <a:rPr lang="fr-CH" dirty="0" smtClean="0"/>
              <a:t> </a:t>
            </a:r>
            <a:r>
              <a:rPr lang="fr-CH" dirty="0" err="1" smtClean="0"/>
              <a:t>PHT</a:t>
            </a:r>
            <a:r>
              <a:rPr lang="fr-CH" dirty="0" smtClean="0"/>
              <a:t>, </a:t>
            </a:r>
            <a:r>
              <a:rPr lang="fr-CH" dirty="0" err="1" smtClean="0"/>
              <a:t>medication</a:t>
            </a:r>
            <a:r>
              <a:rPr lang="fr-CH" dirty="0" smtClean="0"/>
              <a:t> for congestive </a:t>
            </a:r>
            <a:r>
              <a:rPr lang="fr-CH" dirty="0" err="1" smtClean="0"/>
              <a:t>heart</a:t>
            </a:r>
            <a:r>
              <a:rPr lang="fr-CH" dirty="0" smtClean="0"/>
              <a:t> </a:t>
            </a:r>
            <a:r>
              <a:rPr lang="fr-CH" dirty="0" err="1" smtClean="0"/>
              <a:t>failure</a:t>
            </a:r>
            <a:endParaRPr lang="fr-CH" dirty="0" smtClean="0"/>
          </a:p>
          <a:p>
            <a:pPr eaLnBrk="1" hangingPunct="1"/>
            <a:endParaRPr lang="fr-CH" dirty="0" smtClean="0"/>
          </a:p>
          <a:p>
            <a:pPr eaLnBrk="1" hangingPunct="1"/>
            <a:r>
              <a:rPr lang="fr-CH" dirty="0" err="1" smtClean="0"/>
              <a:t>Now</a:t>
            </a:r>
            <a:r>
              <a:rPr lang="fr-CH" dirty="0" smtClean="0"/>
              <a:t> the</a:t>
            </a:r>
            <a:r>
              <a:rPr lang="fr-CH" baseline="0" dirty="0" smtClean="0"/>
              <a:t> </a:t>
            </a:r>
            <a:r>
              <a:rPr lang="fr-CH" baseline="0" dirty="0" err="1" smtClean="0"/>
              <a:t>category</a:t>
            </a:r>
            <a:r>
              <a:rPr lang="fr-CH" baseline="0" dirty="0" smtClean="0"/>
              <a:t> 33-35 </a:t>
            </a:r>
            <a:r>
              <a:rPr lang="fr-CH" baseline="0" dirty="0" err="1" smtClean="0"/>
              <a:t>represents</a:t>
            </a:r>
            <a:r>
              <a:rPr lang="fr-CH" baseline="0" dirty="0" smtClean="0"/>
              <a:t> a challenge</a:t>
            </a:r>
            <a:endParaRPr lang="fr-CH" dirty="0" smtClean="0"/>
          </a:p>
          <a:p>
            <a:pPr eaLnBrk="1" hangingPunct="1"/>
            <a:endParaRPr lang="fr-CH" dirty="0" smtClean="0"/>
          </a:p>
          <a:p>
            <a:pPr eaLnBrk="1" hangingPunct="1"/>
            <a:r>
              <a:rPr lang="fr-CH" dirty="0" err="1" smtClean="0"/>
              <a:t>CHD</a:t>
            </a:r>
            <a:r>
              <a:rPr lang="fr-CH" dirty="0" smtClean="0"/>
              <a:t>=</a:t>
            </a:r>
            <a:r>
              <a:rPr lang="fr-CH" dirty="0" err="1" smtClean="0"/>
              <a:t>congenital</a:t>
            </a:r>
            <a:r>
              <a:rPr lang="fr-CH" dirty="0" smtClean="0"/>
              <a:t> </a:t>
            </a:r>
            <a:r>
              <a:rPr lang="fr-CH" dirty="0" err="1" smtClean="0"/>
              <a:t>heart</a:t>
            </a:r>
            <a:r>
              <a:rPr lang="fr-CH" dirty="0" smtClean="0"/>
              <a:t> </a:t>
            </a:r>
            <a:r>
              <a:rPr lang="fr-CH" dirty="0" err="1" smtClean="0"/>
              <a:t>disease</a:t>
            </a:r>
            <a:endParaRPr lang="fr-FR"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A97292F-7CED-41DF-8A80-85F782B931EE}" type="slidenum">
              <a:rPr lang="fr-FR" smtClean="0"/>
              <a:pPr/>
              <a:t>21</a:t>
            </a:fld>
            <a:endParaRPr lang="fr-FR"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fr-CH" dirty="0" err="1" smtClean="0"/>
              <a:t>Seem</a:t>
            </a:r>
            <a:r>
              <a:rPr lang="fr-CH" dirty="0" smtClean="0"/>
              <a:t> to </a:t>
            </a:r>
            <a:r>
              <a:rPr lang="fr-CH" dirty="0" err="1" smtClean="0"/>
              <a:t>absolutley</a:t>
            </a:r>
            <a:r>
              <a:rPr lang="fr-CH" dirty="0" smtClean="0"/>
              <a:t> </a:t>
            </a:r>
            <a:r>
              <a:rPr lang="fr-CH" dirty="0" err="1" smtClean="0"/>
              <a:t>benefit</a:t>
            </a:r>
            <a:r>
              <a:rPr lang="fr-CH" dirty="0" smtClean="0"/>
              <a:t> </a:t>
            </a:r>
            <a:r>
              <a:rPr lang="fr-CH" dirty="0" err="1" smtClean="0"/>
              <a:t>from</a:t>
            </a:r>
            <a:r>
              <a:rPr lang="fr-CH" dirty="0" smtClean="0"/>
              <a:t> </a:t>
            </a:r>
            <a:r>
              <a:rPr lang="fr-CH" dirty="0" err="1" smtClean="0"/>
              <a:t>Palivizumab</a:t>
            </a:r>
            <a:r>
              <a:rPr lang="fr-CH" dirty="0" smtClean="0"/>
              <a:t> as a group but </a:t>
            </a:r>
            <a:r>
              <a:rPr lang="fr-CH" dirty="0" err="1" smtClean="0"/>
              <a:t>less</a:t>
            </a:r>
            <a:r>
              <a:rPr lang="fr-CH" dirty="0" smtClean="0"/>
              <a:t> as </a:t>
            </a:r>
            <a:r>
              <a:rPr lang="fr-CH" dirty="0" err="1" smtClean="0"/>
              <a:t>individuals</a:t>
            </a:r>
            <a:r>
              <a:rPr lang="fr-CH" dirty="0" smtClean="0"/>
              <a:t>, </a:t>
            </a:r>
            <a:r>
              <a:rPr lang="fr-CH" dirty="0" err="1" smtClean="0"/>
              <a:t>given</a:t>
            </a:r>
            <a:r>
              <a:rPr lang="fr-CH" dirty="0" smtClean="0"/>
              <a:t> the importance of </a:t>
            </a:r>
            <a:r>
              <a:rPr lang="fr-CH" dirty="0" err="1" smtClean="0"/>
              <a:t>this</a:t>
            </a:r>
            <a:r>
              <a:rPr lang="fr-CH" dirty="0" smtClean="0"/>
              <a:t> patient-population-&gt; </a:t>
            </a:r>
            <a:r>
              <a:rPr lang="fr-CH" dirty="0" err="1" smtClean="0"/>
              <a:t>Cost</a:t>
            </a:r>
            <a:r>
              <a:rPr lang="fr-CH" dirty="0" smtClean="0"/>
              <a:t>-effective </a:t>
            </a:r>
            <a:r>
              <a:rPr lang="fr-CH" dirty="0" err="1" smtClean="0"/>
              <a:t>strategy</a:t>
            </a:r>
            <a:r>
              <a:rPr lang="fr-CH" dirty="0" smtClean="0"/>
              <a:t> (</a:t>
            </a:r>
            <a:r>
              <a:rPr lang="fr-CH" dirty="0" err="1" smtClean="0"/>
              <a:t>next</a:t>
            </a:r>
            <a:r>
              <a:rPr lang="fr-CH" dirty="0" smtClean="0"/>
              <a:t> </a:t>
            </a:r>
            <a:r>
              <a:rPr lang="fr-CH" dirty="0" err="1" smtClean="0"/>
              <a:t>slide</a:t>
            </a:r>
            <a:endParaRPr lang="fr-CH" dirty="0" smtClean="0"/>
          </a:p>
          <a:p>
            <a:pPr eaLnBrk="1" hangingPunct="1"/>
            <a:endParaRPr lang="fr-CH" dirty="0" smtClean="0"/>
          </a:p>
          <a:p>
            <a:pPr eaLnBrk="1" hangingPunct="1">
              <a:buFontTx/>
              <a:buNone/>
            </a:pPr>
            <a:r>
              <a:rPr lang="fr-CH" dirty="0" err="1" smtClean="0"/>
              <a:t>Risk</a:t>
            </a:r>
            <a:r>
              <a:rPr lang="fr-CH" dirty="0" smtClean="0"/>
              <a:t> </a:t>
            </a:r>
            <a:r>
              <a:rPr lang="fr-CH" dirty="0" err="1" smtClean="0"/>
              <a:t>scoring</a:t>
            </a:r>
            <a:r>
              <a:rPr lang="fr-CH" dirty="0" smtClean="0"/>
              <a:t> </a:t>
            </a:r>
            <a:r>
              <a:rPr lang="fr-CH" dirty="0" err="1" smtClean="0"/>
              <a:t>tool</a:t>
            </a:r>
            <a:r>
              <a:rPr lang="fr-CH" dirty="0" smtClean="0"/>
              <a:t>: to </a:t>
            </a:r>
            <a:r>
              <a:rPr lang="fr-CH" dirty="0" err="1" smtClean="0"/>
              <a:t>identify</a:t>
            </a:r>
            <a:r>
              <a:rPr lang="fr-CH" dirty="0" smtClean="0"/>
              <a:t> the </a:t>
            </a:r>
            <a:r>
              <a:rPr lang="fr-CH" dirty="0" err="1" smtClean="0"/>
              <a:t>risk</a:t>
            </a:r>
            <a:r>
              <a:rPr lang="fr-CH" dirty="0" smtClean="0"/>
              <a:t> </a:t>
            </a:r>
            <a:r>
              <a:rPr lang="fr-CH" dirty="0" err="1" smtClean="0"/>
              <a:t>factors</a:t>
            </a:r>
            <a:r>
              <a:rPr lang="fr-CH" dirty="0" smtClean="0"/>
              <a:t> </a:t>
            </a:r>
            <a:r>
              <a:rPr lang="fr-CH" dirty="0" err="1" smtClean="0"/>
              <a:t>which</a:t>
            </a:r>
            <a:r>
              <a:rPr lang="fr-CH" dirty="0" smtClean="0"/>
              <a:t> </a:t>
            </a:r>
            <a:r>
              <a:rPr lang="fr-CH" dirty="0" err="1" smtClean="0"/>
              <a:t>contribute</a:t>
            </a:r>
            <a:endParaRPr lang="fr-CH" dirty="0" smtClean="0"/>
          </a:p>
          <a:p>
            <a:pPr eaLnBrk="1" hangingPunct="1">
              <a:buFontTx/>
              <a:buNone/>
            </a:pPr>
            <a:r>
              <a:rPr lang="fr-CH" dirty="0" smtClean="0"/>
              <a:t>the </a:t>
            </a:r>
            <a:r>
              <a:rPr lang="fr-CH" dirty="0" err="1" smtClean="0"/>
              <a:t>most</a:t>
            </a:r>
            <a:r>
              <a:rPr lang="fr-CH" dirty="0" smtClean="0"/>
              <a:t> to </a:t>
            </a:r>
            <a:r>
              <a:rPr lang="fr-CH" dirty="0" err="1" smtClean="0"/>
              <a:t>RSV</a:t>
            </a:r>
            <a:r>
              <a:rPr lang="fr-CH" dirty="0" smtClean="0"/>
              <a:t>-</a:t>
            </a:r>
            <a:r>
              <a:rPr lang="fr-CH" dirty="0" err="1" smtClean="0"/>
              <a:t>related</a:t>
            </a:r>
            <a:r>
              <a:rPr lang="fr-CH" dirty="0" smtClean="0"/>
              <a:t> </a:t>
            </a:r>
            <a:r>
              <a:rPr lang="fr-CH" dirty="0" err="1" smtClean="0"/>
              <a:t>risk</a:t>
            </a:r>
            <a:r>
              <a:rPr lang="fr-CH" dirty="0" smtClean="0"/>
              <a:t> for</a:t>
            </a:r>
          </a:p>
          <a:p>
            <a:pPr eaLnBrk="1" hangingPunct="1">
              <a:buFontTx/>
              <a:buNone/>
            </a:pPr>
            <a:r>
              <a:rPr lang="fr-CH" dirty="0" err="1" smtClean="0"/>
              <a:t>Hospitalization</a:t>
            </a:r>
            <a:r>
              <a:rPr lang="fr-CH" dirty="0" smtClean="0"/>
              <a:t> </a:t>
            </a:r>
            <a:endParaRPr lang="fr-FR" dirty="0" smtClean="0"/>
          </a:p>
          <a:p>
            <a:pPr eaLnBrk="1" hangingPunct="1"/>
            <a:endParaRPr lang="fr-FR"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09C6171-33FC-4861-AC2E-46A4E5C238F7}" type="slidenum">
              <a:rPr lang="fr-FR" smtClean="0"/>
              <a:pPr/>
              <a:t>22</a:t>
            </a:fld>
            <a:endParaRPr lang="fr-FR"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marL="229249" indent="-229249"/>
            <a:r>
              <a:rPr lang="fr-CH" b="1" dirty="0" err="1" smtClean="0"/>
              <a:t>PICNIC</a:t>
            </a:r>
            <a:r>
              <a:rPr lang="fr-CH" b="1" dirty="0" smtClean="0"/>
              <a:t> prospective </a:t>
            </a:r>
            <a:r>
              <a:rPr lang="fr-CH" b="1" dirty="0" err="1" smtClean="0"/>
              <a:t>study</a:t>
            </a:r>
            <a:r>
              <a:rPr lang="fr-CH" b="1" dirty="0" smtClean="0"/>
              <a:t> </a:t>
            </a:r>
            <a:r>
              <a:rPr lang="fr-CH" b="1" dirty="0" err="1" smtClean="0"/>
              <a:t>looking</a:t>
            </a:r>
            <a:r>
              <a:rPr lang="fr-CH" b="1" dirty="0" smtClean="0"/>
              <a:t> </a:t>
            </a:r>
            <a:r>
              <a:rPr lang="fr-CH" b="1" dirty="0" err="1" smtClean="0"/>
              <a:t>at</a:t>
            </a:r>
            <a:r>
              <a:rPr lang="fr-CH" b="1" dirty="0" smtClean="0"/>
              <a:t> </a:t>
            </a:r>
            <a:r>
              <a:rPr lang="fr-CH" b="1" dirty="0" err="1" smtClean="0"/>
              <a:t>predictors</a:t>
            </a:r>
            <a:r>
              <a:rPr lang="fr-CH" b="1" dirty="0" smtClean="0"/>
              <a:t> for </a:t>
            </a:r>
            <a:r>
              <a:rPr lang="fr-CH" b="1" dirty="0" err="1" smtClean="0"/>
              <a:t>RSV</a:t>
            </a:r>
            <a:r>
              <a:rPr lang="fr-CH" b="1" dirty="0" smtClean="0"/>
              <a:t> admissions. </a:t>
            </a:r>
          </a:p>
          <a:p>
            <a:pPr marL="229249" indent="-229249"/>
            <a:endParaRPr lang="fr-CH" b="1" dirty="0" smtClean="0"/>
          </a:p>
          <a:p>
            <a:pPr marL="229249" indent="-229249">
              <a:buFontTx/>
              <a:buAutoNum type="arabicPeriod"/>
            </a:pPr>
            <a:r>
              <a:rPr lang="fr-CH" u="sng" dirty="0" smtClean="0"/>
              <a:t>66 RSV+ and 1600 RSV - </a:t>
            </a:r>
            <a:r>
              <a:rPr lang="fr-CH" dirty="0" smtClean="0"/>
              <a:t>admission and </a:t>
            </a:r>
            <a:r>
              <a:rPr lang="fr-CH" dirty="0" err="1" smtClean="0"/>
              <a:t>looked</a:t>
            </a:r>
            <a:r>
              <a:rPr lang="fr-CH" dirty="0" smtClean="0"/>
              <a:t> in </a:t>
            </a:r>
            <a:r>
              <a:rPr lang="fr-CH" dirty="0" err="1" smtClean="0"/>
              <a:t>univariate</a:t>
            </a:r>
            <a:r>
              <a:rPr lang="fr-CH" dirty="0" smtClean="0"/>
              <a:t> </a:t>
            </a:r>
            <a:r>
              <a:rPr lang="fr-CH" dirty="0" smtClean="0"/>
              <a:t>analyses </a:t>
            </a:r>
            <a:r>
              <a:rPr lang="fr-CH" dirty="0" smtClean="0"/>
              <a:t>and multiple </a:t>
            </a:r>
            <a:r>
              <a:rPr lang="fr-CH" dirty="0" err="1" smtClean="0"/>
              <a:t>regression</a:t>
            </a:r>
            <a:r>
              <a:rPr lang="fr-CH" dirty="0" smtClean="0"/>
              <a:t> model </a:t>
            </a:r>
            <a:r>
              <a:rPr lang="fr-CH" dirty="0" err="1" smtClean="0"/>
              <a:t>which</a:t>
            </a:r>
            <a:r>
              <a:rPr lang="fr-CH" dirty="0" smtClean="0"/>
              <a:t> </a:t>
            </a:r>
            <a:r>
              <a:rPr lang="fr-CH" dirty="0" err="1" smtClean="0"/>
              <a:t>predictors</a:t>
            </a:r>
            <a:r>
              <a:rPr lang="fr-CH" dirty="0" smtClean="0"/>
              <a:t> </a:t>
            </a:r>
            <a:r>
              <a:rPr lang="fr-CH" dirty="0" err="1" smtClean="0"/>
              <a:t>were</a:t>
            </a:r>
            <a:r>
              <a:rPr lang="fr-CH" dirty="0" smtClean="0"/>
              <a:t> </a:t>
            </a:r>
            <a:r>
              <a:rPr lang="fr-CH" dirty="0" err="1" smtClean="0"/>
              <a:t>associated</a:t>
            </a:r>
            <a:r>
              <a:rPr lang="fr-CH" dirty="0" smtClean="0"/>
              <a:t> </a:t>
            </a:r>
            <a:r>
              <a:rPr lang="fr-CH" dirty="0" err="1" smtClean="0"/>
              <a:t>with</a:t>
            </a:r>
            <a:r>
              <a:rPr lang="fr-CH" dirty="0" smtClean="0"/>
              <a:t> </a:t>
            </a:r>
            <a:r>
              <a:rPr lang="fr-CH" dirty="0" err="1" smtClean="0"/>
              <a:t>their</a:t>
            </a:r>
            <a:r>
              <a:rPr lang="fr-CH" dirty="0" smtClean="0"/>
              <a:t> </a:t>
            </a:r>
            <a:r>
              <a:rPr lang="fr-CH" dirty="0" err="1" smtClean="0"/>
              <a:t>primary</a:t>
            </a:r>
            <a:r>
              <a:rPr lang="fr-CH" dirty="0" smtClean="0"/>
              <a:t> </a:t>
            </a:r>
            <a:r>
              <a:rPr lang="fr-CH" dirty="0" err="1" smtClean="0"/>
              <a:t>outcome</a:t>
            </a:r>
            <a:r>
              <a:rPr lang="fr-CH" dirty="0" smtClean="0"/>
              <a:t>: RSV admission</a:t>
            </a:r>
          </a:p>
          <a:p>
            <a:pPr marL="229249" indent="-229249">
              <a:buFontTx/>
              <a:buAutoNum type="arabicPeriod"/>
            </a:pPr>
            <a:r>
              <a:rPr lang="fr-CH" dirty="0" smtClean="0"/>
              <a:t>This table shows the final multiple </a:t>
            </a:r>
            <a:r>
              <a:rPr lang="fr-CH" dirty="0" err="1" smtClean="0"/>
              <a:t>regression</a:t>
            </a:r>
            <a:r>
              <a:rPr lang="fr-CH" dirty="0" smtClean="0"/>
              <a:t> model</a:t>
            </a:r>
          </a:p>
          <a:p>
            <a:pPr marL="229249" indent="-229249">
              <a:buFontTx/>
              <a:buAutoNum type="arabicPeriod"/>
            </a:pPr>
            <a:endParaRPr lang="fr-CH" dirty="0" smtClean="0"/>
          </a:p>
          <a:p>
            <a:pPr marL="229249" indent="-229249">
              <a:buFontTx/>
              <a:buAutoNum type="arabicPeriod"/>
            </a:pPr>
            <a:endParaRPr lang="fr-CH" dirty="0" smtClean="0"/>
          </a:p>
          <a:p>
            <a:pPr marL="229249" indent="-229249">
              <a:buFontTx/>
              <a:buAutoNum type="arabicPeriod"/>
            </a:pPr>
            <a:r>
              <a:rPr lang="fr-CH" dirty="0" smtClean="0"/>
              <a:t>Limitation</a:t>
            </a:r>
            <a:r>
              <a:rPr lang="fr-CH" u="sng" dirty="0" smtClean="0"/>
              <a:t>: </a:t>
            </a:r>
            <a:r>
              <a:rPr lang="fr-CH" u="sng" dirty="0" err="1" smtClean="0"/>
              <a:t>small</a:t>
            </a:r>
            <a:r>
              <a:rPr lang="fr-CH" u="sng" dirty="0" smtClean="0"/>
              <a:t> N of </a:t>
            </a:r>
            <a:r>
              <a:rPr lang="fr-CH" u="sng" dirty="0" err="1" smtClean="0"/>
              <a:t>proven</a:t>
            </a:r>
            <a:r>
              <a:rPr lang="fr-CH" u="sng" dirty="0" smtClean="0"/>
              <a:t> </a:t>
            </a:r>
            <a:r>
              <a:rPr lang="fr-CH" u="sng" dirty="0" err="1" smtClean="0"/>
              <a:t>RSV</a:t>
            </a:r>
            <a:r>
              <a:rPr lang="fr-CH" u="sng" dirty="0" smtClean="0"/>
              <a:t> positive </a:t>
            </a:r>
            <a:r>
              <a:rPr lang="fr-CH" u="sng" dirty="0" err="1" smtClean="0"/>
              <a:t>individuals</a:t>
            </a:r>
            <a:r>
              <a:rPr lang="fr-CH" u="sng" dirty="0" smtClean="0"/>
              <a:t>. </a:t>
            </a:r>
            <a:r>
              <a:rPr lang="fr-CH" u="sng" dirty="0" err="1" smtClean="0"/>
              <a:t>Generalizability</a:t>
            </a:r>
            <a:r>
              <a:rPr lang="fr-CH" u="sng" dirty="0" smtClean="0"/>
              <a:t> </a:t>
            </a:r>
            <a:r>
              <a:rPr lang="fr-CH" u="sng" dirty="0" err="1" smtClean="0"/>
              <a:t>limited</a:t>
            </a:r>
            <a:r>
              <a:rPr lang="fr-CH" u="sng" dirty="0" smtClean="0"/>
              <a:t> , </a:t>
            </a:r>
            <a:r>
              <a:rPr lang="fr-CH" u="sng" dirty="0" err="1" smtClean="0"/>
              <a:t>remote</a:t>
            </a:r>
            <a:r>
              <a:rPr lang="fr-CH" u="sng" dirty="0" smtClean="0"/>
              <a:t> areas, rural settings </a:t>
            </a:r>
            <a:r>
              <a:rPr lang="fr-CH" u="sng" dirty="0" err="1" smtClean="0"/>
              <a:t>underrepresented</a:t>
            </a:r>
            <a:endParaRPr lang="fr-FR" u="sng"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smtClean="0"/>
              <a:t>* Will be separated by patient population</a:t>
            </a:r>
          </a:p>
        </p:txBody>
      </p:sp>
      <p:sp>
        <p:nvSpPr>
          <p:cNvPr id="57348" name="Slide Number Placeholder 3"/>
          <p:cNvSpPr>
            <a:spLocks noGrp="1"/>
          </p:cNvSpPr>
          <p:nvPr>
            <p:ph type="sldNum" sz="quarter" idx="5"/>
          </p:nvPr>
        </p:nvSpPr>
        <p:spPr>
          <a:noFill/>
        </p:spPr>
        <p:txBody>
          <a:bodyPr/>
          <a:lstStyle/>
          <a:p>
            <a:fld id="{D14A9BAA-F946-4DC9-9598-F1D5FB46D1D6}" type="slidenum">
              <a:rPr lang="fr-FR" smtClean="0"/>
              <a:pPr/>
              <a:t>2</a:t>
            </a:fld>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99A65D10-6326-4EB9-BA94-727C0FCFFAD3}" type="slidenum">
              <a:rPr lang="fr-FR" smtClean="0"/>
              <a:pPr/>
              <a:t>23</a:t>
            </a:fld>
            <a:endParaRPr lang="fr-FR"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fr-CH" dirty="0" smtClean="0"/>
              <a:t>Cases all </a:t>
            </a:r>
            <a:r>
              <a:rPr lang="fr-CH" dirty="0" err="1" smtClean="0"/>
              <a:t>premies</a:t>
            </a:r>
            <a:r>
              <a:rPr lang="fr-CH" dirty="0" smtClean="0"/>
              <a:t> 33-35 d/c </a:t>
            </a:r>
            <a:r>
              <a:rPr lang="fr-CH" dirty="0" err="1" smtClean="0"/>
              <a:t>during</a:t>
            </a:r>
            <a:r>
              <a:rPr lang="fr-CH" dirty="0" smtClean="0"/>
              <a:t> the </a:t>
            </a:r>
            <a:r>
              <a:rPr lang="fr-CH" dirty="0" err="1" smtClean="0"/>
              <a:t>infectious</a:t>
            </a:r>
            <a:r>
              <a:rPr lang="fr-CH" dirty="0" smtClean="0"/>
              <a:t> </a:t>
            </a:r>
            <a:r>
              <a:rPr lang="fr-CH" dirty="0" err="1" smtClean="0"/>
              <a:t>RSV</a:t>
            </a:r>
            <a:r>
              <a:rPr lang="fr-CH" dirty="0" smtClean="0"/>
              <a:t> </a:t>
            </a:r>
            <a:r>
              <a:rPr lang="fr-CH" dirty="0" err="1" smtClean="0"/>
              <a:t>season</a:t>
            </a:r>
            <a:r>
              <a:rPr lang="fr-CH" dirty="0" smtClean="0"/>
              <a:t> </a:t>
            </a:r>
            <a:r>
              <a:rPr lang="fr-CH" dirty="0" err="1" smtClean="0"/>
              <a:t>aged</a:t>
            </a:r>
            <a:r>
              <a:rPr lang="fr-CH" dirty="0" smtClean="0"/>
              <a:t> 6 mo and &lt;: </a:t>
            </a:r>
            <a:r>
              <a:rPr lang="fr-CH" dirty="0" err="1" smtClean="0"/>
              <a:t>admitted</a:t>
            </a:r>
            <a:r>
              <a:rPr lang="fr-CH" dirty="0" smtClean="0"/>
              <a:t> </a:t>
            </a:r>
            <a:r>
              <a:rPr lang="fr-CH" dirty="0" err="1" smtClean="0"/>
              <a:t>with</a:t>
            </a:r>
            <a:r>
              <a:rPr lang="fr-CH" dirty="0" smtClean="0"/>
              <a:t> a </a:t>
            </a:r>
            <a:r>
              <a:rPr lang="fr-CH" dirty="0" err="1" smtClean="0"/>
              <a:t>proven</a:t>
            </a:r>
            <a:r>
              <a:rPr lang="fr-CH" dirty="0" smtClean="0"/>
              <a:t> </a:t>
            </a:r>
            <a:r>
              <a:rPr lang="fr-CH" dirty="0" err="1" smtClean="0"/>
              <a:t>RSV</a:t>
            </a:r>
            <a:r>
              <a:rPr lang="fr-CH" dirty="0" smtClean="0"/>
              <a:t> </a:t>
            </a:r>
            <a:r>
              <a:rPr lang="fr-CH" dirty="0" err="1" smtClean="0"/>
              <a:t>lower</a:t>
            </a:r>
            <a:r>
              <a:rPr lang="fr-CH" dirty="0" smtClean="0"/>
              <a:t> infection</a:t>
            </a:r>
          </a:p>
          <a:p>
            <a:pPr eaLnBrk="1" hangingPunct="1"/>
            <a:r>
              <a:rPr lang="fr-CH" dirty="0" err="1" smtClean="0"/>
              <a:t>Controls</a:t>
            </a:r>
            <a:r>
              <a:rPr lang="fr-CH" dirty="0" smtClean="0"/>
              <a:t> all </a:t>
            </a:r>
            <a:r>
              <a:rPr lang="fr-CH" dirty="0" err="1" smtClean="0"/>
              <a:t>premies</a:t>
            </a:r>
            <a:r>
              <a:rPr lang="fr-CH" dirty="0" smtClean="0"/>
              <a:t> </a:t>
            </a:r>
            <a:r>
              <a:rPr lang="fr-CH" dirty="0" err="1" smtClean="0"/>
              <a:t>born</a:t>
            </a:r>
            <a:r>
              <a:rPr lang="fr-CH" dirty="0" smtClean="0"/>
              <a:t> </a:t>
            </a:r>
            <a:r>
              <a:rPr lang="fr-CH" dirty="0" err="1" smtClean="0"/>
              <a:t>at</a:t>
            </a:r>
            <a:r>
              <a:rPr lang="fr-CH" dirty="0" smtClean="0"/>
              <a:t> or </a:t>
            </a:r>
            <a:r>
              <a:rPr lang="fr-CH" dirty="0" err="1" smtClean="0"/>
              <a:t>directly</a:t>
            </a:r>
            <a:r>
              <a:rPr lang="fr-CH" dirty="0" smtClean="0"/>
              <a:t> </a:t>
            </a:r>
            <a:r>
              <a:rPr lang="fr-CH" dirty="0" err="1" smtClean="0"/>
              <a:t>transferred</a:t>
            </a:r>
            <a:r>
              <a:rPr lang="fr-CH" dirty="0" smtClean="0"/>
              <a:t> to a </a:t>
            </a:r>
            <a:r>
              <a:rPr lang="fr-CH" dirty="0" err="1" smtClean="0"/>
              <a:t>given</a:t>
            </a:r>
            <a:r>
              <a:rPr lang="fr-CH" dirty="0" smtClean="0"/>
              <a:t> </a:t>
            </a:r>
            <a:r>
              <a:rPr lang="fr-CH" dirty="0" err="1" smtClean="0"/>
              <a:t>participating</a:t>
            </a:r>
            <a:r>
              <a:rPr lang="fr-CH" dirty="0" smtClean="0"/>
              <a:t> </a:t>
            </a:r>
            <a:r>
              <a:rPr lang="fr-CH" dirty="0" err="1" smtClean="0"/>
              <a:t>Hx</a:t>
            </a:r>
            <a:r>
              <a:rPr lang="fr-CH" dirty="0" smtClean="0"/>
              <a:t> </a:t>
            </a:r>
            <a:r>
              <a:rPr lang="fr-CH" dirty="0" err="1" smtClean="0"/>
              <a:t>within</a:t>
            </a:r>
            <a:r>
              <a:rPr lang="fr-CH" dirty="0" smtClean="0"/>
              <a:t> the </a:t>
            </a:r>
            <a:r>
              <a:rPr lang="fr-CH" dirty="0" err="1" smtClean="0"/>
              <a:t>same</a:t>
            </a:r>
            <a:r>
              <a:rPr lang="fr-CH" dirty="0" smtClean="0"/>
              <a:t> time </a:t>
            </a:r>
            <a:r>
              <a:rPr lang="fr-CH" dirty="0" err="1" smtClean="0"/>
              <a:t>period</a:t>
            </a:r>
            <a:r>
              <a:rPr lang="fr-CH" dirty="0" smtClean="0"/>
              <a:t> </a:t>
            </a:r>
            <a:r>
              <a:rPr lang="fr-CH" dirty="0" err="1" smtClean="0"/>
              <a:t>matched</a:t>
            </a:r>
            <a:r>
              <a:rPr lang="fr-CH" dirty="0" smtClean="0"/>
              <a:t> to cases </a:t>
            </a:r>
            <a:r>
              <a:rPr lang="fr-CH" b="1" dirty="0" err="1" smtClean="0"/>
              <a:t>with</a:t>
            </a:r>
            <a:r>
              <a:rPr lang="fr-CH" b="1" dirty="0" smtClean="0"/>
              <a:t> GA  and </a:t>
            </a:r>
            <a:r>
              <a:rPr lang="fr-CH" b="1" dirty="0" err="1" smtClean="0"/>
              <a:t>transferred</a:t>
            </a:r>
            <a:r>
              <a:rPr lang="fr-CH" b="1" dirty="0" smtClean="0"/>
              <a:t> to </a:t>
            </a:r>
            <a:r>
              <a:rPr lang="fr-CH" b="1" dirty="0" err="1" smtClean="0"/>
              <a:t>HX</a:t>
            </a:r>
            <a:r>
              <a:rPr lang="fr-CH" b="1" dirty="0" smtClean="0"/>
              <a:t> </a:t>
            </a:r>
            <a:r>
              <a:rPr lang="fr-CH" b="1" dirty="0" err="1" smtClean="0"/>
              <a:t>within</a:t>
            </a:r>
            <a:r>
              <a:rPr lang="fr-CH" b="1" dirty="0" smtClean="0"/>
              <a:t> </a:t>
            </a:r>
            <a:r>
              <a:rPr lang="fr-CH" b="1" dirty="0" err="1" smtClean="0"/>
              <a:t>same</a:t>
            </a:r>
            <a:r>
              <a:rPr lang="fr-CH" b="1" dirty="0" smtClean="0"/>
              <a:t> </a:t>
            </a:r>
            <a:r>
              <a:rPr lang="fr-CH" b="1" dirty="0" err="1" smtClean="0"/>
              <a:t>period</a:t>
            </a:r>
            <a:endParaRPr lang="fr-FR" b="1"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smtClean="0"/>
              <a:t>L’administration de routine de </a:t>
            </a:r>
            <a:r>
              <a:rPr lang="fr-CH" dirty="0" err="1" smtClean="0"/>
              <a:t>palivizumab</a:t>
            </a:r>
            <a:r>
              <a:rPr lang="fr-CH" dirty="0" smtClean="0"/>
              <a:t> selon les indications enregistrées auprès de </a:t>
            </a:r>
            <a:r>
              <a:rPr lang="fr-CH" dirty="0" err="1" smtClean="0"/>
              <a:t>Swissmedic</a:t>
            </a:r>
            <a:r>
              <a:rPr lang="fr-CH" dirty="0" smtClean="0"/>
              <a:t> ou retenues comme obligatoirement remboursées par les assurances maladie par l’OFAS n’est pas recommandée. 2) que, en Suisse, le décours de l’hospitalisation due au </a:t>
            </a:r>
            <a:r>
              <a:rPr lang="fr-CH" b="1" u="sng" dirty="0" smtClean="0"/>
              <a:t>VRS d’anciens pré- maturés sans facteurs de risque supplémentaires ne diffère pas de façon substantielle de celui de non-prématurés</a:t>
            </a:r>
            <a:r>
              <a:rPr lang="fr-CH" dirty="0" smtClean="0"/>
              <a:t>, (3) que l’administration de </a:t>
            </a:r>
            <a:r>
              <a:rPr lang="fr-CH" dirty="0" err="1" smtClean="0"/>
              <a:t>palivizumab</a:t>
            </a:r>
            <a:r>
              <a:rPr lang="fr-CH" dirty="0" smtClean="0"/>
              <a:t> n’est pas économique. </a:t>
            </a:r>
            <a:endParaRPr lang="fr-CH" dirty="0"/>
          </a:p>
        </p:txBody>
      </p:sp>
      <p:sp>
        <p:nvSpPr>
          <p:cNvPr id="4" name="Espace réservé du numéro de diapositive 3"/>
          <p:cNvSpPr>
            <a:spLocks noGrp="1"/>
          </p:cNvSpPr>
          <p:nvPr>
            <p:ph type="sldNum" sz="quarter" idx="10"/>
          </p:nvPr>
        </p:nvSpPr>
        <p:spPr/>
        <p:txBody>
          <a:bodyPr/>
          <a:lstStyle/>
          <a:p>
            <a:fld id="{91E3C0B0-D512-4F87-BDC1-A3FD35574E0F}"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91E3C0B0-D512-4F87-BDC1-A3FD35574E0F}"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smtClean="0"/>
              <a:t>RCT 3 arm- placebo </a:t>
            </a:r>
            <a:r>
              <a:rPr lang="fr-CH" dirty="0" err="1" smtClean="0"/>
              <a:t>controlled</a:t>
            </a:r>
            <a:r>
              <a:rPr lang="fr-CH" dirty="0" smtClean="0"/>
              <a:t> 30 mg/kg, 100 mg/kg vs placebo (30 </a:t>
            </a:r>
            <a:r>
              <a:rPr lang="fr-CH" dirty="0" err="1" smtClean="0"/>
              <a:t>perarm</a:t>
            </a:r>
            <a:r>
              <a:rPr lang="fr-CH" dirty="0" smtClean="0"/>
              <a:t>) &gt; </a:t>
            </a:r>
            <a:r>
              <a:rPr lang="fr-CH" u="sng" dirty="0" smtClean="0"/>
              <a:t>36 WG </a:t>
            </a:r>
            <a:r>
              <a:rPr lang="fr-CH" u="sng" dirty="0" err="1" smtClean="0"/>
              <a:t>who</a:t>
            </a:r>
            <a:r>
              <a:rPr lang="fr-CH" u="sng" dirty="0" smtClean="0"/>
              <a:t> </a:t>
            </a:r>
            <a:r>
              <a:rPr lang="fr-CH" u="sng" dirty="0" err="1" smtClean="0"/>
              <a:t>were</a:t>
            </a:r>
            <a:r>
              <a:rPr lang="fr-CH" u="sng" dirty="0" smtClean="0"/>
              <a:t> &lt;12 mo of </a:t>
            </a:r>
            <a:r>
              <a:rPr lang="fr-CH" u="sng" dirty="0" err="1" smtClean="0"/>
              <a:t>age</a:t>
            </a:r>
            <a:r>
              <a:rPr lang="fr-CH" u="sng" dirty="0" smtClean="0"/>
              <a:t> </a:t>
            </a:r>
            <a:r>
              <a:rPr lang="fr-CH" u="sng" dirty="0" err="1" smtClean="0"/>
              <a:t>at</a:t>
            </a:r>
            <a:r>
              <a:rPr lang="fr-CH" u="sng" dirty="0" smtClean="0"/>
              <a:t> </a:t>
            </a:r>
            <a:r>
              <a:rPr lang="fr-CH" u="sng" dirty="0" err="1" smtClean="0"/>
              <a:t>randomization</a:t>
            </a:r>
            <a:r>
              <a:rPr lang="fr-CH" u="sng" dirty="0" smtClean="0"/>
              <a:t> and </a:t>
            </a:r>
            <a:r>
              <a:rPr lang="fr-CH" b="1" u="sng" dirty="0" err="1" smtClean="0"/>
              <a:t>hospitalized</a:t>
            </a:r>
            <a:r>
              <a:rPr lang="fr-CH" b="1" u="sng" baseline="0" dirty="0" smtClean="0"/>
              <a:t> for LRTI</a:t>
            </a:r>
            <a:r>
              <a:rPr lang="fr-CH" u="sng" baseline="0" dirty="0" smtClean="0"/>
              <a:t> </a:t>
            </a:r>
            <a:r>
              <a:rPr lang="fr-CH" b="1" u="sng" baseline="0" dirty="0" err="1" smtClean="0"/>
              <a:t>with</a:t>
            </a:r>
            <a:r>
              <a:rPr lang="fr-CH" b="1" u="sng" baseline="0" dirty="0" smtClean="0"/>
              <a:t> a </a:t>
            </a:r>
            <a:r>
              <a:rPr lang="fr-CH" b="1" u="sng" baseline="0" dirty="0" err="1" smtClean="0"/>
              <a:t>documented</a:t>
            </a:r>
            <a:r>
              <a:rPr lang="fr-CH" b="1" u="sng" baseline="0" dirty="0" smtClean="0"/>
              <a:t> positive RSV test </a:t>
            </a:r>
            <a:r>
              <a:rPr lang="fr-CH" b="1" u="sng" baseline="0" dirty="0" err="1" smtClean="0"/>
              <a:t>within</a:t>
            </a:r>
            <a:r>
              <a:rPr lang="fr-CH" b="1" u="sng" baseline="0" dirty="0" smtClean="0"/>
              <a:t> 48 </a:t>
            </a:r>
            <a:r>
              <a:rPr lang="fr-CH" b="1" u="sng" baseline="0" dirty="0" err="1" smtClean="0"/>
              <a:t>hrs</a:t>
            </a:r>
            <a:r>
              <a:rPr lang="fr-CH" b="1" u="sng" baseline="0" dirty="0" smtClean="0"/>
              <a:t> </a:t>
            </a:r>
            <a:r>
              <a:rPr lang="fr-CH" b="1" u="sng" baseline="0" dirty="0" err="1" smtClean="0"/>
              <a:t>before</a:t>
            </a:r>
            <a:r>
              <a:rPr lang="fr-CH" b="1" u="sng" baseline="0" dirty="0" smtClean="0"/>
              <a:t> </a:t>
            </a:r>
            <a:r>
              <a:rPr lang="fr-CH" b="1" u="sng" baseline="0" dirty="0" err="1" smtClean="0"/>
              <a:t>randomization</a:t>
            </a:r>
            <a:r>
              <a:rPr lang="fr-CH" b="1" u="sng" baseline="0" dirty="0" smtClean="0"/>
              <a:t> </a:t>
            </a:r>
            <a:r>
              <a:rPr lang="fr-CH" b="1" u="sng" baseline="0" dirty="0" err="1" smtClean="0"/>
              <a:t>study</a:t>
            </a:r>
            <a:r>
              <a:rPr lang="fr-CH" b="1" u="sng" baseline="0" dirty="0" smtClean="0"/>
              <a:t> </a:t>
            </a:r>
            <a:r>
              <a:rPr lang="fr-CH" b="1" u="sng" baseline="0" dirty="0" err="1" smtClean="0"/>
              <a:t>endopints</a:t>
            </a:r>
            <a:r>
              <a:rPr lang="fr-CH" b="1" u="sng" baseline="0" dirty="0" smtClean="0"/>
              <a:t> nasal </a:t>
            </a:r>
            <a:r>
              <a:rPr lang="fr-CH" b="1" u="sng" baseline="0" dirty="0" err="1" smtClean="0"/>
              <a:t>wash</a:t>
            </a:r>
            <a:r>
              <a:rPr lang="fr-CH" b="1" u="sng" baseline="0" dirty="0" smtClean="0"/>
              <a:t> </a:t>
            </a:r>
            <a:r>
              <a:rPr lang="fr-CH" b="1" u="sng" baseline="0" dirty="0" err="1" smtClean="0"/>
              <a:t>samples</a:t>
            </a:r>
            <a:r>
              <a:rPr lang="fr-CH" b="1" u="sng" baseline="0" dirty="0" smtClean="0"/>
              <a:t> (viral </a:t>
            </a:r>
            <a:r>
              <a:rPr lang="fr-CH" b="1" u="sng" baseline="0" dirty="0" err="1" smtClean="0"/>
              <a:t>load</a:t>
            </a:r>
            <a:r>
              <a:rPr lang="fr-CH" b="1" u="sng" baseline="0" dirty="0" smtClean="0"/>
              <a:t>)</a:t>
            </a:r>
          </a:p>
          <a:p>
            <a:r>
              <a:rPr lang="fr-CH" u="sng" baseline="0" dirty="0" smtClean="0"/>
              <a:t>PRO: LOS, </a:t>
            </a:r>
            <a:r>
              <a:rPr lang="fr-CH" u="sng" baseline="0" dirty="0" err="1" smtClean="0"/>
              <a:t>need</a:t>
            </a:r>
            <a:r>
              <a:rPr lang="fr-CH" u="sng" baseline="0" dirty="0" smtClean="0"/>
              <a:t> for </a:t>
            </a:r>
            <a:r>
              <a:rPr lang="fr-CH" u="sng" baseline="0" dirty="0" err="1" smtClean="0"/>
              <a:t>supplemental</a:t>
            </a:r>
            <a:r>
              <a:rPr lang="fr-CH" u="sng" baseline="0" dirty="0" smtClean="0"/>
              <a:t> 02and </a:t>
            </a:r>
            <a:r>
              <a:rPr lang="fr-CH" u="sng" baseline="0" dirty="0" err="1" smtClean="0"/>
              <a:t>mechnaical</a:t>
            </a:r>
            <a:r>
              <a:rPr lang="fr-CH" u="sng" baseline="0" dirty="0" smtClean="0"/>
              <a:t> ventilation and </a:t>
            </a:r>
            <a:r>
              <a:rPr lang="fr-CH" u="sng" baseline="0" dirty="0" err="1" smtClean="0"/>
              <a:t>admissioon</a:t>
            </a:r>
            <a:r>
              <a:rPr lang="fr-CH" u="sng" baseline="0" dirty="0" smtClean="0"/>
              <a:t> to </a:t>
            </a:r>
            <a:r>
              <a:rPr lang="fr-CH" u="sng" baseline="0" dirty="0" err="1" smtClean="0"/>
              <a:t>ICUand</a:t>
            </a:r>
            <a:r>
              <a:rPr lang="fr-CH" u="sng" baseline="0" dirty="0" smtClean="0"/>
              <a:t> LOS ICU</a:t>
            </a:r>
          </a:p>
          <a:p>
            <a:endParaRPr lang="fr-CH" baseline="0" dirty="0" smtClean="0"/>
          </a:p>
          <a:p>
            <a:r>
              <a:rPr lang="fr-CH" dirty="0" smtClean="0"/>
              <a:t>-&gt;No </a:t>
            </a:r>
            <a:r>
              <a:rPr lang="fr-CH" dirty="0" err="1" smtClean="0"/>
              <a:t>effect</a:t>
            </a:r>
            <a:r>
              <a:rPr lang="fr-CH" dirty="0" smtClean="0"/>
              <a:t> on </a:t>
            </a:r>
            <a:r>
              <a:rPr lang="fr-CH" dirty="0" err="1" smtClean="0"/>
              <a:t>clinical</a:t>
            </a:r>
            <a:r>
              <a:rPr lang="fr-CH" dirty="0" smtClean="0"/>
              <a:t> </a:t>
            </a:r>
            <a:r>
              <a:rPr lang="fr-CH" dirty="0" err="1" smtClean="0"/>
              <a:t>outocmes</a:t>
            </a:r>
            <a:r>
              <a:rPr lang="fr-CH" dirty="0" smtClean="0"/>
              <a:t> </a:t>
            </a:r>
            <a:r>
              <a:rPr lang="fr-CH" dirty="0" err="1" smtClean="0"/>
              <a:t>nor</a:t>
            </a:r>
            <a:r>
              <a:rPr lang="fr-CH" dirty="0" smtClean="0"/>
              <a:t> </a:t>
            </a:r>
            <a:r>
              <a:rPr lang="fr-CH" dirty="0" err="1" smtClean="0"/>
              <a:t>decreased</a:t>
            </a:r>
            <a:r>
              <a:rPr lang="fr-CH" baseline="0" dirty="0" smtClean="0"/>
              <a:t> viral </a:t>
            </a:r>
            <a:r>
              <a:rPr lang="fr-CH" baseline="0" dirty="0" err="1" smtClean="0"/>
              <a:t>loads</a:t>
            </a:r>
            <a:r>
              <a:rPr lang="fr-CH" baseline="0" dirty="0" smtClean="0"/>
              <a:t> in URTI (not </a:t>
            </a:r>
            <a:r>
              <a:rPr lang="fr-CH" baseline="0" dirty="0" err="1" smtClean="0"/>
              <a:t>powered</a:t>
            </a:r>
            <a:r>
              <a:rPr lang="fr-CH" baseline="0" dirty="0" smtClean="0"/>
              <a:t> for </a:t>
            </a:r>
            <a:r>
              <a:rPr lang="fr-CH" baseline="0" dirty="0" err="1" smtClean="0"/>
              <a:t>clinical</a:t>
            </a:r>
            <a:r>
              <a:rPr lang="fr-CH" baseline="0" dirty="0" smtClean="0"/>
              <a:t> </a:t>
            </a:r>
            <a:r>
              <a:rPr lang="fr-CH" baseline="0" dirty="0" err="1" smtClean="0"/>
              <a:t>outcomes</a:t>
            </a:r>
            <a:r>
              <a:rPr lang="fr-CH" baseline="0" dirty="0" smtClean="0"/>
              <a:t>)</a:t>
            </a:r>
          </a:p>
          <a:p>
            <a:r>
              <a:rPr lang="en-US" dirty="0" smtClean="0"/>
              <a:t>we're not looking at a product that has evidence of superiority in terms of efficacy" when compared to the already available monoclonal antibody </a:t>
            </a:r>
            <a:r>
              <a:rPr lang="en-US" dirty="0" err="1" smtClean="0"/>
              <a:t>Palivizumab</a:t>
            </a:r>
            <a:endParaRPr lang="fr-CH" baseline="0" dirty="0" smtClean="0"/>
          </a:p>
          <a:p>
            <a:endParaRPr lang="fr-CH" dirty="0"/>
          </a:p>
        </p:txBody>
      </p:sp>
      <p:sp>
        <p:nvSpPr>
          <p:cNvPr id="4" name="Espace réservé du numéro de diapositive 3"/>
          <p:cNvSpPr>
            <a:spLocks noGrp="1"/>
          </p:cNvSpPr>
          <p:nvPr>
            <p:ph type="sldNum" sz="quarter" idx="10"/>
          </p:nvPr>
        </p:nvSpPr>
        <p:spPr/>
        <p:txBody>
          <a:bodyPr/>
          <a:lstStyle/>
          <a:p>
            <a:fld id="{91E3C0B0-D512-4F87-BDC1-A3FD35574E0F}" type="slidenum">
              <a:rPr lang="en-US" smtClean="0"/>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RIB (broad </a:t>
            </a:r>
            <a:r>
              <a:rPr lang="en-US" u="sng" baseline="0" dirty="0" smtClean="0"/>
              <a:t>spectrum nucleotide analogue </a:t>
            </a:r>
            <a:r>
              <a:rPr lang="en-US" u="sng" baseline="0" dirty="0" err="1" smtClean="0"/>
              <a:t>gainst</a:t>
            </a:r>
            <a:r>
              <a:rPr lang="en-US" u="sng" baseline="0" dirty="0" smtClean="0"/>
              <a:t> DNA and RNA viruses</a:t>
            </a:r>
            <a:r>
              <a:rPr lang="en-US" baseline="0" dirty="0" smtClean="0"/>
              <a:t>): only FDA approved drug for </a:t>
            </a:r>
            <a:r>
              <a:rPr lang="en-US" b="1" baseline="0" dirty="0" err="1" smtClean="0"/>
              <a:t>tt</a:t>
            </a:r>
            <a:r>
              <a:rPr lang="en-US" b="1" baseline="0" dirty="0" smtClean="0"/>
              <a:t> pneumonia in high risk children </a:t>
            </a:r>
            <a:r>
              <a:rPr lang="en-US" baseline="0" dirty="0" smtClean="0"/>
              <a:t>but limited by its cost, potential side effects for health care workers, hosp to get delivered</a:t>
            </a:r>
          </a:p>
          <a:p>
            <a:r>
              <a:rPr lang="en-US" baseline="0" dirty="0" smtClean="0"/>
              <a:t>Shah et al: </a:t>
            </a:r>
            <a:r>
              <a:rPr lang="en-US" b="1" baseline="0" dirty="0" smtClean="0"/>
              <a:t>plus </a:t>
            </a:r>
            <a:r>
              <a:rPr lang="en-US" b="1" baseline="0" dirty="0" err="1" smtClean="0"/>
              <a:t>grandre</a:t>
            </a:r>
            <a:r>
              <a:rPr lang="en-US" b="1" baseline="0" dirty="0" smtClean="0"/>
              <a:t> </a:t>
            </a:r>
            <a:r>
              <a:rPr lang="en-US" b="1" baseline="0" dirty="0" err="1" smtClean="0"/>
              <a:t>cohorte</a:t>
            </a:r>
            <a:r>
              <a:rPr lang="en-US" b="1" baseline="0" dirty="0" smtClean="0"/>
              <a:t> retrospective </a:t>
            </a:r>
            <a:r>
              <a:rPr lang="en-US" b="1" baseline="0" dirty="0" err="1" smtClean="0"/>
              <a:t>d’allo</a:t>
            </a:r>
            <a:r>
              <a:rPr lang="en-US" b="1" baseline="0" dirty="0" smtClean="0"/>
              <a:t>-BMT (</a:t>
            </a:r>
            <a:r>
              <a:rPr lang="en-US" b="1" baseline="0" dirty="0" err="1" smtClean="0"/>
              <a:t>env</a:t>
            </a:r>
            <a:r>
              <a:rPr lang="en-US" b="1" baseline="0" dirty="0" smtClean="0"/>
              <a:t> 300 pts): </a:t>
            </a:r>
            <a:r>
              <a:rPr lang="en-US" baseline="0" dirty="0" smtClean="0"/>
              <a:t>single and most protective factor of progression to LRTI and death</a:t>
            </a:r>
          </a:p>
          <a:p>
            <a:endParaRPr lang="en-US" baseline="0" dirty="0" smtClean="0"/>
          </a:p>
          <a:p>
            <a:r>
              <a:rPr lang="en-US" baseline="0" dirty="0" smtClean="0"/>
              <a:t>Despite its potential benefits:  treatment with RIB not routinely recommended: </a:t>
            </a:r>
            <a:r>
              <a:rPr lang="en-US" baseline="0" dirty="0" err="1" smtClean="0"/>
              <a:t>inconvinient</a:t>
            </a:r>
            <a:r>
              <a:rPr lang="en-US" baseline="0" dirty="0" smtClean="0"/>
              <a:t> administration, high cost, questionable efficacy, lack of RCTR-&gt; decision in AV therapy remains controversial- avec RCT </a:t>
            </a:r>
            <a:r>
              <a:rPr lang="en-US" baseline="0" dirty="0" err="1" smtClean="0"/>
              <a:t>challengoing</a:t>
            </a:r>
            <a:r>
              <a:rPr lang="en-US" baseline="0" dirty="0" smtClean="0"/>
              <a:t> given high morbidity and mortality </a:t>
            </a:r>
            <a:r>
              <a:rPr lang="en-US" baseline="0" dirty="0" err="1" smtClean="0"/>
              <a:t>râtes</a:t>
            </a:r>
            <a:r>
              <a:rPr lang="en-US" baseline="0" dirty="0" smtClean="0"/>
              <a:t> in this patient population thus emphasizing the need to identify target patient population- increase cost-effectiveness of RIB based </a:t>
            </a:r>
            <a:r>
              <a:rPr lang="en-US" baseline="0" dirty="0" err="1" smtClean="0"/>
              <a:t>therapxy</a:t>
            </a: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1E3C0B0-D512-4F87-BDC1-A3FD35574E0F}"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200" dirty="0" smtClean="0"/>
              <a:t>RCT of maternal immunization  with influenza or pneumococcal vaccines in Bangladesh</a:t>
            </a:r>
          </a:p>
          <a:p>
            <a:pPr marL="0" marR="0" indent="0" algn="l" defTabSz="914400" rtl="0" eaLnBrk="1" fontAlgn="auto" latinLnBrk="0" hangingPunct="1">
              <a:lnSpc>
                <a:spcPct val="100000"/>
              </a:lnSpc>
              <a:spcBef>
                <a:spcPts val="0"/>
              </a:spcBef>
              <a:spcAft>
                <a:spcPts val="0"/>
              </a:spcAft>
              <a:buClrTx/>
              <a:buSzTx/>
              <a:buFontTx/>
              <a:buNone/>
              <a:tabLst/>
              <a:defRPr/>
            </a:pPr>
            <a:r>
              <a:rPr lang="fr-CH" sz="1200" kern="1200" dirty="0" smtClean="0">
                <a:solidFill>
                  <a:schemeClr val="tx1"/>
                </a:solidFill>
                <a:effectLst/>
                <a:latin typeface="+mn-lt"/>
                <a:ea typeface="+mn-ea"/>
                <a:cs typeface="+mn-cs"/>
              </a:rPr>
              <a:t>Residual sera from all time points were available from a subset of 149 mother-infant pairs who had completed follow-up to the end of the 72-week period from that RCT. These samples were tested for RSV-neutralizing Ab. Sociodemo- graphic and clinical information were collected as part of the parent study. Small-for-gestational-age (SGA) was defined ac- cording to US birthweight data [26]. </a:t>
            </a:r>
          </a:p>
          <a:p>
            <a:pPr marL="0" marR="0" indent="0" algn="l" defTabSz="914400" rtl="0" eaLnBrk="1" fontAlgn="auto" latinLnBrk="0" hangingPunct="1">
              <a:lnSpc>
                <a:spcPct val="100000"/>
              </a:lnSpc>
              <a:spcBef>
                <a:spcPts val="0"/>
              </a:spcBef>
              <a:spcAft>
                <a:spcPts val="0"/>
              </a:spcAft>
              <a:buClrTx/>
              <a:buSzTx/>
              <a:buFontTx/>
              <a:buNone/>
              <a:tabLst/>
              <a:defRPr/>
            </a:pPr>
            <a:endParaRPr lang="fr-CH"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H" sz="1200" kern="1200" dirty="0" smtClean="0">
              <a:solidFill>
                <a:schemeClr val="tx1"/>
              </a:solidFill>
              <a:effectLst/>
              <a:latin typeface="+mn-lt"/>
              <a:ea typeface="+mn-ea"/>
              <a:cs typeface="+mn-cs"/>
            </a:endParaRPr>
          </a:p>
          <a:p>
            <a:r>
              <a:rPr lang="fr-CH" sz="1200" b="1" kern="1200" dirty="0" smtClean="0">
                <a:solidFill>
                  <a:srgbClr val="FF0000"/>
                </a:solidFill>
                <a:effectLst/>
                <a:latin typeface="+mn-lt"/>
                <a:ea typeface="+mn-ea"/>
                <a:cs typeface="+mn-cs"/>
              </a:rPr>
              <a:t>These findings suggest that maternal RSV vaccination during the </a:t>
            </a:r>
            <a:r>
              <a:rPr lang="fr-CH" sz="1200" b="1" u="sng" kern="1200" dirty="0" smtClean="0">
                <a:solidFill>
                  <a:srgbClr val="FF0000"/>
                </a:solidFill>
                <a:effectLst/>
                <a:latin typeface="+mn-lt"/>
                <a:ea typeface="+mn-ea"/>
                <a:cs typeface="+mn-cs"/>
              </a:rPr>
              <a:t>third trimester </a:t>
            </a:r>
            <a:r>
              <a:rPr lang="fr-CH" sz="1200" b="1" kern="1200" dirty="0" smtClean="0">
                <a:solidFill>
                  <a:srgbClr val="FF0000"/>
                </a:solidFill>
                <a:effectLst/>
                <a:latin typeface="+mn-lt"/>
                <a:ea typeface="+mn-ea"/>
                <a:cs typeface="+mn-cs"/>
              </a:rPr>
              <a:t>may be an effective method to provide RSV-neu- tralizing Ab to infants in the first months of life. </a:t>
            </a:r>
            <a:endParaRPr lang="fr-CH" b="1" dirty="0" smtClean="0">
              <a:solidFill>
                <a:srgbClr val="FF0000"/>
              </a:solidFill>
            </a:endParaRPr>
          </a:p>
          <a:p>
            <a:r>
              <a:rPr lang="fr-CH" sz="1200" b="1" kern="1200" dirty="0" smtClean="0">
                <a:solidFill>
                  <a:srgbClr val="FF0000"/>
                </a:solidFill>
                <a:effectLst/>
                <a:latin typeface="+mn-lt"/>
                <a:ea typeface="+mn-ea"/>
                <a:cs typeface="+mn-cs"/>
              </a:rPr>
              <a:t>RSV is generally assumed to cause a self-limited upper respi- ratory tract infection in healthy adults. In response to natural infection, as opposed to vaccination during clinical trials, both young adults and elderly individuals have been shown to mount a 4-fold increase in Ab levels [31]. </a:t>
            </a:r>
            <a:endParaRPr lang="fr-CH" b="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H" b="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H" sz="1200" b="1" dirty="0" smtClean="0">
              <a:solidFill>
                <a:srgbClr val="FF0000"/>
              </a:solidFill>
            </a:endParaRPr>
          </a:p>
          <a:p>
            <a:endParaRPr lang="fr-CH" b="1" dirty="0">
              <a:solidFill>
                <a:srgbClr val="FF0000"/>
              </a:solidFill>
            </a:endParaRPr>
          </a:p>
        </p:txBody>
      </p:sp>
      <p:sp>
        <p:nvSpPr>
          <p:cNvPr id="4" name="Espace réservé du numéro de diapositive 3"/>
          <p:cNvSpPr>
            <a:spLocks noGrp="1"/>
          </p:cNvSpPr>
          <p:nvPr>
            <p:ph type="sldNum" sz="quarter" idx="10"/>
          </p:nvPr>
        </p:nvSpPr>
        <p:spPr/>
        <p:txBody>
          <a:bodyPr/>
          <a:lstStyle/>
          <a:p>
            <a:fld id="{91E3C0B0-D512-4F87-BDC1-A3FD35574E0F}" type="slidenum">
              <a:rPr lang="en-US" smtClean="0"/>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err="1" smtClean="0"/>
              <a:t>Directed</a:t>
            </a:r>
            <a:r>
              <a:rPr lang="fr-CH" dirty="0" smtClean="0"/>
              <a:t> </a:t>
            </a:r>
            <a:r>
              <a:rPr lang="fr-CH" dirty="0" err="1" smtClean="0"/>
              <a:t>agaiknst</a:t>
            </a:r>
            <a:r>
              <a:rPr lang="fr-CH" dirty="0" smtClean="0"/>
              <a:t> </a:t>
            </a:r>
            <a:r>
              <a:rPr lang="fr-CH" b="1" dirty="0" err="1" smtClean="0"/>
              <a:t>mRNA</a:t>
            </a:r>
            <a:r>
              <a:rPr lang="fr-CH" b="1" dirty="0" smtClean="0"/>
              <a:t> of RSV </a:t>
            </a:r>
            <a:r>
              <a:rPr lang="fr-CH" b="1" dirty="0" err="1" smtClean="0"/>
              <a:t>nucleoscapsid</a:t>
            </a:r>
            <a:r>
              <a:rPr lang="fr-CH" b="1" dirty="0" smtClean="0"/>
              <a:t> </a:t>
            </a:r>
            <a:r>
              <a:rPr lang="fr-CH" b="1" dirty="0" err="1" smtClean="0"/>
              <a:t>protein</a:t>
            </a:r>
            <a:r>
              <a:rPr lang="fr-CH" b="1" dirty="0" smtClean="0"/>
              <a:t>, </a:t>
            </a:r>
            <a:r>
              <a:rPr lang="fr-CH" sz="1200" dirty="0" smtClean="0"/>
              <a:t>2 RCT: 1) </a:t>
            </a:r>
            <a:r>
              <a:rPr lang="fr-CH" sz="1200" dirty="0" err="1" smtClean="0"/>
              <a:t>prophylaxis</a:t>
            </a:r>
            <a:r>
              <a:rPr lang="fr-CH" sz="1200" dirty="0" smtClean="0"/>
              <a:t> </a:t>
            </a:r>
            <a:r>
              <a:rPr lang="fr-CH" sz="1200" dirty="0" err="1" smtClean="0"/>
              <a:t>prior</a:t>
            </a:r>
            <a:r>
              <a:rPr lang="fr-CH" sz="1200" dirty="0" smtClean="0"/>
              <a:t> RSV inoculation </a:t>
            </a:r>
            <a:r>
              <a:rPr lang="fr-CH" sz="1200" dirty="0" err="1" smtClean="0"/>
              <a:t>healthy</a:t>
            </a:r>
            <a:r>
              <a:rPr lang="fr-CH" sz="1200" dirty="0" smtClean="0"/>
              <a:t> </a:t>
            </a:r>
            <a:r>
              <a:rPr lang="fr-CH" sz="1200" dirty="0" err="1" smtClean="0"/>
              <a:t>adults</a:t>
            </a:r>
            <a:r>
              <a:rPr lang="fr-CH" sz="1200" dirty="0" smtClean="0"/>
              <a:t>, 38% </a:t>
            </a:r>
            <a:r>
              <a:rPr lang="fr-CH" sz="1200" dirty="0" err="1" smtClean="0"/>
              <a:t>decrease</a:t>
            </a:r>
            <a:r>
              <a:rPr lang="fr-CH" sz="1200" dirty="0" smtClean="0"/>
              <a:t> in N of infections; 2) Lung TX -&gt; </a:t>
            </a:r>
            <a:r>
              <a:rPr lang="fr-CH" sz="1200" dirty="0" err="1" smtClean="0"/>
              <a:t>reduction</a:t>
            </a:r>
            <a:r>
              <a:rPr lang="fr-CH" sz="1200" dirty="0" smtClean="0"/>
              <a:t> in </a:t>
            </a:r>
            <a:r>
              <a:rPr lang="fr-CH" sz="1200" dirty="0" err="1" smtClean="0"/>
              <a:t>daily</a:t>
            </a:r>
            <a:r>
              <a:rPr lang="fr-CH" sz="1200" dirty="0" smtClean="0"/>
              <a:t> </a:t>
            </a:r>
            <a:r>
              <a:rPr lang="fr-CH" sz="1200" dirty="0" err="1" smtClean="0"/>
              <a:t>sy</a:t>
            </a:r>
            <a:r>
              <a:rPr lang="fr-CH" sz="1200" dirty="0" smtClean="0"/>
              <a:t> scores &amp; </a:t>
            </a:r>
            <a:r>
              <a:rPr lang="fr-CH" sz="1200" dirty="0" err="1" smtClean="0"/>
              <a:t>bronchiolitis</a:t>
            </a:r>
            <a:r>
              <a:rPr lang="fr-CH" sz="1200" dirty="0" smtClean="0"/>
              <a:t> </a:t>
            </a:r>
            <a:r>
              <a:rPr lang="fr-CH" sz="1200" dirty="0" err="1" smtClean="0"/>
              <a:t>obliterans</a:t>
            </a:r>
            <a:endParaRPr lang="fr-CH" dirty="0"/>
          </a:p>
        </p:txBody>
      </p:sp>
      <p:sp>
        <p:nvSpPr>
          <p:cNvPr id="4" name="Espace réservé du numéro de diapositive 3"/>
          <p:cNvSpPr>
            <a:spLocks noGrp="1"/>
          </p:cNvSpPr>
          <p:nvPr>
            <p:ph type="sldNum" sz="quarter" idx="10"/>
          </p:nvPr>
        </p:nvSpPr>
        <p:spPr/>
        <p:txBody>
          <a:bodyPr/>
          <a:lstStyle/>
          <a:p>
            <a:fld id="{91E3C0B0-D512-4F87-BDC1-A3FD35574E0F}" type="slidenum">
              <a:rPr lang="en-US" smtClean="0"/>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smtClean="0"/>
              <a:t>Importance of </a:t>
            </a:r>
            <a:r>
              <a:rPr lang="fr-CH" dirty="0" err="1" smtClean="0"/>
              <a:t>dusion</a:t>
            </a:r>
            <a:r>
              <a:rPr lang="fr-CH" dirty="0" smtClean="0"/>
              <a:t> in </a:t>
            </a:r>
            <a:r>
              <a:rPr lang="fr-CH" dirty="0" err="1" smtClean="0"/>
              <a:t>rSV</a:t>
            </a:r>
            <a:r>
              <a:rPr lang="fr-CH" dirty="0" smtClean="0"/>
              <a:t> </a:t>
            </a:r>
            <a:r>
              <a:rPr lang="fr-CH" dirty="0" err="1" smtClean="0"/>
              <a:t>disease</a:t>
            </a:r>
            <a:r>
              <a:rPr lang="fr-CH" dirty="0" smtClean="0"/>
              <a:t> </a:t>
            </a:r>
            <a:r>
              <a:rPr lang="fr-CH" dirty="0" err="1" smtClean="0"/>
              <a:t>well</a:t>
            </a:r>
            <a:r>
              <a:rPr lang="fr-CH" dirty="0" smtClean="0"/>
              <a:t> </a:t>
            </a:r>
            <a:r>
              <a:rPr lang="fr-CH" dirty="0" err="1" smtClean="0"/>
              <a:t>studied</a:t>
            </a:r>
            <a:endParaRPr lang="fr-CH" dirty="0" smtClean="0"/>
          </a:p>
          <a:p>
            <a:r>
              <a:rPr lang="fr-CH" dirty="0" smtClean="0"/>
              <a:t>Conservation of F protein and function among RSV</a:t>
            </a:r>
            <a:r>
              <a:rPr lang="fr-CH" baseline="0" dirty="0" smtClean="0"/>
              <a:t> well documented</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err="1" smtClean="0">
                <a:solidFill>
                  <a:schemeClr val="tx1"/>
                </a:solidFill>
                <a:latin typeface="+mn-lt"/>
                <a:ea typeface="+mn-ea"/>
                <a:cs typeface="+mn-cs"/>
              </a:rPr>
              <a:t>Treatment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with</a:t>
            </a:r>
            <a:r>
              <a:rPr lang="fr-FR" sz="1200" kern="1200" dirty="0" smtClean="0">
                <a:solidFill>
                  <a:schemeClr val="tx1"/>
                </a:solidFill>
                <a:latin typeface="+mn-lt"/>
                <a:ea typeface="+mn-ea"/>
                <a:cs typeface="+mn-cs"/>
              </a:rPr>
              <a:t> GS-5806 </a:t>
            </a:r>
            <a:r>
              <a:rPr lang="fr-FR" sz="1200" kern="1200" dirty="0" err="1" smtClean="0">
                <a:solidFill>
                  <a:schemeClr val="tx1"/>
                </a:solidFill>
                <a:latin typeface="+mn-lt"/>
                <a:ea typeface="+mn-ea"/>
                <a:cs typeface="+mn-cs"/>
              </a:rPr>
              <a:t>reduced</a:t>
            </a:r>
            <a:r>
              <a:rPr lang="fr-FR" sz="1200" kern="1200" dirty="0" smtClean="0">
                <a:solidFill>
                  <a:schemeClr val="tx1"/>
                </a:solidFill>
                <a:latin typeface="+mn-lt"/>
                <a:ea typeface="+mn-ea"/>
                <a:cs typeface="+mn-cs"/>
              </a:rPr>
              <a:t> the viral </a:t>
            </a:r>
            <a:r>
              <a:rPr lang="fr-FR" sz="1200" kern="1200" dirty="0" err="1" smtClean="0">
                <a:solidFill>
                  <a:schemeClr val="tx1"/>
                </a:solidFill>
                <a:latin typeface="+mn-lt"/>
                <a:ea typeface="+mn-ea"/>
                <a:cs typeface="+mn-cs"/>
              </a:rPr>
              <a:t>load</a:t>
            </a:r>
            <a:r>
              <a:rPr lang="fr-FR" sz="1200" kern="1200" dirty="0" smtClean="0">
                <a:solidFill>
                  <a:schemeClr val="tx1"/>
                </a:solidFill>
                <a:latin typeface="+mn-lt"/>
                <a:ea typeface="+mn-ea"/>
                <a:cs typeface="+mn-cs"/>
              </a:rPr>
              <a:t> and the </a:t>
            </a:r>
            <a:r>
              <a:rPr lang="fr-FR" sz="1200" kern="1200" dirty="0" err="1" smtClean="0">
                <a:solidFill>
                  <a:schemeClr val="tx1"/>
                </a:solidFill>
                <a:latin typeface="+mn-lt"/>
                <a:ea typeface="+mn-ea"/>
                <a:cs typeface="+mn-cs"/>
              </a:rPr>
              <a:t>severity</a:t>
            </a:r>
            <a:r>
              <a:rPr lang="fr-FR" sz="1200" kern="1200" dirty="0" smtClean="0">
                <a:solidFill>
                  <a:schemeClr val="tx1"/>
                </a:solidFill>
                <a:latin typeface="+mn-lt"/>
                <a:ea typeface="+mn-ea"/>
                <a:cs typeface="+mn-cs"/>
              </a:rPr>
              <a:t> of </a:t>
            </a:r>
            <a:r>
              <a:rPr lang="fr-FR" sz="1200" kern="1200" dirty="0" err="1" smtClean="0">
                <a:solidFill>
                  <a:schemeClr val="tx1"/>
                </a:solidFill>
                <a:latin typeface="+mn-lt"/>
                <a:ea typeface="+mn-ea"/>
                <a:cs typeface="+mn-cs"/>
              </a:rPr>
              <a:t>clinical</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disease</a:t>
            </a:r>
            <a:r>
              <a:rPr lang="fr-FR" sz="1200" kern="1200" dirty="0" smtClean="0">
                <a:solidFill>
                  <a:schemeClr val="tx1"/>
                </a:solidFill>
                <a:latin typeface="+mn-lt"/>
                <a:ea typeface="+mn-ea"/>
                <a:cs typeface="+mn-cs"/>
              </a:rPr>
              <a:t> in a challenge </a:t>
            </a:r>
            <a:r>
              <a:rPr lang="fr-FR" sz="1200" kern="1200" dirty="0" err="1" smtClean="0">
                <a:solidFill>
                  <a:schemeClr val="tx1"/>
                </a:solidFill>
                <a:latin typeface="+mn-lt"/>
                <a:ea typeface="+mn-ea"/>
                <a:cs typeface="+mn-cs"/>
              </a:rPr>
              <a:t>study</a:t>
            </a:r>
            <a:r>
              <a:rPr lang="fr-FR" sz="1200" kern="1200" dirty="0" smtClean="0">
                <a:solidFill>
                  <a:schemeClr val="tx1"/>
                </a:solidFill>
                <a:latin typeface="+mn-lt"/>
                <a:ea typeface="+mn-ea"/>
                <a:cs typeface="+mn-cs"/>
              </a:rPr>
              <a:t> of </a:t>
            </a:r>
            <a:r>
              <a:rPr lang="fr-FR" sz="1200" kern="1200" dirty="0" err="1" smtClean="0">
                <a:solidFill>
                  <a:schemeClr val="tx1"/>
                </a:solidFill>
                <a:latin typeface="+mn-lt"/>
                <a:ea typeface="+mn-ea"/>
                <a:cs typeface="+mn-cs"/>
              </a:rPr>
              <a:t>healthy</a:t>
            </a:r>
            <a:r>
              <a:rPr lang="fr-FR" sz="1200" kern="1200" dirty="0" smtClean="0">
                <a:solidFill>
                  <a:schemeClr val="tx1"/>
                </a:solidFill>
                <a:latin typeface="+mn-lt"/>
                <a:ea typeface="+mn-ea"/>
                <a:cs typeface="+mn-cs"/>
              </a:rPr>
              <a:t> 54 </a:t>
            </a:r>
            <a:r>
              <a:rPr lang="fr-FR" sz="1200" kern="1200" dirty="0" err="1" smtClean="0">
                <a:solidFill>
                  <a:schemeClr val="tx1"/>
                </a:solidFill>
                <a:latin typeface="+mn-lt"/>
                <a:ea typeface="+mn-ea"/>
                <a:cs typeface="+mn-cs"/>
              </a:rPr>
              <a:t>adults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Funded</a:t>
            </a:r>
            <a:r>
              <a:rPr lang="fr-FR" sz="1200" kern="1200" dirty="0" smtClean="0">
                <a:solidFill>
                  <a:schemeClr val="tx1"/>
                </a:solidFill>
                <a:latin typeface="+mn-lt"/>
                <a:ea typeface="+mn-ea"/>
                <a:cs typeface="+mn-cs"/>
              </a:rPr>
              <a:t> by </a:t>
            </a:r>
            <a:r>
              <a:rPr lang="fr-FR" sz="1200" kern="1200" dirty="0" err="1" smtClean="0">
                <a:solidFill>
                  <a:schemeClr val="tx1"/>
                </a:solidFill>
                <a:latin typeface="+mn-lt"/>
                <a:ea typeface="+mn-ea"/>
                <a:cs typeface="+mn-cs"/>
              </a:rPr>
              <a:t>Gilead</a:t>
            </a:r>
            <a:r>
              <a:rPr lang="fr-FR" sz="1200" kern="1200" dirty="0" smtClean="0">
                <a:solidFill>
                  <a:schemeClr val="tx1"/>
                </a:solidFill>
                <a:latin typeface="+mn-lt"/>
                <a:ea typeface="+mn-ea"/>
                <a:cs typeface="+mn-cs"/>
              </a:rPr>
              <a:t> Sciences; </a:t>
            </a:r>
            <a:r>
              <a:rPr lang="fr-FR" sz="1200" kern="1200" dirty="0" err="1" smtClean="0">
                <a:solidFill>
                  <a:schemeClr val="tx1"/>
                </a:solidFill>
                <a:latin typeface="+mn-lt"/>
                <a:ea typeface="+mn-ea"/>
                <a:cs typeface="+mn-cs"/>
              </a:rPr>
              <a:t>ClinicalTrials.gov</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number</a:t>
            </a:r>
            <a:r>
              <a:rPr lang="fr-FR" sz="1200" kern="1200" dirty="0" smtClean="0">
                <a:solidFill>
                  <a:schemeClr val="tx1"/>
                </a:solidFill>
                <a:latin typeface="+mn-lt"/>
                <a:ea typeface="+mn-ea"/>
                <a:cs typeface="+mn-cs"/>
              </a:rPr>
              <a:t>, </a:t>
            </a:r>
            <a:r>
              <a:rPr lang="fr-FR" sz="1200" u="sng" kern="1200" dirty="0" smtClean="0">
                <a:solidFill>
                  <a:schemeClr val="tx1"/>
                </a:solidFill>
                <a:latin typeface="+mn-lt"/>
                <a:ea typeface="+mn-ea"/>
                <a:cs typeface="+mn-cs"/>
                <a:hlinkClick r:id="rId3"/>
              </a:rPr>
              <a:t>NCT01756482.).</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err="1" smtClean="0">
                <a:solidFill>
                  <a:schemeClr val="tx1"/>
                </a:solidFill>
                <a:latin typeface="+mn-lt"/>
                <a:ea typeface="+mn-ea"/>
                <a:cs typeface="+mn-cs"/>
              </a:rPr>
              <a:t>We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conducted</a:t>
            </a:r>
            <a:r>
              <a:rPr lang="fr-FR" sz="1200" kern="1200" dirty="0" smtClean="0">
                <a:solidFill>
                  <a:schemeClr val="tx1"/>
                </a:solidFill>
                <a:latin typeface="+mn-lt"/>
                <a:ea typeface="+mn-ea"/>
                <a:cs typeface="+mn-cs"/>
              </a:rPr>
              <a:t> a double-</a:t>
            </a:r>
            <a:r>
              <a:rPr lang="fr-FR" sz="1200" kern="1200" dirty="0" err="1" smtClean="0">
                <a:solidFill>
                  <a:schemeClr val="tx1"/>
                </a:solidFill>
                <a:latin typeface="+mn-lt"/>
                <a:ea typeface="+mn-ea"/>
                <a:cs typeface="+mn-cs"/>
              </a:rPr>
              <a:t>blind</a:t>
            </a:r>
            <a:r>
              <a:rPr lang="fr-FR" sz="1200" kern="1200" dirty="0" smtClean="0">
                <a:solidFill>
                  <a:schemeClr val="tx1"/>
                </a:solidFill>
                <a:latin typeface="+mn-lt"/>
                <a:ea typeface="+mn-ea"/>
                <a:cs typeface="+mn-cs"/>
              </a:rPr>
              <a:t>, placebo-</a:t>
            </a:r>
            <a:r>
              <a:rPr lang="fr-FR" sz="1200" kern="1200" dirty="0" err="1" smtClean="0">
                <a:solidFill>
                  <a:schemeClr val="tx1"/>
                </a:solidFill>
                <a:latin typeface="+mn-lt"/>
                <a:ea typeface="+mn-ea"/>
                <a:cs typeface="+mn-cs"/>
              </a:rPr>
              <a:t>controlled</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study</a:t>
            </a:r>
            <a:r>
              <a:rPr lang="fr-FR" sz="1200" kern="1200" dirty="0" smtClean="0">
                <a:solidFill>
                  <a:schemeClr val="tx1"/>
                </a:solidFill>
                <a:latin typeface="+mn-lt"/>
                <a:ea typeface="+mn-ea"/>
                <a:cs typeface="+mn-cs"/>
              </a:rPr>
              <a:t> of GS-5806, an oral RSV-entry </a:t>
            </a:r>
            <a:r>
              <a:rPr lang="fr-FR" sz="1200" kern="1200" dirty="0" err="1" smtClean="0">
                <a:solidFill>
                  <a:schemeClr val="tx1"/>
                </a:solidFill>
                <a:latin typeface="+mn-lt"/>
                <a:ea typeface="+mn-ea"/>
                <a:cs typeface="+mn-cs"/>
              </a:rPr>
              <a:t>inhibitor</a:t>
            </a:r>
            <a:r>
              <a:rPr lang="fr-FR" sz="1200" kern="1200" dirty="0" smtClean="0">
                <a:solidFill>
                  <a:schemeClr val="tx1"/>
                </a:solidFill>
                <a:latin typeface="+mn-lt"/>
                <a:ea typeface="+mn-ea"/>
                <a:cs typeface="+mn-cs"/>
              </a:rPr>
              <a:t>, in </a:t>
            </a:r>
            <a:r>
              <a:rPr lang="fr-FR" sz="1200" kern="1200" dirty="0" err="1" smtClean="0">
                <a:solidFill>
                  <a:schemeClr val="tx1"/>
                </a:solidFill>
                <a:latin typeface="+mn-lt"/>
                <a:ea typeface="+mn-ea"/>
                <a:cs typeface="+mn-cs"/>
              </a:rPr>
              <a:t>healthy</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adults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who</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received</a:t>
            </a:r>
            <a:r>
              <a:rPr lang="fr-FR" sz="1200" kern="1200" dirty="0" smtClean="0">
                <a:solidFill>
                  <a:schemeClr val="tx1"/>
                </a:solidFill>
                <a:latin typeface="+mn-lt"/>
                <a:ea typeface="+mn-ea"/>
                <a:cs typeface="+mn-cs"/>
              </a:rPr>
              <a:t> a </a:t>
            </a:r>
            <a:r>
              <a:rPr lang="fr-FR" sz="1200" kern="1200" dirty="0" err="1" smtClean="0">
                <a:solidFill>
                  <a:schemeClr val="tx1"/>
                </a:solidFill>
                <a:latin typeface="+mn-lt"/>
                <a:ea typeface="+mn-ea"/>
                <a:cs typeface="+mn-cs"/>
              </a:rPr>
              <a:t>clinical</a:t>
            </a:r>
            <a:r>
              <a:rPr lang="fr-FR" sz="1200" kern="1200" dirty="0" smtClean="0">
                <a:solidFill>
                  <a:schemeClr val="tx1"/>
                </a:solidFill>
                <a:latin typeface="+mn-lt"/>
                <a:ea typeface="+mn-ea"/>
                <a:cs typeface="+mn-cs"/>
              </a:rPr>
              <a:t> challenge </a:t>
            </a:r>
            <a:r>
              <a:rPr lang="fr-FR" sz="1200" kern="1200" dirty="0" err="1" smtClean="0">
                <a:solidFill>
                  <a:schemeClr val="tx1"/>
                </a:solidFill>
                <a:latin typeface="+mn-lt"/>
                <a:ea typeface="+mn-ea"/>
                <a:cs typeface="+mn-cs"/>
              </a:rPr>
              <a:t>strain</a:t>
            </a:r>
            <a:r>
              <a:rPr lang="fr-FR" sz="1200" kern="1200" dirty="0" smtClean="0">
                <a:solidFill>
                  <a:schemeClr val="tx1"/>
                </a:solidFill>
                <a:latin typeface="+mn-lt"/>
                <a:ea typeface="+mn-ea"/>
                <a:cs typeface="+mn-cs"/>
              </a:rPr>
              <a:t> of RSV </a:t>
            </a:r>
            <a:r>
              <a:rPr lang="fr-FR" sz="1200" kern="1200" dirty="0" err="1" smtClean="0">
                <a:solidFill>
                  <a:schemeClr val="tx1"/>
                </a:solidFill>
                <a:latin typeface="+mn-lt"/>
                <a:ea typeface="+mn-ea"/>
                <a:cs typeface="+mn-cs"/>
              </a:rPr>
              <a:t>intranasally</a:t>
            </a:r>
            <a:r>
              <a:rPr lang="fr-FR" sz="1200" kern="1200" dirty="0" smtClean="0">
                <a:solidFill>
                  <a:schemeClr val="tx1"/>
                </a:solidFill>
                <a:latin typeface="+mn-lt"/>
                <a:ea typeface="+mn-ea"/>
                <a:cs typeface="+mn-cs"/>
              </a:rPr>
              <a:t>.</a:t>
            </a:r>
            <a:endParaRPr lang="fr-FR" sz="1200" u="sng" kern="1200" dirty="0" smtClean="0">
              <a:solidFill>
                <a:schemeClr val="tx1"/>
              </a:solidFill>
              <a:latin typeface="+mn-lt"/>
              <a:ea typeface="+mn-ea"/>
              <a:cs typeface="+mn-cs"/>
              <a:hlinkClick r:id="rId3"/>
            </a:endParaRPr>
          </a:p>
          <a:p>
            <a:endParaRPr lang="fr-CH" dirty="0"/>
          </a:p>
        </p:txBody>
      </p:sp>
      <p:sp>
        <p:nvSpPr>
          <p:cNvPr id="4" name="Espace réservé du numéro de diapositive 3"/>
          <p:cNvSpPr>
            <a:spLocks noGrp="1"/>
          </p:cNvSpPr>
          <p:nvPr>
            <p:ph type="sldNum" sz="quarter" idx="10"/>
          </p:nvPr>
        </p:nvSpPr>
        <p:spPr/>
        <p:txBody>
          <a:bodyPr/>
          <a:lstStyle/>
          <a:p>
            <a:fld id="{91E3C0B0-D512-4F87-BDC1-A3FD35574E0F}" type="slidenum">
              <a:rPr lang="en-US" smtClean="0"/>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err="1" smtClean="0"/>
              <a:t>Bcxp</a:t>
            </a:r>
            <a:r>
              <a:rPr lang="fr-CH" dirty="0" smtClean="0"/>
              <a:t> de traitement en phase </a:t>
            </a:r>
            <a:r>
              <a:rPr lang="fr-CH" dirty="0" err="1" smtClean="0"/>
              <a:t>investigat</a:t>
            </a:r>
            <a:endParaRPr lang="fr-CH" dirty="0"/>
          </a:p>
        </p:txBody>
      </p:sp>
      <p:sp>
        <p:nvSpPr>
          <p:cNvPr id="4" name="Espace réservé du numéro de diapositive 3"/>
          <p:cNvSpPr>
            <a:spLocks noGrp="1"/>
          </p:cNvSpPr>
          <p:nvPr>
            <p:ph type="sldNum" sz="quarter" idx="10"/>
          </p:nvPr>
        </p:nvSpPr>
        <p:spPr/>
        <p:txBody>
          <a:bodyPr/>
          <a:lstStyle/>
          <a:p>
            <a:fld id="{91E3C0B0-D512-4F87-BDC1-A3FD35574E0F}" type="slidenum">
              <a:rPr lang="en-US" smtClean="0"/>
              <a:pPr/>
              <a:t>34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91E3C0B0-D512-4F87-BDC1-A3FD35574E0F}" type="slidenum">
              <a:rPr lang="en-US" smtClean="0"/>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Paramyxovirus</a:t>
            </a:r>
            <a:r>
              <a:rPr lang="en-US" dirty="0" smtClean="0"/>
              <a:t>, enveloped virus</a:t>
            </a:r>
            <a:r>
              <a:rPr lang="en-US" baseline="0" dirty="0" smtClean="0"/>
              <a:t> with 10 viral protein- single RNA stranded</a:t>
            </a:r>
          </a:p>
          <a:p>
            <a:r>
              <a:rPr lang="en-US" baseline="0" dirty="0" smtClean="0"/>
              <a:t>2 antigenic groups A &amp;B</a:t>
            </a:r>
            <a:endParaRPr lang="en-US" dirty="0"/>
          </a:p>
        </p:txBody>
      </p:sp>
      <p:sp>
        <p:nvSpPr>
          <p:cNvPr id="4" name="Slide Number Placeholder 3"/>
          <p:cNvSpPr>
            <a:spLocks noGrp="1"/>
          </p:cNvSpPr>
          <p:nvPr>
            <p:ph type="sldNum" sz="quarter" idx="10"/>
          </p:nvPr>
        </p:nvSpPr>
        <p:spPr/>
        <p:txBody>
          <a:bodyPr/>
          <a:lstStyle/>
          <a:p>
            <a:pPr>
              <a:defRPr/>
            </a:pPr>
            <a:fld id="{EFF81FE0-36AB-4F7E-884B-BEE980A2646A}" type="slidenum">
              <a:rPr lang="fr-FR" smtClean="0"/>
              <a:pPr>
                <a:defRPr/>
              </a:pPr>
              <a:t>4</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smtClean="0"/>
              <a:t>Further stratified analysis btw treatment effect in the low lymphocyte strata-&gt; stronger trend in the</a:t>
            </a:r>
            <a:r>
              <a:rPr lang="fr-CH" baseline="0" dirty="0" smtClean="0"/>
              <a:t> </a:t>
            </a:r>
            <a:r>
              <a:rPr lang="fr-CH" dirty="0" smtClean="0"/>
              <a:t> low lymphocyte group, which did not reach significance (total ALC&lt;300 vs &gt;300)</a:t>
            </a:r>
            <a:r>
              <a:rPr lang="fr-CH" baseline="0" dirty="0" smtClean="0"/>
              <a:t> </a:t>
            </a:r>
            <a:endParaRPr lang="fr-CH" dirty="0"/>
          </a:p>
        </p:txBody>
      </p:sp>
      <p:sp>
        <p:nvSpPr>
          <p:cNvPr id="4" name="Espace réservé du numéro de diapositive 3"/>
          <p:cNvSpPr>
            <a:spLocks noGrp="1"/>
          </p:cNvSpPr>
          <p:nvPr>
            <p:ph type="sldNum" sz="quarter" idx="10"/>
          </p:nvPr>
        </p:nvSpPr>
        <p:spPr/>
        <p:txBody>
          <a:bodyPr/>
          <a:lstStyle/>
          <a:p>
            <a:fld id="{91E3C0B0-D512-4F87-BDC1-A3FD35574E0F}" type="slidenum">
              <a:rPr lang="en-US" smtClean="0"/>
              <a:pPr/>
              <a:t>40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1E3C0B0-D512-4F87-BDC1-A3FD35574E0F}" type="slidenum">
              <a:rPr lang="en-US" smtClean="0"/>
              <a:pPr/>
              <a:t>42</a:t>
            </a:fld>
            <a:endParaRPr lang="en-US"/>
          </a:p>
        </p:txBody>
      </p:sp>
    </p:spTree>
    <p:extLst>
      <p:ext uri="{BB962C8B-B14F-4D97-AF65-F5344CB8AC3E}">
        <p14:creationId xmlns="" xmlns:p14="http://schemas.microsoft.com/office/powerpoint/2010/main" val="31552622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Important state</a:t>
            </a:r>
            <a:r>
              <a:rPr lang="en-US" baseline="0" dirty="0" smtClean="0"/>
              <a:t> that this is pilot with important feasibility aspects. If pilot feasible-&gt; main study</a:t>
            </a:r>
            <a:endParaRPr lang="en-US" dirty="0"/>
          </a:p>
        </p:txBody>
      </p:sp>
      <p:sp>
        <p:nvSpPr>
          <p:cNvPr id="4" name="Slide Number Placeholder 3"/>
          <p:cNvSpPr>
            <a:spLocks noGrp="1"/>
          </p:cNvSpPr>
          <p:nvPr>
            <p:ph type="sldNum" sz="quarter" idx="10"/>
          </p:nvPr>
        </p:nvSpPr>
        <p:spPr/>
        <p:txBody>
          <a:bodyPr/>
          <a:lstStyle/>
          <a:p>
            <a:fld id="{91E3C0B0-D512-4F87-BDC1-A3FD35574E0F}" type="slidenum">
              <a:rPr lang="en-US" smtClean="0"/>
              <a:pPr/>
              <a:t>43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1E3C0B0-D512-4F87-BDC1-A3FD35574E0F}" type="slidenum">
              <a:rPr lang="en-US" smtClean="0"/>
              <a:pPr/>
              <a:t>44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smtClean="0"/>
              <a:t>Predictors</a:t>
            </a:r>
            <a:r>
              <a:rPr lang="fr-FR" dirty="0" smtClean="0"/>
              <a:t>: Type IS, ALC, ANC, viral </a:t>
            </a:r>
            <a:r>
              <a:rPr lang="fr-FR" dirty="0" err="1" smtClean="0"/>
              <a:t>loads</a:t>
            </a:r>
            <a:r>
              <a:rPr lang="fr-FR" dirty="0" smtClean="0"/>
              <a:t>, RSV A vs B, micro-</a:t>
            </a:r>
            <a:r>
              <a:rPr lang="fr-FR" dirty="0" err="1" smtClean="0"/>
              <a:t>arrays</a:t>
            </a:r>
            <a:endParaRPr lang="fr-FR" dirty="0"/>
          </a:p>
        </p:txBody>
      </p:sp>
      <p:sp>
        <p:nvSpPr>
          <p:cNvPr id="4" name="Slide Number Placeholder 3"/>
          <p:cNvSpPr>
            <a:spLocks noGrp="1"/>
          </p:cNvSpPr>
          <p:nvPr>
            <p:ph type="sldNum" sz="quarter" idx="10"/>
          </p:nvPr>
        </p:nvSpPr>
        <p:spPr/>
        <p:txBody>
          <a:bodyPr/>
          <a:lstStyle/>
          <a:p>
            <a:fld id="{91E3C0B0-D512-4F87-BDC1-A3FD35574E0F}" type="slidenum">
              <a:rPr lang="en-US" smtClean="0"/>
              <a:pPr/>
              <a:t>46</a:t>
            </a:fld>
            <a:endParaRPr lang="en-US"/>
          </a:p>
        </p:txBody>
      </p:sp>
    </p:spTree>
    <p:extLst>
      <p:ext uri="{BB962C8B-B14F-4D97-AF65-F5344CB8AC3E}">
        <p14:creationId xmlns="" xmlns:p14="http://schemas.microsoft.com/office/powerpoint/2010/main" val="34284238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1E3C0B0-D512-4F87-BDC1-A3FD35574E0F}" type="slidenum">
              <a:rPr lang="en-US" smtClean="0"/>
              <a:pPr/>
              <a:t>47</a:t>
            </a:fld>
            <a:endParaRPr lang="en-US"/>
          </a:p>
        </p:txBody>
      </p:sp>
    </p:spTree>
    <p:extLst>
      <p:ext uri="{BB962C8B-B14F-4D97-AF65-F5344CB8AC3E}">
        <p14:creationId xmlns="" xmlns:p14="http://schemas.microsoft.com/office/powerpoint/2010/main" val="30593332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91E3C0B0-D512-4F87-BDC1-A3FD35574E0F}" type="slidenum">
              <a:rPr lang="en-US" smtClean="0"/>
              <a:pPr/>
              <a:t>48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HUG-  1.1.2005-31.12.2014: 1373 positive tests for RSV: 1277 patients, 1292 </a:t>
            </a:r>
            <a:r>
              <a:rPr lang="fr-FR" dirty="0" err="1" smtClean="0"/>
              <a:t>infectious</a:t>
            </a:r>
            <a:r>
              <a:rPr lang="fr-FR" dirty="0" smtClean="0"/>
              <a:t> </a:t>
            </a:r>
            <a:r>
              <a:rPr lang="fr-FR" dirty="0" err="1" smtClean="0"/>
              <a:t>events</a:t>
            </a:r>
            <a:r>
              <a:rPr lang="fr-FR" dirty="0" smtClean="0"/>
              <a:t>-&gt;</a:t>
            </a:r>
            <a:r>
              <a:rPr lang="fr-FR" b="1" dirty="0" smtClean="0"/>
              <a:t>184 patients</a:t>
            </a:r>
          </a:p>
          <a:p>
            <a:r>
              <a:rPr lang="fr-FR" dirty="0" smtClean="0"/>
              <a:t>CHUV-</a:t>
            </a:r>
            <a:r>
              <a:rPr lang="fr-FR" baseline="0" dirty="0" smtClean="0"/>
              <a:t> 4.1.2005-23.04.2014:  294 positive tests for RSV</a:t>
            </a:r>
            <a:r>
              <a:rPr lang="fr-FR" dirty="0" smtClean="0"/>
              <a:t>  63 IC patients </a:t>
            </a:r>
            <a:r>
              <a:rPr lang="fr-FR" dirty="0" err="1" smtClean="0"/>
              <a:t>with</a:t>
            </a:r>
            <a:r>
              <a:rPr lang="fr-FR" baseline="0" dirty="0" smtClean="0"/>
              <a:t> RSV</a:t>
            </a:r>
            <a:r>
              <a:rPr lang="fr-FR" dirty="0" smtClean="0"/>
              <a:t>   -&gt;</a:t>
            </a:r>
            <a:r>
              <a:rPr lang="fr-FR" b="1" dirty="0" smtClean="0"/>
              <a:t>62 patients                                    </a:t>
            </a:r>
          </a:p>
          <a:p>
            <a:endParaRPr lang="fr-FR" dirty="0"/>
          </a:p>
        </p:txBody>
      </p:sp>
      <p:sp>
        <p:nvSpPr>
          <p:cNvPr id="4" name="Slide Number Placeholder 3"/>
          <p:cNvSpPr>
            <a:spLocks noGrp="1"/>
          </p:cNvSpPr>
          <p:nvPr>
            <p:ph type="sldNum" sz="quarter" idx="10"/>
          </p:nvPr>
        </p:nvSpPr>
        <p:spPr/>
        <p:txBody>
          <a:bodyPr/>
          <a:lstStyle/>
          <a:p>
            <a:fld id="{91E3C0B0-D512-4F87-BDC1-A3FD35574E0F}" type="slidenum">
              <a:rPr lang="en-US" smtClean="0"/>
              <a:pPr/>
              <a:t>49</a:t>
            </a:fld>
            <a:endParaRPr lang="en-US"/>
          </a:p>
        </p:txBody>
      </p:sp>
    </p:spTree>
    <p:extLst>
      <p:ext uri="{BB962C8B-B14F-4D97-AF65-F5344CB8AC3E}">
        <p14:creationId xmlns="" xmlns:p14="http://schemas.microsoft.com/office/powerpoint/2010/main" val="3059333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5AB6360-64C1-8A44-BA81-C2E45BE09A6E}" type="slidenum">
              <a:rPr lang="en-US"/>
              <a:pPr/>
              <a:t>5</a:t>
            </a:fld>
            <a:endParaRPr lang="en-US"/>
          </a:p>
        </p:txBody>
      </p:sp>
      <p:sp>
        <p:nvSpPr>
          <p:cNvPr id="47107" name="Rectangle 2"/>
          <p:cNvSpPr>
            <a:spLocks noGrp="1" noRot="1" noChangeAspect="1" noChangeArrowheads="1" noTextEdit="1"/>
          </p:cNvSpPr>
          <p:nvPr>
            <p:ph type="sldImg"/>
          </p:nvPr>
        </p:nvSpPr>
        <p:spPr>
          <a:xfrm>
            <a:off x="1065214" y="459502"/>
            <a:ext cx="4573587" cy="3447860"/>
          </a:xfrm>
          <a:ln/>
        </p:spPr>
      </p:sp>
      <p:sp>
        <p:nvSpPr>
          <p:cNvPr id="47108" name="Rectangle 3"/>
          <p:cNvSpPr>
            <a:spLocks noGrp="1" noChangeArrowheads="1"/>
          </p:cNvSpPr>
          <p:nvPr>
            <p:ph type="body" idx="1"/>
          </p:nvPr>
        </p:nvSpPr>
        <p:spPr>
          <a:xfrm>
            <a:off x="685800" y="4288684"/>
            <a:ext cx="5486400" cy="4135517"/>
          </a:xfrm>
          <a:noFill/>
          <a:ln/>
        </p:spPr>
        <p:txBody>
          <a:bodyPr/>
          <a:lstStyle/>
          <a:p>
            <a:pPr marL="111125" indent="-111125">
              <a:tabLst>
                <a:tab pos="238125" algn="l"/>
              </a:tabLst>
            </a:pPr>
            <a:r>
              <a:rPr lang="en-US" dirty="0">
                <a:latin typeface="Times New Roman" pitchFamily="28" charset="0"/>
              </a:rPr>
              <a:t>The seasonality of infection with various respiratory viruses has been well established by long-term longitudinal studies</a:t>
            </a:r>
            <a:r>
              <a:rPr lang="en-US" baseline="30000" dirty="0">
                <a:latin typeface="Times New Roman" pitchFamily="28" charset="0"/>
              </a:rPr>
              <a:t>1</a:t>
            </a:r>
            <a:r>
              <a:rPr lang="en-US" dirty="0">
                <a:latin typeface="Times New Roman" pitchFamily="28" charset="0"/>
              </a:rPr>
              <a:t> and short-term studies during the cold season</a:t>
            </a:r>
            <a:r>
              <a:rPr lang="en-US" baseline="30000" dirty="0">
                <a:latin typeface="Times New Roman" pitchFamily="28" charset="0"/>
              </a:rPr>
              <a:t>2</a:t>
            </a:r>
            <a:r>
              <a:rPr lang="en-US" dirty="0">
                <a:latin typeface="Times New Roman" pitchFamily="28" charset="0"/>
              </a:rPr>
              <a:t> and confirmed with viral isolation techniques.</a:t>
            </a:r>
            <a:r>
              <a:rPr lang="en-US" baseline="30000" dirty="0">
                <a:latin typeface="Times New Roman" pitchFamily="28" charset="0"/>
              </a:rPr>
              <a:t>2</a:t>
            </a:r>
            <a:endParaRPr lang="en-US" dirty="0">
              <a:latin typeface="Times New Roman" pitchFamily="28" charset="0"/>
            </a:endParaRPr>
          </a:p>
          <a:p>
            <a:pPr marL="111125" indent="-111125">
              <a:tabLst>
                <a:tab pos="238125" algn="l"/>
              </a:tabLst>
            </a:pPr>
            <a:r>
              <a:rPr lang="en-US" dirty="0">
                <a:latin typeface="Times New Roman" pitchFamily="28" charset="0"/>
              </a:rPr>
              <a:t>Although RVs are isolated in all months of the year, the peak occurs at the beginning of the school year, presumably because contact among children increases. School attendance is associated with high RV illness rates in the family.</a:t>
            </a:r>
            <a:r>
              <a:rPr lang="en-US" baseline="30000" dirty="0">
                <a:latin typeface="Times New Roman" pitchFamily="28" charset="0"/>
              </a:rPr>
              <a:t>1</a:t>
            </a:r>
            <a:r>
              <a:rPr lang="en-US" dirty="0">
                <a:latin typeface="Times New Roman" pitchFamily="28" charset="0"/>
              </a:rPr>
              <a:t> Studies using RT-PCR techniques to detect RV RNA have confirmed the fall peak in incidence of RV infection in adults with self-diagnosed colds.</a:t>
            </a:r>
            <a:r>
              <a:rPr lang="en-US" baseline="30000" dirty="0">
                <a:latin typeface="Times New Roman" pitchFamily="28" charset="0"/>
              </a:rPr>
              <a:t>2</a:t>
            </a:r>
            <a:r>
              <a:rPr lang="en-US" dirty="0">
                <a:latin typeface="Times New Roman" pitchFamily="28" charset="0"/>
              </a:rPr>
              <a:t> </a:t>
            </a:r>
          </a:p>
          <a:p>
            <a:pPr marL="111125" indent="-111125">
              <a:tabLst>
                <a:tab pos="238125" algn="l"/>
              </a:tabLst>
            </a:pPr>
            <a:r>
              <a:rPr lang="en-US" dirty="0">
                <a:latin typeface="Times New Roman" pitchFamily="28" charset="0"/>
              </a:rPr>
              <a:t>The autumn peak of RV illness differs from the seasonal peak of influenza virus, which occurs in the winter months (December through early April, depending on the virus type).</a:t>
            </a:r>
            <a:r>
              <a:rPr lang="en-US" baseline="30000" dirty="0">
                <a:latin typeface="Times New Roman" pitchFamily="28" charset="0"/>
              </a:rPr>
              <a:t>3</a:t>
            </a:r>
            <a:endParaRPr lang="en-US" dirty="0">
              <a:latin typeface="Times New Roman" pitchFamily="28" charset="0"/>
            </a:endParaRPr>
          </a:p>
          <a:p>
            <a:pPr marL="111125" indent="-111125">
              <a:tabLst>
                <a:tab pos="238125" algn="l"/>
              </a:tabLst>
            </a:pPr>
            <a:endParaRPr lang="en-US" dirty="0">
              <a:latin typeface="Times New Roman" pitchFamily="28" charset="0"/>
            </a:endParaRPr>
          </a:p>
          <a:p>
            <a:pPr marL="111125" indent="-111125">
              <a:tabLst>
                <a:tab pos="238125" algn="l"/>
              </a:tabLst>
            </a:pPr>
            <a:r>
              <a:rPr lang="en-US" sz="1000" dirty="0">
                <a:latin typeface="Times New Roman" pitchFamily="28" charset="0"/>
              </a:rPr>
              <a:t>	1.	</a:t>
            </a:r>
            <a:r>
              <a:rPr lang="en-US" sz="1000" dirty="0" err="1">
                <a:latin typeface="Times New Roman" pitchFamily="28" charset="0"/>
              </a:rPr>
              <a:t>Monto</a:t>
            </a:r>
            <a:r>
              <a:rPr lang="en-US" sz="1000" dirty="0">
                <a:latin typeface="Times New Roman" pitchFamily="28" charset="0"/>
              </a:rPr>
              <a:t> AS. Studies of the community and family: acute respiratory illness and infection. 	</a:t>
            </a:r>
            <a:r>
              <a:rPr lang="en-US" sz="1000" i="1" dirty="0" err="1">
                <a:latin typeface="Times New Roman" pitchFamily="28" charset="0"/>
              </a:rPr>
              <a:t>Epidemiol</a:t>
            </a:r>
            <a:r>
              <a:rPr lang="en-US" sz="1000" i="1" dirty="0">
                <a:latin typeface="Times New Roman" pitchFamily="28" charset="0"/>
              </a:rPr>
              <a:t> Rev</a:t>
            </a:r>
            <a:r>
              <a:rPr lang="en-US" sz="1000" dirty="0">
                <a:latin typeface="Times New Roman" pitchFamily="28" charset="0"/>
              </a:rPr>
              <a:t>. 1994;16:351-373.</a:t>
            </a:r>
          </a:p>
          <a:p>
            <a:pPr marL="111125" indent="-111125">
              <a:tabLst>
                <a:tab pos="238125" algn="l"/>
              </a:tabLst>
            </a:pPr>
            <a:r>
              <a:rPr lang="en-US" sz="1000" dirty="0">
                <a:latin typeface="Times New Roman" pitchFamily="28" charset="0"/>
              </a:rPr>
              <a:t>	2.	</a:t>
            </a:r>
            <a:r>
              <a:rPr lang="en-US" sz="1000" dirty="0" err="1">
                <a:latin typeface="Times New Roman" pitchFamily="28" charset="0"/>
                <a:ea typeface="Times" pitchFamily="28" charset="0"/>
                <a:cs typeface="Times" pitchFamily="28" charset="0"/>
              </a:rPr>
              <a:t>Arruda</a:t>
            </a:r>
            <a:r>
              <a:rPr lang="en-US" sz="1000" dirty="0">
                <a:latin typeface="Times New Roman" pitchFamily="28" charset="0"/>
                <a:ea typeface="Times" pitchFamily="28" charset="0"/>
                <a:cs typeface="Times" pitchFamily="28" charset="0"/>
              </a:rPr>
              <a:t> E, </a:t>
            </a:r>
            <a:r>
              <a:rPr lang="en-US" sz="1000" dirty="0" err="1">
                <a:latin typeface="Times New Roman" pitchFamily="28" charset="0"/>
                <a:ea typeface="Times" pitchFamily="28" charset="0"/>
                <a:cs typeface="Times" pitchFamily="28" charset="0"/>
              </a:rPr>
              <a:t>Pitkäranta</a:t>
            </a:r>
            <a:r>
              <a:rPr lang="en-US" sz="1000" dirty="0">
                <a:latin typeface="Times New Roman" pitchFamily="28" charset="0"/>
                <a:ea typeface="Times" pitchFamily="28" charset="0"/>
                <a:cs typeface="Times" pitchFamily="28" charset="0"/>
              </a:rPr>
              <a:t> A, </a:t>
            </a:r>
            <a:r>
              <a:rPr lang="en-US" sz="1000" dirty="0" err="1">
                <a:latin typeface="Times New Roman" pitchFamily="28" charset="0"/>
                <a:ea typeface="Times" pitchFamily="28" charset="0"/>
                <a:cs typeface="Times" pitchFamily="28" charset="0"/>
              </a:rPr>
              <a:t>Witek</a:t>
            </a:r>
            <a:r>
              <a:rPr lang="en-US" sz="1000" dirty="0">
                <a:latin typeface="Times New Roman" pitchFamily="28" charset="0"/>
                <a:ea typeface="Times" pitchFamily="28" charset="0"/>
                <a:cs typeface="Times" pitchFamily="28" charset="0"/>
              </a:rPr>
              <a:t> TJ, </a:t>
            </a:r>
            <a:r>
              <a:rPr lang="en-US" sz="1000" dirty="0" err="1">
                <a:latin typeface="Times New Roman" pitchFamily="28" charset="0"/>
                <a:ea typeface="Times" pitchFamily="28" charset="0"/>
                <a:cs typeface="Times" pitchFamily="28" charset="0"/>
              </a:rPr>
              <a:t>Jr</a:t>
            </a:r>
            <a:r>
              <a:rPr lang="en-US" sz="1000" dirty="0">
                <a:latin typeface="Times New Roman" pitchFamily="28" charset="0"/>
                <a:ea typeface="Times" pitchFamily="28" charset="0"/>
                <a:cs typeface="Times" pitchFamily="28" charset="0"/>
              </a:rPr>
              <a:t>, Doyle CA, Hayden FG. Frequency and natural history </a:t>
            </a:r>
            <a:br>
              <a:rPr lang="en-US" sz="1000" dirty="0">
                <a:latin typeface="Times New Roman" pitchFamily="28" charset="0"/>
                <a:ea typeface="Times" pitchFamily="28" charset="0"/>
                <a:cs typeface="Times" pitchFamily="28" charset="0"/>
              </a:rPr>
            </a:br>
            <a:r>
              <a:rPr lang="en-US" sz="1000" dirty="0">
                <a:latin typeface="Times New Roman" pitchFamily="28" charset="0"/>
                <a:ea typeface="Times" pitchFamily="28" charset="0"/>
                <a:cs typeface="Times" pitchFamily="28" charset="0"/>
              </a:rPr>
              <a:t>	of rhinovirus infections in adults during autumn. </a:t>
            </a:r>
            <a:r>
              <a:rPr lang="en-US" sz="1000" i="1" dirty="0">
                <a:latin typeface="Times New Roman" pitchFamily="28" charset="0"/>
                <a:ea typeface="Times" pitchFamily="28" charset="0"/>
                <a:cs typeface="Times" pitchFamily="28" charset="0"/>
              </a:rPr>
              <a:t>J </a:t>
            </a:r>
            <a:r>
              <a:rPr lang="en-US" sz="1000" i="1" dirty="0" err="1">
                <a:latin typeface="Times New Roman" pitchFamily="28" charset="0"/>
                <a:ea typeface="Times" pitchFamily="28" charset="0"/>
                <a:cs typeface="Times" pitchFamily="28" charset="0"/>
              </a:rPr>
              <a:t>Clin</a:t>
            </a:r>
            <a:r>
              <a:rPr lang="en-US" sz="1000" i="1" dirty="0">
                <a:latin typeface="Times New Roman" pitchFamily="28" charset="0"/>
                <a:ea typeface="Times" pitchFamily="28" charset="0"/>
                <a:cs typeface="Times" pitchFamily="28" charset="0"/>
              </a:rPr>
              <a:t> </a:t>
            </a:r>
            <a:r>
              <a:rPr lang="en-US" sz="1000" i="1" dirty="0" err="1">
                <a:latin typeface="Times New Roman" pitchFamily="28" charset="0"/>
                <a:ea typeface="Times" pitchFamily="28" charset="0"/>
                <a:cs typeface="Times" pitchFamily="28" charset="0"/>
              </a:rPr>
              <a:t>Microbiol</a:t>
            </a:r>
            <a:r>
              <a:rPr lang="en-US" sz="1000" dirty="0">
                <a:latin typeface="Times New Roman" pitchFamily="28" charset="0"/>
                <a:ea typeface="Times" pitchFamily="28" charset="0"/>
                <a:cs typeface="Times" pitchFamily="28" charset="0"/>
              </a:rPr>
              <a:t>. 1997;35:2864-2868.</a:t>
            </a:r>
          </a:p>
          <a:p>
            <a:pPr marL="111125" indent="-111125">
              <a:tabLst>
                <a:tab pos="238125" algn="l"/>
              </a:tabLst>
            </a:pPr>
            <a:r>
              <a:rPr lang="en-US" sz="1000" dirty="0">
                <a:latin typeface="Times New Roman" pitchFamily="28" charset="0"/>
              </a:rPr>
              <a:t>	3.	</a:t>
            </a:r>
            <a:r>
              <a:rPr lang="en-US" sz="1000" dirty="0" err="1">
                <a:latin typeface="Times New Roman" pitchFamily="28" charset="0"/>
                <a:ea typeface="Times" pitchFamily="28" charset="0"/>
                <a:cs typeface="Times" pitchFamily="28" charset="0"/>
              </a:rPr>
              <a:t>Monto</a:t>
            </a:r>
            <a:r>
              <a:rPr lang="en-US" sz="1000" dirty="0">
                <a:latin typeface="Times New Roman" pitchFamily="28" charset="0"/>
                <a:ea typeface="Times" pitchFamily="28" charset="0"/>
                <a:cs typeface="Times" pitchFamily="28" charset="0"/>
              </a:rPr>
              <a:t> AS, Sullivan KM. Acute respiratory illness in the community: frequency of illness and 	the agents involved. </a:t>
            </a:r>
            <a:r>
              <a:rPr lang="en-US" sz="1000" i="1" dirty="0" err="1">
                <a:latin typeface="Times New Roman" pitchFamily="28" charset="0"/>
                <a:ea typeface="Times" pitchFamily="28" charset="0"/>
                <a:cs typeface="Times" pitchFamily="28" charset="0"/>
              </a:rPr>
              <a:t>Epidemiol</a:t>
            </a:r>
            <a:r>
              <a:rPr lang="en-US" sz="1000" i="1" dirty="0">
                <a:latin typeface="Times New Roman" pitchFamily="28" charset="0"/>
                <a:ea typeface="Times" pitchFamily="28" charset="0"/>
                <a:cs typeface="Times" pitchFamily="28" charset="0"/>
              </a:rPr>
              <a:t> Infect. </a:t>
            </a:r>
            <a:r>
              <a:rPr lang="en-US" sz="1000" dirty="0">
                <a:latin typeface="Times New Roman" pitchFamily="28" charset="0"/>
                <a:ea typeface="Times" pitchFamily="28" charset="0"/>
                <a:cs typeface="Times" pitchFamily="28" charset="0"/>
              </a:rPr>
              <a:t>1993;110:145-160.</a:t>
            </a:r>
          </a:p>
          <a:p>
            <a:pPr marL="111125" indent="-111125">
              <a:tabLst>
                <a:tab pos="238125" algn="l"/>
              </a:tabLst>
            </a:pPr>
            <a:endParaRPr lang="en-US" dirty="0">
              <a:latin typeface="Times New Roman" pitchFamily="2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Direct contact</a:t>
            </a:r>
            <a:r>
              <a:rPr lang="en-US" baseline="0" dirty="0" smtClean="0"/>
              <a:t> is the most common</a:t>
            </a:r>
          </a:p>
          <a:p>
            <a:r>
              <a:rPr lang="en-US" baseline="0" dirty="0" smtClean="0"/>
              <a:t>Large aerosol droplets also implicated </a:t>
            </a:r>
          </a:p>
          <a:p>
            <a:r>
              <a:rPr lang="en-US" baseline="0" dirty="0" smtClean="0"/>
              <a:t>Survive up to 30 minutes hands, 30 hours on hard surfaces</a:t>
            </a:r>
          </a:p>
          <a:p>
            <a:r>
              <a:rPr lang="en-US" baseline="0" dirty="0" smtClean="0"/>
              <a:t>Easily killed with standard cleaning agents </a:t>
            </a:r>
            <a:endParaRPr lang="en-US" dirty="0"/>
          </a:p>
        </p:txBody>
      </p:sp>
      <p:sp>
        <p:nvSpPr>
          <p:cNvPr id="4" name="Slide Number Placeholder 3"/>
          <p:cNvSpPr>
            <a:spLocks noGrp="1"/>
          </p:cNvSpPr>
          <p:nvPr>
            <p:ph type="sldNum" sz="quarter" idx="10"/>
          </p:nvPr>
        </p:nvSpPr>
        <p:spPr/>
        <p:txBody>
          <a:bodyPr/>
          <a:lstStyle/>
          <a:p>
            <a:fld id="{9F2CDDFF-E5A0-DA42-9D0A-96C931CA222A}"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20-30%</a:t>
            </a:r>
            <a:r>
              <a:rPr lang="en-US" baseline="0" dirty="0" smtClean="0"/>
              <a:t> infants LRTI, 3% hospitalized…. Mortality is 10 </a:t>
            </a:r>
            <a:r>
              <a:rPr lang="en-US" baseline="0" dirty="0" err="1" smtClean="0"/>
              <a:t>x</a:t>
            </a:r>
            <a:r>
              <a:rPr lang="en-US" baseline="0" dirty="0" smtClean="0"/>
              <a:t> that of influenza </a:t>
            </a:r>
            <a:endParaRPr lang="en-US" dirty="0"/>
          </a:p>
        </p:txBody>
      </p:sp>
      <p:sp>
        <p:nvSpPr>
          <p:cNvPr id="4" name="Slide Number Placeholder 3"/>
          <p:cNvSpPr>
            <a:spLocks noGrp="1"/>
          </p:cNvSpPr>
          <p:nvPr>
            <p:ph type="sldNum" sz="quarter" idx="10"/>
          </p:nvPr>
        </p:nvSpPr>
        <p:spPr/>
        <p:txBody>
          <a:bodyPr/>
          <a:lstStyle/>
          <a:p>
            <a:fld id="{9F2CDDFF-E5A0-DA42-9D0A-96C931CA222A}"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err="1" smtClean="0"/>
              <a:t>Severity</a:t>
            </a:r>
            <a:r>
              <a:rPr lang="fr-CH" dirty="0" smtClean="0"/>
              <a:t> </a:t>
            </a:r>
            <a:r>
              <a:rPr lang="fr-CH" dirty="0" err="1" smtClean="0"/>
              <a:t>rather</a:t>
            </a:r>
            <a:r>
              <a:rPr lang="fr-CH" dirty="0" smtClean="0"/>
              <a:t> </a:t>
            </a:r>
            <a:r>
              <a:rPr lang="fr-CH" dirty="0" err="1" smtClean="0"/>
              <a:t>related</a:t>
            </a:r>
            <a:r>
              <a:rPr lang="fr-CH" dirty="0" smtClean="0"/>
              <a:t> to</a:t>
            </a:r>
            <a:r>
              <a:rPr lang="fr-CH" baseline="0" dirty="0" smtClean="0"/>
              <a:t> host </a:t>
            </a:r>
            <a:r>
              <a:rPr lang="fr-CH" baseline="0" dirty="0" err="1" smtClean="0"/>
              <a:t>factors</a:t>
            </a:r>
            <a:r>
              <a:rPr lang="fr-CH" baseline="0" dirty="0" smtClean="0"/>
              <a:t> </a:t>
            </a:r>
            <a:r>
              <a:rPr lang="fr-CH" baseline="0" dirty="0" err="1" smtClean="0"/>
              <a:t>than</a:t>
            </a:r>
            <a:r>
              <a:rPr lang="fr-CH" baseline="0" dirty="0" smtClean="0"/>
              <a:t> to </a:t>
            </a:r>
            <a:r>
              <a:rPr lang="fr-CH" baseline="0" dirty="0" err="1" smtClean="0"/>
              <a:t>circulating</a:t>
            </a:r>
            <a:r>
              <a:rPr lang="fr-CH" baseline="0" dirty="0" smtClean="0"/>
              <a:t> </a:t>
            </a:r>
            <a:r>
              <a:rPr lang="fr-CH" baseline="0" dirty="0" err="1" smtClean="0"/>
              <a:t>strains</a:t>
            </a:r>
            <a:endParaRPr lang="fr-CH" baseline="0" dirty="0" smtClean="0"/>
          </a:p>
          <a:p>
            <a:endParaRPr lang="fr-CH" baseline="0" dirty="0" smtClean="0"/>
          </a:p>
          <a:p>
            <a:pPr eaLnBrk="1" hangingPunct="1"/>
            <a:r>
              <a:rPr lang="fr-CH" dirty="0" smtClean="0"/>
              <a:t>(Protective IS: </a:t>
            </a:r>
            <a:r>
              <a:rPr lang="fr-CH" dirty="0" err="1" smtClean="0"/>
              <a:t>secretory</a:t>
            </a:r>
            <a:r>
              <a:rPr lang="fr-CH" dirty="0" smtClean="0"/>
              <a:t> and </a:t>
            </a:r>
            <a:r>
              <a:rPr lang="fr-CH" dirty="0" err="1" smtClean="0"/>
              <a:t>serum</a:t>
            </a:r>
            <a:r>
              <a:rPr lang="fr-CH" dirty="0" smtClean="0"/>
              <a:t> </a:t>
            </a:r>
            <a:r>
              <a:rPr lang="fr-CH" dirty="0" err="1" smtClean="0"/>
              <a:t>antibodies</a:t>
            </a:r>
            <a:r>
              <a:rPr lang="fr-CH" dirty="0" smtClean="0"/>
              <a:t> and </a:t>
            </a:r>
            <a:r>
              <a:rPr lang="fr-CH" dirty="0" err="1" smtClean="0"/>
              <a:t>MHC</a:t>
            </a:r>
            <a:r>
              <a:rPr lang="fr-CH" dirty="0" smtClean="0"/>
              <a:t> class I-</a:t>
            </a:r>
            <a:r>
              <a:rPr lang="fr-CH" dirty="0" err="1" smtClean="0"/>
              <a:t>restricted</a:t>
            </a:r>
            <a:r>
              <a:rPr lang="fr-CH" dirty="0" smtClean="0"/>
              <a:t> </a:t>
            </a:r>
            <a:r>
              <a:rPr lang="fr-CH" dirty="0" err="1" smtClean="0"/>
              <a:t>cytotoxic</a:t>
            </a:r>
            <a:r>
              <a:rPr lang="fr-CH" dirty="0" smtClean="0"/>
              <a:t> T lymphocytes (</a:t>
            </a:r>
            <a:r>
              <a:rPr lang="fr-CH" dirty="0" err="1" smtClean="0"/>
              <a:t>TH1</a:t>
            </a:r>
            <a:r>
              <a:rPr lang="fr-CH" dirty="0" smtClean="0"/>
              <a:t>-</a:t>
            </a:r>
            <a:r>
              <a:rPr lang="fr-CH" dirty="0" err="1" smtClean="0"/>
              <a:t>CTLs</a:t>
            </a:r>
            <a:r>
              <a:rPr lang="fr-CH" dirty="0" smtClean="0"/>
              <a:t>))</a:t>
            </a:r>
          </a:p>
          <a:p>
            <a:pPr eaLnBrk="1" hangingPunct="1"/>
            <a:r>
              <a:rPr lang="fr-CH" b="1" dirty="0" err="1" smtClean="0"/>
              <a:t>Seasonal</a:t>
            </a:r>
            <a:r>
              <a:rPr lang="fr-CH" b="1" dirty="0" smtClean="0"/>
              <a:t> occurrence of </a:t>
            </a:r>
            <a:r>
              <a:rPr lang="fr-CH" b="1" dirty="0" err="1" smtClean="0"/>
              <a:t>RSV</a:t>
            </a:r>
            <a:r>
              <a:rPr lang="fr-CH" dirty="0" smtClean="0"/>
              <a:t>: </a:t>
            </a:r>
            <a:r>
              <a:rPr lang="fr-CH" dirty="0" err="1" smtClean="0"/>
              <a:t>predictable</a:t>
            </a:r>
            <a:r>
              <a:rPr lang="fr-CH" dirty="0" smtClean="0"/>
              <a:t>  </a:t>
            </a:r>
            <a:r>
              <a:rPr lang="fr-CH" dirty="0" err="1" smtClean="0"/>
              <a:t>severity</a:t>
            </a:r>
            <a:r>
              <a:rPr lang="fr-CH" dirty="0" smtClean="0"/>
              <a:t> varies and </a:t>
            </a:r>
            <a:r>
              <a:rPr lang="fr-CH" dirty="0" err="1" smtClean="0"/>
              <a:t>is</a:t>
            </a:r>
            <a:r>
              <a:rPr lang="fr-CH" dirty="0" smtClean="0"/>
              <a:t> more </a:t>
            </a:r>
            <a:r>
              <a:rPr lang="fr-CH" dirty="0" err="1" smtClean="0"/>
              <a:t>correlated</a:t>
            </a:r>
            <a:r>
              <a:rPr lang="fr-CH" dirty="0" smtClean="0"/>
              <a:t> to host </a:t>
            </a:r>
            <a:r>
              <a:rPr lang="fr-CH" dirty="0" err="1" smtClean="0"/>
              <a:t>factors</a:t>
            </a:r>
            <a:r>
              <a:rPr lang="fr-CH" dirty="0" smtClean="0"/>
              <a:t> </a:t>
            </a:r>
            <a:r>
              <a:rPr lang="fr-CH" dirty="0" err="1" smtClean="0"/>
              <a:t>rather</a:t>
            </a:r>
            <a:r>
              <a:rPr lang="fr-CH" dirty="0" smtClean="0"/>
              <a:t> </a:t>
            </a:r>
            <a:r>
              <a:rPr lang="fr-CH" dirty="0" err="1" smtClean="0"/>
              <a:t>than</a:t>
            </a:r>
            <a:r>
              <a:rPr lang="fr-CH" dirty="0" smtClean="0"/>
              <a:t> </a:t>
            </a:r>
            <a:r>
              <a:rPr lang="fr-CH" dirty="0" err="1" smtClean="0"/>
              <a:t>circulating</a:t>
            </a:r>
            <a:r>
              <a:rPr lang="fr-CH" dirty="0" smtClean="0"/>
              <a:t> </a:t>
            </a:r>
            <a:r>
              <a:rPr lang="fr-CH" dirty="0" err="1" smtClean="0"/>
              <a:t>strains</a:t>
            </a:r>
            <a:endParaRPr lang="fr-FR" dirty="0" smtClean="0"/>
          </a:p>
          <a:p>
            <a:endParaRPr lang="en-US" dirty="0"/>
          </a:p>
        </p:txBody>
      </p:sp>
      <p:sp>
        <p:nvSpPr>
          <p:cNvPr id="4" name="Slide Number Placeholder 3"/>
          <p:cNvSpPr>
            <a:spLocks noGrp="1"/>
          </p:cNvSpPr>
          <p:nvPr>
            <p:ph type="sldNum" sz="quarter" idx="10"/>
          </p:nvPr>
        </p:nvSpPr>
        <p:spPr/>
        <p:txBody>
          <a:bodyPr/>
          <a:lstStyle/>
          <a:p>
            <a:pPr>
              <a:defRPr/>
            </a:pPr>
            <a:fld id="{EFF81FE0-36AB-4F7E-884B-BEE980A2646A}" type="slidenum">
              <a:rPr lang="fr-FR" smtClean="0"/>
              <a:pPr>
                <a:defRPr/>
              </a:pPr>
              <a:t>9</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Infants 90%,</a:t>
            </a:r>
            <a:r>
              <a:rPr lang="en-US" baseline="0" dirty="0" smtClean="0"/>
              <a:t> older children 70%, progression to LRTI 0.5</a:t>
            </a:r>
          </a:p>
          <a:p>
            <a:r>
              <a:rPr lang="en-US" baseline="0" dirty="0" smtClean="0"/>
              <a:t>Frequency of progression URTI-*&gt; may be associated with </a:t>
            </a:r>
            <a:r>
              <a:rPr lang="en-US" baseline="0" dirty="0" err="1" smtClean="0"/>
              <a:t>lymphopenia</a:t>
            </a:r>
            <a:r>
              <a:rPr lang="en-US" baseline="0" dirty="0" smtClean="0"/>
              <a:t>, all-BMT, GVHD, and diagnosis within 1 </a:t>
            </a:r>
            <a:r>
              <a:rPr lang="en-US" baseline="0" dirty="0" err="1" smtClean="0"/>
              <a:t>mo</a:t>
            </a:r>
            <a:r>
              <a:rPr lang="en-US" baseline="0" dirty="0" smtClean="0"/>
              <a:t> of TX</a:t>
            </a:r>
            <a:endParaRPr lang="en-US" dirty="0"/>
          </a:p>
        </p:txBody>
      </p:sp>
      <p:sp>
        <p:nvSpPr>
          <p:cNvPr id="4" name="Slide Number Placeholder 3"/>
          <p:cNvSpPr>
            <a:spLocks noGrp="1"/>
          </p:cNvSpPr>
          <p:nvPr>
            <p:ph type="sldNum" sz="quarter" idx="10"/>
          </p:nvPr>
        </p:nvSpPr>
        <p:spPr/>
        <p:txBody>
          <a:bodyPr/>
          <a:lstStyle/>
          <a:p>
            <a:fld id="{91E3C0B0-D512-4F87-BDC1-A3FD35574E0F}"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RSV binds via F protein</a:t>
            </a:r>
            <a:r>
              <a:rPr lang="en-US" baseline="0" dirty="0" smtClean="0"/>
              <a:t> to TLR4, G protein also binds and helps with fusion and entry into the lung epithelial cell. Triggers </a:t>
            </a:r>
            <a:r>
              <a:rPr lang="en-US" baseline="0" dirty="0" err="1" smtClean="0"/>
              <a:t>iune</a:t>
            </a:r>
            <a:r>
              <a:rPr lang="en-US" baseline="0" dirty="0" smtClean="0"/>
              <a:t> </a:t>
            </a:r>
            <a:r>
              <a:rPr lang="en-US" baseline="0" dirty="0" err="1" smtClean="0"/>
              <a:t>reponse</a:t>
            </a:r>
            <a:endParaRPr lang="en-US" dirty="0"/>
          </a:p>
        </p:txBody>
      </p:sp>
      <p:sp>
        <p:nvSpPr>
          <p:cNvPr id="4" name="Slide Number Placeholder 3"/>
          <p:cNvSpPr>
            <a:spLocks noGrp="1"/>
          </p:cNvSpPr>
          <p:nvPr>
            <p:ph type="sldNum" sz="quarter" idx="10"/>
          </p:nvPr>
        </p:nvSpPr>
        <p:spPr/>
        <p:txBody>
          <a:bodyPr/>
          <a:lstStyle/>
          <a:p>
            <a:fld id="{9F2CDDFF-E5A0-DA42-9D0A-96C931CA222A}"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Click to edit Master subtitle style</a:t>
            </a:r>
            <a:endParaRPr lang="en-US"/>
          </a:p>
        </p:txBody>
      </p:sp>
      <p:sp>
        <p:nvSpPr>
          <p:cNvPr id="4" name="Date Placeholder 3"/>
          <p:cNvSpPr>
            <a:spLocks noGrp="1"/>
          </p:cNvSpPr>
          <p:nvPr>
            <p:ph type="dt" sz="half" idx="10"/>
          </p:nvPr>
        </p:nvSpPr>
        <p:spPr/>
        <p:txBody>
          <a:bodyPr/>
          <a:lstStyle/>
          <a:p>
            <a:fld id="{FE9B1558-78D0-4B25-9BC6-633ACAD07E23}" type="datetimeFigureOut">
              <a:rPr lang="en-US" smtClean="0"/>
              <a:pPr/>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0DE5C-F309-45A6-9DCB-5F4DAEF47FB5}" type="slidenum">
              <a:rPr lang="en-US" smtClean="0"/>
              <a:pPr/>
              <a:t>‹N°›</a:t>
            </a:fld>
            <a:endParaRPr lang="en-US"/>
          </a:p>
        </p:txBody>
      </p:sp>
    </p:spTree>
    <p:extLst>
      <p:ext uri="{BB962C8B-B14F-4D97-AF65-F5344CB8AC3E}">
        <p14:creationId xmlns="" xmlns:p14="http://schemas.microsoft.com/office/powerpoint/2010/main" val="3522330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FE9B1558-78D0-4B25-9BC6-633ACAD07E23}" type="datetimeFigureOut">
              <a:rPr lang="en-US" smtClean="0"/>
              <a:pPr/>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0DE5C-F309-45A6-9DCB-5F4DAEF47FB5}" type="slidenum">
              <a:rPr lang="en-US" smtClean="0"/>
              <a:pPr/>
              <a:t>‹N°›</a:t>
            </a:fld>
            <a:endParaRPr lang="en-US"/>
          </a:p>
        </p:txBody>
      </p:sp>
    </p:spTree>
    <p:extLst>
      <p:ext uri="{BB962C8B-B14F-4D97-AF65-F5344CB8AC3E}">
        <p14:creationId xmlns="" xmlns:p14="http://schemas.microsoft.com/office/powerpoint/2010/main" val="526765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FE9B1558-78D0-4B25-9BC6-633ACAD07E23}" type="datetimeFigureOut">
              <a:rPr lang="en-US" smtClean="0"/>
              <a:pPr/>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0DE5C-F309-45A6-9DCB-5F4DAEF47FB5}" type="slidenum">
              <a:rPr lang="en-US" smtClean="0"/>
              <a:pPr/>
              <a:t>‹N°›</a:t>
            </a:fld>
            <a:endParaRPr lang="en-US"/>
          </a:p>
        </p:txBody>
      </p:sp>
    </p:spTree>
    <p:extLst>
      <p:ext uri="{BB962C8B-B14F-4D97-AF65-F5344CB8AC3E}">
        <p14:creationId xmlns="" xmlns:p14="http://schemas.microsoft.com/office/powerpoint/2010/main" val="395645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idx="1"/>
          </p:nvPr>
        </p:nvSpPr>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FE9B1558-78D0-4B25-9BC6-633ACAD07E23}" type="datetimeFigureOut">
              <a:rPr lang="en-US" smtClean="0"/>
              <a:pPr/>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0DE5C-F309-45A6-9DCB-5F4DAEF47FB5}" type="slidenum">
              <a:rPr lang="en-US" smtClean="0"/>
              <a:pPr/>
              <a:t>‹N°›</a:t>
            </a:fld>
            <a:endParaRPr lang="en-US"/>
          </a:p>
        </p:txBody>
      </p:sp>
    </p:spTree>
    <p:extLst>
      <p:ext uri="{BB962C8B-B14F-4D97-AF65-F5344CB8AC3E}">
        <p14:creationId xmlns="" xmlns:p14="http://schemas.microsoft.com/office/powerpoint/2010/main" val="359035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Click to edit Master text styles</a:t>
            </a:r>
          </a:p>
        </p:txBody>
      </p:sp>
      <p:sp>
        <p:nvSpPr>
          <p:cNvPr id="4" name="Date Placeholder 3"/>
          <p:cNvSpPr>
            <a:spLocks noGrp="1"/>
          </p:cNvSpPr>
          <p:nvPr>
            <p:ph type="dt" sz="half" idx="10"/>
          </p:nvPr>
        </p:nvSpPr>
        <p:spPr/>
        <p:txBody>
          <a:bodyPr/>
          <a:lstStyle/>
          <a:p>
            <a:fld id="{FE9B1558-78D0-4B25-9BC6-633ACAD07E23}" type="datetimeFigureOut">
              <a:rPr lang="en-US" smtClean="0"/>
              <a:pPr/>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0DE5C-F309-45A6-9DCB-5F4DAEF47FB5}" type="slidenum">
              <a:rPr lang="en-US" smtClean="0"/>
              <a:pPr/>
              <a:t>‹N°›</a:t>
            </a:fld>
            <a:endParaRPr lang="en-US"/>
          </a:p>
        </p:txBody>
      </p:sp>
    </p:spTree>
    <p:extLst>
      <p:ext uri="{BB962C8B-B14F-4D97-AF65-F5344CB8AC3E}">
        <p14:creationId xmlns="" xmlns:p14="http://schemas.microsoft.com/office/powerpoint/2010/main" val="1946809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Date Placeholder 4"/>
          <p:cNvSpPr>
            <a:spLocks noGrp="1"/>
          </p:cNvSpPr>
          <p:nvPr>
            <p:ph type="dt" sz="half" idx="10"/>
          </p:nvPr>
        </p:nvSpPr>
        <p:spPr/>
        <p:txBody>
          <a:bodyPr/>
          <a:lstStyle/>
          <a:p>
            <a:fld id="{FE9B1558-78D0-4B25-9BC6-633ACAD07E23}" type="datetimeFigureOut">
              <a:rPr lang="en-US" smtClean="0"/>
              <a:pPr/>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E0DE5C-F309-45A6-9DCB-5F4DAEF47FB5}" type="slidenum">
              <a:rPr lang="en-US" smtClean="0"/>
              <a:pPr/>
              <a:t>‹N°›</a:t>
            </a:fld>
            <a:endParaRPr lang="en-US"/>
          </a:p>
        </p:txBody>
      </p:sp>
    </p:spTree>
    <p:extLst>
      <p:ext uri="{BB962C8B-B14F-4D97-AF65-F5344CB8AC3E}">
        <p14:creationId xmlns="" xmlns:p14="http://schemas.microsoft.com/office/powerpoint/2010/main" val="4222519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7" name="Date Placeholder 6"/>
          <p:cNvSpPr>
            <a:spLocks noGrp="1"/>
          </p:cNvSpPr>
          <p:nvPr>
            <p:ph type="dt" sz="half" idx="10"/>
          </p:nvPr>
        </p:nvSpPr>
        <p:spPr/>
        <p:txBody>
          <a:bodyPr/>
          <a:lstStyle/>
          <a:p>
            <a:fld id="{FE9B1558-78D0-4B25-9BC6-633ACAD07E23}" type="datetimeFigureOut">
              <a:rPr lang="en-US" smtClean="0"/>
              <a:pPr/>
              <a:t>6/7/2017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E0DE5C-F309-45A6-9DCB-5F4DAEF47FB5}" type="slidenum">
              <a:rPr lang="en-US" smtClean="0"/>
              <a:pPr/>
              <a:t>‹N°›</a:t>
            </a:fld>
            <a:endParaRPr lang="en-US"/>
          </a:p>
        </p:txBody>
      </p:sp>
    </p:spTree>
    <p:extLst>
      <p:ext uri="{BB962C8B-B14F-4D97-AF65-F5344CB8AC3E}">
        <p14:creationId xmlns="" xmlns:p14="http://schemas.microsoft.com/office/powerpoint/2010/main" val="2782189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Date Placeholder 2"/>
          <p:cNvSpPr>
            <a:spLocks noGrp="1"/>
          </p:cNvSpPr>
          <p:nvPr>
            <p:ph type="dt" sz="half" idx="10"/>
          </p:nvPr>
        </p:nvSpPr>
        <p:spPr/>
        <p:txBody>
          <a:bodyPr/>
          <a:lstStyle/>
          <a:p>
            <a:fld id="{FE9B1558-78D0-4B25-9BC6-633ACAD07E23}" type="datetimeFigureOut">
              <a:rPr lang="en-US" smtClean="0"/>
              <a:pPr/>
              <a:t>6/7/2017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E0DE5C-F309-45A6-9DCB-5F4DAEF47FB5}" type="slidenum">
              <a:rPr lang="en-US" smtClean="0"/>
              <a:pPr/>
              <a:t>‹N°›</a:t>
            </a:fld>
            <a:endParaRPr lang="en-US"/>
          </a:p>
        </p:txBody>
      </p:sp>
    </p:spTree>
    <p:extLst>
      <p:ext uri="{BB962C8B-B14F-4D97-AF65-F5344CB8AC3E}">
        <p14:creationId xmlns="" xmlns:p14="http://schemas.microsoft.com/office/powerpoint/2010/main" val="1805897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9B1558-78D0-4B25-9BC6-633ACAD07E23}" type="datetimeFigureOut">
              <a:rPr lang="en-US" smtClean="0"/>
              <a:pPr/>
              <a:t>6/7/2017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E0DE5C-F309-45A6-9DCB-5F4DAEF47FB5}" type="slidenum">
              <a:rPr lang="en-US" smtClean="0"/>
              <a:pPr/>
              <a:t>‹N°›</a:t>
            </a:fld>
            <a:endParaRPr lang="en-US"/>
          </a:p>
        </p:txBody>
      </p:sp>
    </p:spTree>
    <p:extLst>
      <p:ext uri="{BB962C8B-B14F-4D97-AF65-F5344CB8AC3E}">
        <p14:creationId xmlns="" xmlns:p14="http://schemas.microsoft.com/office/powerpoint/2010/main" val="252395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FE9B1558-78D0-4B25-9BC6-633ACAD07E23}" type="datetimeFigureOut">
              <a:rPr lang="en-US" smtClean="0"/>
              <a:pPr/>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E0DE5C-F309-45A6-9DCB-5F4DAEF47FB5}" type="slidenum">
              <a:rPr lang="en-US" smtClean="0"/>
              <a:pPr/>
              <a:t>‹N°›</a:t>
            </a:fld>
            <a:endParaRPr lang="en-US"/>
          </a:p>
        </p:txBody>
      </p:sp>
    </p:spTree>
    <p:extLst>
      <p:ext uri="{BB962C8B-B14F-4D97-AF65-F5344CB8AC3E}">
        <p14:creationId xmlns="" xmlns:p14="http://schemas.microsoft.com/office/powerpoint/2010/main" val="637188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FE9B1558-78D0-4B25-9BC6-633ACAD07E23}" type="datetimeFigureOut">
              <a:rPr lang="en-US" smtClean="0"/>
              <a:pPr/>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E0DE5C-F309-45A6-9DCB-5F4DAEF47FB5}" type="slidenum">
              <a:rPr lang="en-US" smtClean="0"/>
              <a:pPr/>
              <a:t>‹N°›</a:t>
            </a:fld>
            <a:endParaRPr lang="en-US"/>
          </a:p>
        </p:txBody>
      </p:sp>
    </p:spTree>
    <p:extLst>
      <p:ext uri="{BB962C8B-B14F-4D97-AF65-F5344CB8AC3E}">
        <p14:creationId xmlns="" xmlns:p14="http://schemas.microsoft.com/office/powerpoint/2010/main" val="2703030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B1558-78D0-4B25-9BC6-633ACAD07E23}" type="datetimeFigureOut">
              <a:rPr lang="en-US" smtClean="0"/>
              <a:pPr/>
              <a:t>6/7/2017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E0DE5C-F309-45A6-9DCB-5F4DAEF47FB5}" type="slidenum">
              <a:rPr lang="en-US" smtClean="0"/>
              <a:pPr/>
              <a:t>‹N°›</a:t>
            </a:fld>
            <a:endParaRPr lang="en-US"/>
          </a:p>
        </p:txBody>
      </p:sp>
    </p:spTree>
    <p:extLst>
      <p:ext uri="{BB962C8B-B14F-4D97-AF65-F5344CB8AC3E}">
        <p14:creationId xmlns="" xmlns:p14="http://schemas.microsoft.com/office/powerpoint/2010/main" val="52015326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package" Target="../embeddings/Document_Microsoft_Office_Word1.doc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381000"/>
            <a:ext cx="8915400" cy="4114799"/>
          </a:xfrm>
        </p:spPr>
        <p:txBody>
          <a:bodyPr>
            <a:normAutofit/>
          </a:bodyPr>
          <a:lstStyle/>
          <a:p>
            <a:pPr algn="l"/>
            <a:r>
              <a:rPr lang="fr-CH" b="1" dirty="0" smtClean="0">
                <a:solidFill>
                  <a:srgbClr val="FF0000"/>
                </a:solidFill>
              </a:rPr>
              <a:t>Update on RSV</a:t>
            </a:r>
            <a:endParaRPr lang="fr-FR" dirty="0">
              <a:solidFill>
                <a:srgbClr val="FF0000"/>
              </a:solidFill>
            </a:endParaRPr>
          </a:p>
        </p:txBody>
      </p:sp>
      <p:sp>
        <p:nvSpPr>
          <p:cNvPr id="3" name="Subtitle 2"/>
          <p:cNvSpPr>
            <a:spLocks noGrp="1"/>
          </p:cNvSpPr>
          <p:nvPr>
            <p:ph type="subTitle" idx="1"/>
          </p:nvPr>
        </p:nvSpPr>
        <p:spPr>
          <a:xfrm>
            <a:off x="1219200" y="3505200"/>
            <a:ext cx="6629400" cy="2819400"/>
          </a:xfrm>
        </p:spPr>
        <p:txBody>
          <a:bodyPr>
            <a:normAutofit/>
          </a:bodyPr>
          <a:lstStyle/>
          <a:p>
            <a:r>
              <a:rPr lang="fr-FR" b="1" dirty="0" smtClean="0"/>
              <a:t>Journée scientifique </a:t>
            </a:r>
            <a:r>
              <a:rPr lang="fr-FR" b="1" dirty="0" err="1" smtClean="0"/>
              <a:t>Interjurassienne</a:t>
            </a:r>
            <a:r>
              <a:rPr lang="fr-FR" b="1" dirty="0" smtClean="0"/>
              <a:t> de la Santé</a:t>
            </a:r>
          </a:p>
          <a:p>
            <a:r>
              <a:rPr lang="fr-FR" dirty="0" smtClean="0"/>
              <a:t>Jeudi 8.06.2017</a:t>
            </a:r>
          </a:p>
          <a:p>
            <a:r>
              <a:rPr lang="fr-FR" dirty="0" smtClean="0"/>
              <a:t>Sandra A. Asner</a:t>
            </a:r>
            <a:endParaRPr lang="fr-FR" dirty="0"/>
          </a:p>
        </p:txBody>
      </p:sp>
    </p:spTree>
    <p:extLst>
      <p:ext uri="{BB962C8B-B14F-4D97-AF65-F5344CB8AC3E}">
        <p14:creationId xmlns="" xmlns:p14="http://schemas.microsoft.com/office/powerpoint/2010/main" val="1204317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smtClean="0"/>
              <a:t>Burden of RSV-related infections in immunocompromised subjects</a:t>
            </a:r>
            <a:endParaRPr lang="en-US" sz="2800" dirty="0"/>
          </a:p>
        </p:txBody>
      </p:sp>
      <p:sp>
        <p:nvSpPr>
          <p:cNvPr id="3" name="Content Placeholder 2"/>
          <p:cNvSpPr>
            <a:spLocks noGrp="1"/>
          </p:cNvSpPr>
          <p:nvPr>
            <p:ph idx="1"/>
          </p:nvPr>
        </p:nvSpPr>
        <p:spPr>
          <a:xfrm>
            <a:off x="304800" y="990600"/>
            <a:ext cx="8534400" cy="5562600"/>
          </a:xfrm>
        </p:spPr>
        <p:txBody>
          <a:bodyPr>
            <a:normAutofit fontScale="85000" lnSpcReduction="20000"/>
          </a:bodyPr>
          <a:lstStyle/>
          <a:p>
            <a:pPr>
              <a:buNone/>
            </a:pPr>
            <a:endParaRPr lang="en-US" sz="2400" dirty="0" smtClean="0"/>
          </a:p>
          <a:p>
            <a:r>
              <a:rPr lang="en-US" sz="2400" dirty="0" smtClean="0">
                <a:latin typeface="Arial"/>
                <a:cs typeface="Arial"/>
              </a:rPr>
              <a:t>RSV-&gt; significant morbidity and mortality among immunocompromised subjects, ++++ HSCT</a:t>
            </a:r>
          </a:p>
          <a:p>
            <a:pPr marL="0" indent="0">
              <a:buNone/>
            </a:pPr>
            <a:endParaRPr lang="en-US" sz="2400" dirty="0" smtClean="0">
              <a:latin typeface="Arial"/>
              <a:cs typeface="Arial"/>
            </a:endParaRPr>
          </a:p>
          <a:p>
            <a:r>
              <a:rPr lang="en-US" sz="2400" dirty="0" smtClean="0">
                <a:latin typeface="Arial"/>
                <a:cs typeface="Arial"/>
              </a:rPr>
              <a:t>50% patients with </a:t>
            </a:r>
            <a:r>
              <a:rPr lang="en-US" sz="2400" dirty="0" err="1" smtClean="0">
                <a:latin typeface="Arial"/>
                <a:cs typeface="Arial"/>
              </a:rPr>
              <a:t>leukaemia</a:t>
            </a:r>
            <a:r>
              <a:rPr lang="en-US" sz="2400" dirty="0" smtClean="0">
                <a:latin typeface="Arial"/>
                <a:cs typeface="Arial"/>
              </a:rPr>
              <a:t>/HSCT-&gt; progression URT-&gt; LRT*</a:t>
            </a:r>
          </a:p>
          <a:p>
            <a:pPr>
              <a:buNone/>
            </a:pPr>
            <a:r>
              <a:rPr lang="en-US" sz="2400" dirty="0" smtClean="0">
                <a:latin typeface="Arial"/>
                <a:cs typeface="Arial"/>
              </a:rPr>
              <a:t>     </a:t>
            </a:r>
            <a:r>
              <a:rPr lang="en-US" sz="1600" dirty="0" smtClean="0">
                <a:latin typeface="Arial"/>
                <a:cs typeface="Arial"/>
              </a:rPr>
              <a:t>Rates of progression 0-60% (mean 38%)- not universal</a:t>
            </a:r>
          </a:p>
          <a:p>
            <a:pPr>
              <a:buNone/>
            </a:pPr>
            <a:endParaRPr lang="en-US" sz="1600" dirty="0">
              <a:latin typeface="Arial"/>
              <a:cs typeface="Arial"/>
            </a:endParaRPr>
          </a:p>
          <a:p>
            <a:r>
              <a:rPr lang="en-US" sz="2400" dirty="0" smtClean="0">
                <a:latin typeface="Arial"/>
                <a:cs typeface="Arial"/>
              </a:rPr>
              <a:t>Mortality rates 20-80%</a:t>
            </a:r>
          </a:p>
          <a:p>
            <a:pPr>
              <a:buNone/>
            </a:pPr>
            <a:endParaRPr lang="en-US" sz="2400" dirty="0" smtClean="0">
              <a:latin typeface="Arial"/>
              <a:cs typeface="Arial"/>
            </a:endParaRPr>
          </a:p>
          <a:p>
            <a:r>
              <a:rPr lang="en-US" sz="2400" dirty="0" smtClean="0">
                <a:latin typeface="Arial"/>
                <a:cs typeface="Arial"/>
              </a:rPr>
              <a:t>Progression URTI-&gt;LRTI: </a:t>
            </a:r>
            <a:r>
              <a:rPr lang="en-US" sz="2400" dirty="0" err="1" smtClean="0">
                <a:latin typeface="Arial"/>
                <a:cs typeface="Arial"/>
              </a:rPr>
              <a:t>lymphopenia</a:t>
            </a:r>
            <a:r>
              <a:rPr lang="en-US" sz="2400" dirty="0" smtClean="0">
                <a:latin typeface="Arial"/>
                <a:cs typeface="Arial"/>
              </a:rPr>
              <a:t>, </a:t>
            </a:r>
            <a:r>
              <a:rPr lang="en-US" sz="2400" dirty="0" err="1" smtClean="0">
                <a:latin typeface="Arial"/>
                <a:cs typeface="Arial"/>
              </a:rPr>
              <a:t>allo</a:t>
            </a:r>
            <a:r>
              <a:rPr lang="en-US" sz="2400" dirty="0" smtClean="0">
                <a:latin typeface="Arial"/>
                <a:cs typeface="Arial"/>
              </a:rPr>
              <a:t>-HSCT, GVHD, diagnosis within 1 mo of transplantation </a:t>
            </a:r>
          </a:p>
          <a:p>
            <a:pPr>
              <a:buNone/>
            </a:pPr>
            <a:endParaRPr lang="en-US" sz="2400" dirty="0" smtClean="0">
              <a:latin typeface="Arial"/>
              <a:cs typeface="Arial"/>
            </a:endParaRPr>
          </a:p>
          <a:p>
            <a:pPr>
              <a:buNone/>
            </a:pPr>
            <a:r>
              <a:rPr lang="en-US" sz="2400" dirty="0" smtClean="0">
                <a:latin typeface="Arial"/>
                <a:cs typeface="Arial"/>
              </a:rPr>
              <a:t>	</a:t>
            </a:r>
            <a:r>
              <a:rPr lang="en-US" sz="1900" dirty="0" smtClean="0">
                <a:latin typeface="Arial"/>
                <a:cs typeface="Arial"/>
              </a:rPr>
              <a:t>(</a:t>
            </a:r>
            <a:r>
              <a:rPr lang="en-US" sz="1900" dirty="0" err="1" smtClean="0">
                <a:latin typeface="Arial"/>
                <a:cs typeface="Arial"/>
              </a:rPr>
              <a:t>preengraftment</a:t>
            </a:r>
            <a:r>
              <a:rPr lang="en-US" sz="1900" dirty="0" smtClean="0">
                <a:latin typeface="Arial"/>
                <a:cs typeface="Arial"/>
              </a:rPr>
              <a:t> phase &gt; 30 days)</a:t>
            </a:r>
          </a:p>
          <a:p>
            <a:pPr>
              <a:buNone/>
            </a:pPr>
            <a:endParaRPr lang="en-US" sz="2400" dirty="0" smtClean="0">
              <a:latin typeface="Arial"/>
              <a:cs typeface="Arial"/>
            </a:endParaRPr>
          </a:p>
          <a:p>
            <a:r>
              <a:rPr lang="en-US" sz="2400" dirty="0" smtClean="0">
                <a:latin typeface="Arial"/>
                <a:cs typeface="Arial"/>
              </a:rPr>
              <a:t>Treatment options limited and controversial for treatment of</a:t>
            </a:r>
          </a:p>
          <a:p>
            <a:pPr>
              <a:buNone/>
            </a:pPr>
            <a:r>
              <a:rPr lang="en-US" sz="2400" dirty="0" smtClean="0">
                <a:latin typeface="Arial"/>
                <a:cs typeface="Arial"/>
              </a:rPr>
              <a:t>	established pneumonia</a:t>
            </a:r>
          </a:p>
          <a:p>
            <a:pPr>
              <a:buNone/>
            </a:pPr>
            <a:endParaRPr lang="en-US" sz="2400" dirty="0" smtClean="0">
              <a:latin typeface="Arial"/>
              <a:cs typeface="Arial"/>
            </a:endParaRPr>
          </a:p>
          <a:p>
            <a:pPr>
              <a:buNone/>
            </a:pPr>
            <a:r>
              <a:rPr lang="en-US" sz="2400" dirty="0">
                <a:latin typeface="Arial"/>
                <a:cs typeface="Arial"/>
              </a:rPr>
              <a:t>	</a:t>
            </a:r>
            <a:r>
              <a:rPr lang="en-US" sz="2400" dirty="0" smtClean="0">
                <a:latin typeface="Arial"/>
                <a:cs typeface="Arial"/>
              </a:rPr>
              <a:t>-&gt; Preemptive strategies</a:t>
            </a:r>
          </a:p>
        </p:txBody>
      </p:sp>
      <p:sp>
        <p:nvSpPr>
          <p:cNvPr id="5" name="ZoneTexte 4"/>
          <p:cNvSpPr txBox="1"/>
          <p:nvPr/>
        </p:nvSpPr>
        <p:spPr>
          <a:xfrm>
            <a:off x="5181600" y="6172200"/>
            <a:ext cx="3429000" cy="338554"/>
          </a:xfrm>
          <a:prstGeom prst="rect">
            <a:avLst/>
          </a:prstGeom>
          <a:noFill/>
        </p:spPr>
        <p:txBody>
          <a:bodyPr wrap="square" rtlCol="0">
            <a:spAutoFit/>
          </a:bodyPr>
          <a:lstStyle/>
          <a:p>
            <a:r>
              <a:rPr lang="fr-CH" sz="1600" dirty="0" err="1" smtClean="0"/>
              <a:t>Khanna</a:t>
            </a:r>
            <a:r>
              <a:rPr lang="fr-CH" sz="1600" dirty="0" smtClean="0"/>
              <a:t> et al, Clin Infect Dis 2008</a:t>
            </a:r>
            <a:endParaRPr lang="fr-CH"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a:t>
            </a:r>
            <a:endParaRPr lang="en-US" dirty="0"/>
          </a:p>
        </p:txBody>
      </p:sp>
      <p:pic>
        <p:nvPicPr>
          <p:cNvPr id="4" name="Content Placeholder 3" descr="Picture 6.png"/>
          <p:cNvPicPr>
            <a:picLocks noGrp="1" noChangeAspect="1"/>
          </p:cNvPicPr>
          <p:nvPr>
            <p:ph idx="1"/>
          </p:nvPr>
        </p:nvPicPr>
        <p:blipFill>
          <a:blip r:embed="rId3" cstate="print"/>
          <a:srcRect l="-12459" r="-12459"/>
          <a:stretch>
            <a:fillRect/>
          </a:stretch>
        </p:blip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a:t>
            </a:r>
            <a:endParaRPr lang="en-US" dirty="0"/>
          </a:p>
        </p:txBody>
      </p:sp>
      <p:pic>
        <p:nvPicPr>
          <p:cNvPr id="4" name="Content Placeholder 3" descr="Picture 7.png"/>
          <p:cNvPicPr>
            <a:picLocks noGrp="1" noChangeAspect="1"/>
          </p:cNvPicPr>
          <p:nvPr>
            <p:ph idx="1"/>
          </p:nvPr>
        </p:nvPicPr>
        <p:blipFill>
          <a:blip r:embed="rId3" cstate="print"/>
          <a:srcRect l="-5457" r="-5457"/>
          <a:stretch>
            <a:fillRect/>
          </a:stretch>
        </p:blip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Diagnosis</a:t>
            </a:r>
            <a:endParaRPr lang="en-US" dirty="0"/>
          </a:p>
        </p:txBody>
      </p:sp>
      <p:sp>
        <p:nvSpPr>
          <p:cNvPr id="3" name="Content Placeholder 2"/>
          <p:cNvSpPr>
            <a:spLocks noGrp="1"/>
          </p:cNvSpPr>
          <p:nvPr>
            <p:ph idx="1"/>
          </p:nvPr>
        </p:nvSpPr>
        <p:spPr>
          <a:xfrm>
            <a:off x="304800" y="838200"/>
            <a:ext cx="8686800" cy="6019800"/>
          </a:xfrm>
        </p:spPr>
        <p:txBody>
          <a:bodyPr>
            <a:normAutofit fontScale="92500" lnSpcReduction="10000"/>
          </a:bodyPr>
          <a:lstStyle/>
          <a:p>
            <a:r>
              <a:rPr lang="en-US" dirty="0" smtClean="0"/>
              <a:t>Direct Fluorescent Antibody (DFA)</a:t>
            </a:r>
          </a:p>
          <a:p>
            <a:pPr>
              <a:buNone/>
            </a:pPr>
            <a:r>
              <a:rPr lang="en-US" sz="2200" dirty="0" smtClean="0"/>
              <a:t>	(sensitivity: 93.5%, specificity: 99.6%)</a:t>
            </a:r>
          </a:p>
          <a:p>
            <a:pPr>
              <a:buNone/>
            </a:pPr>
            <a:endParaRPr lang="en-US" sz="2200" dirty="0" smtClean="0"/>
          </a:p>
          <a:p>
            <a:r>
              <a:rPr lang="en-US" dirty="0" smtClean="0"/>
              <a:t>DFA negative </a:t>
            </a:r>
            <a:r>
              <a:rPr lang="en-US" dirty="0" smtClean="0">
                <a:latin typeface="Wingdings"/>
                <a:ea typeface="Wingdings"/>
                <a:cs typeface="Wingdings"/>
              </a:rPr>
              <a:t></a:t>
            </a:r>
            <a:r>
              <a:rPr lang="en-US" dirty="0" smtClean="0"/>
              <a:t> Shell Vial Culture </a:t>
            </a:r>
          </a:p>
          <a:p>
            <a:pPr>
              <a:buNone/>
            </a:pPr>
            <a:r>
              <a:rPr lang="en-US" sz="2400" dirty="0" smtClean="0"/>
              <a:t>	</a:t>
            </a:r>
            <a:r>
              <a:rPr lang="en-US" sz="2200" dirty="0" smtClean="0"/>
              <a:t>(sensitivity 57-90% </a:t>
            </a:r>
            <a:r>
              <a:rPr lang="en-US" sz="2200" dirty="0" err="1" smtClean="0"/>
              <a:t>vs</a:t>
            </a:r>
            <a:r>
              <a:rPr lang="en-US" sz="2200" dirty="0" smtClean="0"/>
              <a:t> IFA)</a:t>
            </a:r>
          </a:p>
          <a:p>
            <a:pPr>
              <a:buNone/>
            </a:pPr>
            <a:endParaRPr lang="en-US" sz="2200" dirty="0" smtClean="0"/>
          </a:p>
          <a:p>
            <a:r>
              <a:rPr lang="en-US" dirty="0" smtClean="0"/>
              <a:t>PCR</a:t>
            </a:r>
            <a:endParaRPr lang="fr-CH" dirty="0" smtClean="0"/>
          </a:p>
          <a:p>
            <a:pPr>
              <a:buFont typeface="Wingdings" pitchFamily="2" charset="2"/>
              <a:buChar char="q"/>
            </a:pPr>
            <a:r>
              <a:rPr lang="fr-CH" u="sng" dirty="0" smtClean="0"/>
              <a:t>Commercial </a:t>
            </a:r>
            <a:r>
              <a:rPr lang="fr-CH" u="sng" dirty="0" err="1" smtClean="0"/>
              <a:t>assays</a:t>
            </a:r>
            <a:r>
              <a:rPr lang="fr-CH" dirty="0" smtClean="0"/>
              <a:t>: </a:t>
            </a:r>
            <a:r>
              <a:rPr lang="fr-CH" sz="2200" dirty="0" err="1" smtClean="0"/>
              <a:t>e.g</a:t>
            </a:r>
            <a:r>
              <a:rPr lang="fr-CH" sz="2200" dirty="0" smtClean="0"/>
              <a:t> </a:t>
            </a:r>
            <a:r>
              <a:rPr lang="fr-CH" sz="2200" dirty="0" err="1" smtClean="0"/>
              <a:t>ResPlex</a:t>
            </a:r>
            <a:r>
              <a:rPr lang="fr-CH" sz="2200" dirty="0" smtClean="0"/>
              <a:t> II </a:t>
            </a:r>
            <a:r>
              <a:rPr lang="fr-CH" sz="2200" dirty="0" err="1" smtClean="0"/>
              <a:t>assay</a:t>
            </a:r>
            <a:r>
              <a:rPr lang="fr-CH" sz="2200" dirty="0" smtClean="0"/>
              <a:t> (</a:t>
            </a:r>
            <a:r>
              <a:rPr lang="fr-CH" sz="2200" dirty="0" err="1" smtClean="0"/>
              <a:t>Qiagen</a:t>
            </a:r>
            <a:r>
              <a:rPr lang="fr-CH" sz="2200" dirty="0" smtClean="0"/>
              <a:t>), </a:t>
            </a:r>
            <a:r>
              <a:rPr lang="fr-CH" sz="2200" dirty="0" err="1" smtClean="0"/>
              <a:t>Seeplex</a:t>
            </a:r>
            <a:r>
              <a:rPr lang="fr-CH" sz="2200" dirty="0" smtClean="0"/>
              <a:t> RV </a:t>
            </a:r>
            <a:r>
              <a:rPr lang="fr-CH" sz="2200" dirty="0" err="1" smtClean="0"/>
              <a:t>assay</a:t>
            </a:r>
            <a:r>
              <a:rPr lang="fr-CH" sz="2200" dirty="0" smtClean="0"/>
              <a:t> (</a:t>
            </a:r>
            <a:r>
              <a:rPr lang="fr-CH" sz="2200" dirty="0" err="1" smtClean="0"/>
              <a:t>Seegene</a:t>
            </a:r>
            <a:r>
              <a:rPr lang="fr-CH" sz="2200" dirty="0" smtClean="0"/>
              <a:t> Inc., Seoul, South </a:t>
            </a:r>
            <a:r>
              <a:rPr lang="fr-CH" sz="2200" dirty="0" err="1" smtClean="0"/>
              <a:t>Korea</a:t>
            </a:r>
            <a:r>
              <a:rPr lang="fr-CH" sz="2200" dirty="0" smtClean="0"/>
              <a:t>)..</a:t>
            </a:r>
          </a:p>
          <a:p>
            <a:pPr>
              <a:buNone/>
            </a:pPr>
            <a:r>
              <a:rPr lang="fr-CH" dirty="0" smtClean="0"/>
              <a:t>	</a:t>
            </a:r>
            <a:r>
              <a:rPr lang="fr-CH" sz="2200" dirty="0" smtClean="0"/>
              <a:t> (</a:t>
            </a:r>
            <a:r>
              <a:rPr lang="fr-CH" sz="2200" dirty="0" err="1" smtClean="0"/>
              <a:t>sensitivity</a:t>
            </a:r>
            <a:r>
              <a:rPr lang="fr-CH" sz="2200" dirty="0" smtClean="0"/>
              <a:t> of 100%, </a:t>
            </a:r>
            <a:r>
              <a:rPr lang="fr-CH" sz="2200" dirty="0" err="1" smtClean="0"/>
              <a:t>specificity</a:t>
            </a:r>
            <a:r>
              <a:rPr lang="fr-CH" sz="2200" dirty="0" smtClean="0"/>
              <a:t> 98.4% and 97.4% for RSV A and RSV B)</a:t>
            </a:r>
          </a:p>
          <a:p>
            <a:pPr>
              <a:buFont typeface="Wingdings" pitchFamily="2" charset="2"/>
              <a:buChar char="q"/>
            </a:pPr>
            <a:r>
              <a:rPr lang="fr-CH" u="sng" dirty="0" smtClean="0"/>
              <a:t>Home </a:t>
            </a:r>
            <a:r>
              <a:rPr lang="fr-CH" u="sng" dirty="0" err="1" smtClean="0"/>
              <a:t>based</a:t>
            </a:r>
            <a:r>
              <a:rPr lang="fr-CH" u="sng" dirty="0" smtClean="0"/>
              <a:t>-multiplex PCR </a:t>
            </a:r>
            <a:r>
              <a:rPr lang="fr-CH" dirty="0" smtClean="0"/>
              <a:t>(CHUV, 14 </a:t>
            </a:r>
            <a:r>
              <a:rPr lang="fr-CH" dirty="0" err="1" smtClean="0"/>
              <a:t>viruses</a:t>
            </a:r>
            <a:r>
              <a:rPr lang="fr-CH" dirty="0" smtClean="0"/>
              <a:t>)</a:t>
            </a:r>
          </a:p>
          <a:p>
            <a:pPr>
              <a:buNone/>
            </a:pPr>
            <a:r>
              <a:rPr lang="fr-CH" dirty="0" smtClean="0"/>
              <a:t>	</a:t>
            </a:r>
            <a:r>
              <a:rPr lang="fr-CH" sz="2200" dirty="0" smtClean="0"/>
              <a:t>(</a:t>
            </a:r>
            <a:r>
              <a:rPr lang="fr-CH" sz="2200" dirty="0" err="1" smtClean="0"/>
              <a:t>sensitivity</a:t>
            </a:r>
            <a:r>
              <a:rPr lang="fr-CH" sz="2200" dirty="0" smtClean="0"/>
              <a:t>  &amp; </a:t>
            </a:r>
            <a:r>
              <a:rPr lang="fr-CH" sz="2200" dirty="0" err="1" smtClean="0"/>
              <a:t>specificity</a:t>
            </a:r>
            <a:r>
              <a:rPr lang="fr-CH" sz="2200" dirty="0" smtClean="0"/>
              <a:t> of 100% for RSV A and B)</a:t>
            </a:r>
            <a:endParaRPr lang="fr-CH" dirty="0" smtClean="0"/>
          </a:p>
          <a:p>
            <a:pPr>
              <a:buFont typeface="Wingdings" pitchFamily="2" charset="2"/>
              <a:buChar char="q"/>
            </a:pPr>
            <a:r>
              <a:rPr lang="en-US" dirty="0" err="1" smtClean="0">
                <a:solidFill>
                  <a:srgbClr val="FF0000"/>
                </a:solidFill>
              </a:rPr>
              <a:t>GenExpert</a:t>
            </a:r>
            <a:r>
              <a:rPr lang="en-US" dirty="0" smtClean="0">
                <a:solidFill>
                  <a:srgbClr val="FF0000"/>
                </a:solidFill>
              </a:rPr>
              <a:t>- rapid testing since winter 2014-15 </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50319" y="381000"/>
            <a:ext cx="8693681" cy="5410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04800"/>
            <a:ext cx="8229600" cy="1143000"/>
          </a:xfrm>
        </p:spPr>
        <p:txBody>
          <a:bodyPr/>
          <a:lstStyle/>
          <a:p>
            <a:r>
              <a:rPr lang="fr-CH" dirty="0" err="1" smtClean="0"/>
              <a:t>Prevention</a:t>
            </a:r>
            <a:endParaRPr lang="fr-CH" dirty="0"/>
          </a:p>
        </p:txBody>
      </p:sp>
      <p:sp>
        <p:nvSpPr>
          <p:cNvPr id="3" name="Espace réservé du contenu 2"/>
          <p:cNvSpPr>
            <a:spLocks noGrp="1"/>
          </p:cNvSpPr>
          <p:nvPr>
            <p:ph idx="1"/>
          </p:nvPr>
        </p:nvSpPr>
        <p:spPr>
          <a:xfrm>
            <a:off x="228600" y="609600"/>
            <a:ext cx="8686800" cy="6248400"/>
          </a:xfrm>
        </p:spPr>
        <p:txBody>
          <a:bodyPr>
            <a:normAutofit/>
          </a:bodyPr>
          <a:lstStyle/>
          <a:p>
            <a:r>
              <a:rPr lang="en-US" sz="2800" b="1" dirty="0" smtClean="0">
                <a:solidFill>
                  <a:srgbClr val="FF0000"/>
                </a:solidFill>
                <a:latin typeface="Arial"/>
                <a:cs typeface="Arial"/>
              </a:rPr>
              <a:t>RSV-IVIG (</a:t>
            </a:r>
            <a:r>
              <a:rPr lang="en-US" sz="2800" b="1" dirty="0" err="1" smtClean="0">
                <a:solidFill>
                  <a:srgbClr val="FF0000"/>
                </a:solidFill>
                <a:latin typeface="Arial"/>
                <a:cs typeface="Arial"/>
              </a:rPr>
              <a:t>Respigam</a:t>
            </a:r>
            <a:r>
              <a:rPr lang="en-US" sz="2800" b="1" dirty="0" smtClean="0">
                <a:solidFill>
                  <a:srgbClr val="FF0000"/>
                </a:solidFill>
                <a:latin typeface="Arial"/>
                <a:cs typeface="Arial"/>
              </a:rPr>
              <a:t>)- </a:t>
            </a:r>
            <a:r>
              <a:rPr lang="en-US" sz="2800" b="1" dirty="0" err="1" smtClean="0">
                <a:solidFill>
                  <a:srgbClr val="FF0000"/>
                </a:solidFill>
                <a:latin typeface="Arial"/>
                <a:cs typeface="Arial"/>
              </a:rPr>
              <a:t>Hyperimmune</a:t>
            </a:r>
            <a:r>
              <a:rPr lang="en-US" sz="2800" b="1" dirty="0" smtClean="0">
                <a:solidFill>
                  <a:srgbClr val="FF0000"/>
                </a:solidFill>
                <a:latin typeface="Arial"/>
                <a:cs typeface="Arial"/>
              </a:rPr>
              <a:t> RSV-IVIG, </a:t>
            </a:r>
            <a:r>
              <a:rPr lang="en-US" sz="2000" b="1" dirty="0" smtClean="0">
                <a:solidFill>
                  <a:srgbClr val="FF0000"/>
                </a:solidFill>
                <a:latin typeface="Arial"/>
                <a:cs typeface="Arial"/>
              </a:rPr>
              <a:t>1996-MedImmune, Inc</a:t>
            </a:r>
          </a:p>
          <a:p>
            <a:pPr>
              <a:buNone/>
            </a:pPr>
            <a:endParaRPr lang="en-US" sz="2000" dirty="0" smtClean="0">
              <a:latin typeface="Arial"/>
              <a:cs typeface="Arial"/>
            </a:endParaRPr>
          </a:p>
          <a:p>
            <a:r>
              <a:rPr lang="en-US" sz="2800" b="1" dirty="0" smtClean="0">
                <a:solidFill>
                  <a:srgbClr val="FF0000"/>
                </a:solidFill>
                <a:latin typeface="Arial"/>
                <a:cs typeface="Arial"/>
              </a:rPr>
              <a:t>Humanized monoclonal F-specific antibody, </a:t>
            </a:r>
            <a:r>
              <a:rPr lang="en-US" sz="2800" b="1" dirty="0" err="1" smtClean="0">
                <a:solidFill>
                  <a:srgbClr val="FF0000"/>
                </a:solidFill>
                <a:latin typeface="Arial"/>
                <a:cs typeface="Arial"/>
              </a:rPr>
              <a:t>Palivizumab</a:t>
            </a:r>
            <a:r>
              <a:rPr lang="en-US" sz="2800" b="1" dirty="0" smtClean="0">
                <a:latin typeface="Arial"/>
                <a:cs typeface="Arial"/>
              </a:rPr>
              <a:t> (</a:t>
            </a:r>
            <a:r>
              <a:rPr lang="en-US" sz="2800" b="1" dirty="0" err="1" smtClean="0">
                <a:latin typeface="Arial"/>
                <a:cs typeface="Arial"/>
              </a:rPr>
              <a:t>Synagis</a:t>
            </a:r>
            <a:r>
              <a:rPr lang="en-US" sz="2800" b="1" dirty="0" smtClean="0">
                <a:latin typeface="Arial"/>
                <a:cs typeface="Arial"/>
              </a:rPr>
              <a:t>), </a:t>
            </a:r>
            <a:r>
              <a:rPr lang="en-US" sz="2000" dirty="0" smtClean="0">
                <a:latin typeface="Arial"/>
                <a:cs typeface="Arial"/>
              </a:rPr>
              <a:t>15 </a:t>
            </a:r>
            <a:r>
              <a:rPr lang="en-US" sz="2000" dirty="0" smtClean="0">
                <a:latin typeface="Arial"/>
                <a:cs typeface="Arial"/>
              </a:rPr>
              <a:t>mg/kg/dose</a:t>
            </a:r>
            <a:endParaRPr lang="en-US" sz="2000" dirty="0" smtClean="0">
              <a:latin typeface="Arial"/>
              <a:cs typeface="Arial"/>
            </a:endParaRPr>
          </a:p>
          <a:p>
            <a:pPr>
              <a:buNone/>
            </a:pPr>
            <a:endParaRPr lang="en-US" sz="7200" dirty="0" smtClean="0">
              <a:latin typeface="Arial"/>
              <a:cs typeface="Arial"/>
            </a:endParaRPr>
          </a:p>
          <a:p>
            <a:pPr>
              <a:lnSpc>
                <a:spcPct val="90000"/>
              </a:lnSpc>
              <a:buNone/>
              <a:defRPr/>
            </a:pPr>
            <a:endParaRPr lang="fr-FR" sz="4000" dirty="0" smtClean="0"/>
          </a:p>
          <a:p>
            <a:endParaRPr lang="fr-CH" dirty="0"/>
          </a:p>
        </p:txBody>
      </p:sp>
      <p:sp>
        <p:nvSpPr>
          <p:cNvPr id="4" name="Content Placeholder 3"/>
          <p:cNvSpPr txBox="1">
            <a:spLocks/>
          </p:cNvSpPr>
          <p:nvPr/>
        </p:nvSpPr>
        <p:spPr>
          <a:xfrm>
            <a:off x="533400" y="2819400"/>
            <a:ext cx="3886200" cy="3886200"/>
          </a:xfrm>
          <a:prstGeom prst="rect">
            <a:avLst/>
          </a:prstGeom>
        </p:spPr>
        <p:txBody>
          <a:bodyPr>
            <a:normAutofit fontScale="70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fr-CH" sz="3200" b="0" i="0" u="none" strike="noStrike" kern="1200" cap="none" spc="0" normalizeH="0" baseline="0" noProof="0" dirty="0" err="1" smtClean="0">
                <a:ln>
                  <a:noFill/>
                </a:ln>
                <a:solidFill>
                  <a:schemeClr val="tx1"/>
                </a:solidFill>
                <a:effectLst/>
                <a:uLnTx/>
                <a:uFillTx/>
                <a:latin typeface="+mn-lt"/>
                <a:ea typeface="+mn-ea"/>
                <a:cs typeface="+mn-cs"/>
              </a:rPr>
              <a:t>Humanized</a:t>
            </a:r>
            <a:r>
              <a:rPr kumimoji="0" lang="fr-CH" sz="3200" b="0" i="0" u="none" strike="noStrike" kern="1200" cap="none" spc="0" normalizeH="0" baseline="0" noProof="0" dirty="0" smtClean="0">
                <a:ln>
                  <a:noFill/>
                </a:ln>
                <a:solidFill>
                  <a:schemeClr val="tx1"/>
                </a:solidFill>
                <a:effectLst/>
                <a:uLnTx/>
                <a:uFillTx/>
                <a:latin typeface="+mn-lt"/>
                <a:ea typeface="+mn-ea"/>
                <a:cs typeface="+mn-cs"/>
              </a:rPr>
              <a:t> monoclonal </a:t>
            </a:r>
            <a:r>
              <a:rPr kumimoji="0" lang="fr-CH" sz="3200" b="0" i="0" u="none" strike="noStrike" kern="1200" cap="none" spc="0" normalizeH="0" baseline="0" noProof="0" dirty="0" err="1" smtClean="0">
                <a:ln>
                  <a:noFill/>
                </a:ln>
                <a:solidFill>
                  <a:schemeClr val="tx1"/>
                </a:solidFill>
                <a:effectLst/>
                <a:uLnTx/>
                <a:uFillTx/>
                <a:latin typeface="+mn-lt"/>
                <a:ea typeface="+mn-ea"/>
                <a:cs typeface="+mn-cs"/>
              </a:rPr>
              <a:t>antibody</a:t>
            </a:r>
            <a:endParaRPr kumimoji="0" lang="fr-CH"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fr-CH"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fr-CH" sz="3200" b="0" i="0" u="none" strike="noStrike" kern="1200" cap="none" spc="0" normalizeH="0" baseline="0" noProof="0" dirty="0" smtClean="0">
                <a:ln>
                  <a:noFill/>
                </a:ln>
                <a:solidFill>
                  <a:schemeClr val="tx1"/>
                </a:solidFill>
                <a:effectLst/>
                <a:uLnTx/>
                <a:uFillTx/>
                <a:latin typeface="+mn-lt"/>
                <a:ea typeface="+mn-ea"/>
                <a:cs typeface="+mn-cs"/>
              </a:rPr>
              <a:t>Not </a:t>
            </a:r>
            <a:r>
              <a:rPr kumimoji="0" lang="fr-CH" sz="3200" b="0" i="0" u="none" strike="noStrike" kern="1200" cap="none" spc="0" normalizeH="0" baseline="0" noProof="0" dirty="0" err="1" smtClean="0">
                <a:ln>
                  <a:noFill/>
                </a:ln>
                <a:solidFill>
                  <a:schemeClr val="tx1"/>
                </a:solidFill>
                <a:effectLst/>
                <a:uLnTx/>
                <a:uFillTx/>
                <a:latin typeface="+mn-lt"/>
                <a:ea typeface="+mn-ea"/>
                <a:cs typeface="+mn-cs"/>
              </a:rPr>
              <a:t>blood</a:t>
            </a:r>
            <a:r>
              <a:rPr kumimoji="0" lang="fr-CH" sz="3200" b="0" i="0" u="none" strike="noStrike" kern="1200" cap="none" spc="0" normalizeH="0" baseline="0" noProof="0" dirty="0" smtClean="0">
                <a:ln>
                  <a:noFill/>
                </a:ln>
                <a:solidFill>
                  <a:schemeClr val="tx1"/>
                </a:solidFill>
                <a:effectLst/>
                <a:uLnTx/>
                <a:uFillTx/>
                <a:latin typeface="+mn-lt"/>
                <a:ea typeface="+mn-ea"/>
                <a:cs typeface="+mn-cs"/>
              </a:rPr>
              <a:t> </a:t>
            </a:r>
            <a:r>
              <a:rPr kumimoji="0" lang="fr-CH" sz="3200" b="0" i="0" u="none" strike="noStrike" kern="1200" cap="none" spc="0" normalizeH="0" baseline="0" noProof="0" dirty="0" err="1" smtClean="0">
                <a:ln>
                  <a:noFill/>
                </a:ln>
                <a:solidFill>
                  <a:schemeClr val="tx1"/>
                </a:solidFill>
                <a:effectLst/>
                <a:uLnTx/>
                <a:uFillTx/>
                <a:latin typeface="+mn-lt"/>
                <a:ea typeface="+mn-ea"/>
                <a:cs typeface="+mn-cs"/>
              </a:rPr>
              <a:t>derived</a:t>
            </a:r>
            <a:endParaRPr kumimoji="0" lang="fr-CH"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fr-CH"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fr-CH" sz="3200" b="0" i="0" u="none" strike="noStrike" kern="1200" cap="none" spc="0" normalizeH="0" baseline="0" noProof="0" dirty="0" err="1" smtClean="0">
                <a:ln>
                  <a:noFill/>
                </a:ln>
                <a:solidFill>
                  <a:schemeClr val="tx1"/>
                </a:solidFill>
                <a:effectLst/>
                <a:uLnTx/>
                <a:uFillTx/>
                <a:latin typeface="+mn-lt"/>
                <a:ea typeface="+mn-ea"/>
                <a:cs typeface="+mn-cs"/>
              </a:rPr>
              <a:t>Binds</a:t>
            </a:r>
            <a:r>
              <a:rPr kumimoji="0" lang="fr-CH" sz="3200" b="0" i="0" u="none" strike="noStrike" kern="1200" cap="none" spc="0" normalizeH="0" baseline="0" noProof="0" dirty="0" smtClean="0">
                <a:ln>
                  <a:noFill/>
                </a:ln>
                <a:solidFill>
                  <a:schemeClr val="tx1"/>
                </a:solidFill>
                <a:effectLst/>
                <a:uLnTx/>
                <a:uFillTx/>
                <a:latin typeface="+mn-lt"/>
                <a:ea typeface="+mn-ea"/>
                <a:cs typeface="+mn-cs"/>
              </a:rPr>
              <a:t> the F </a:t>
            </a:r>
            <a:r>
              <a:rPr kumimoji="0" lang="fr-CH" sz="3200" b="0" i="0" u="none" strike="noStrike" kern="1200" cap="none" spc="0" normalizeH="0" baseline="0" noProof="0" dirty="0" err="1" smtClean="0">
                <a:ln>
                  <a:noFill/>
                </a:ln>
                <a:solidFill>
                  <a:schemeClr val="tx1"/>
                </a:solidFill>
                <a:effectLst/>
                <a:uLnTx/>
                <a:uFillTx/>
                <a:latin typeface="+mn-lt"/>
                <a:ea typeface="+mn-ea"/>
                <a:cs typeface="+mn-cs"/>
              </a:rPr>
              <a:t>protein</a:t>
            </a:r>
            <a:r>
              <a:rPr kumimoji="0" lang="fr-CH" sz="3200" b="0" i="0" u="none" strike="noStrike" kern="1200" cap="none" spc="0" normalizeH="0" baseline="0" noProof="0" dirty="0" smtClean="0">
                <a:ln>
                  <a:noFill/>
                </a:ln>
                <a:solidFill>
                  <a:schemeClr val="tx1"/>
                </a:solidFill>
                <a:effectLst/>
                <a:uLnTx/>
                <a:uFillTx/>
                <a:latin typeface="+mn-lt"/>
                <a:ea typeface="+mn-ea"/>
                <a:cs typeface="+mn-cs"/>
              </a:rPr>
              <a:t> of RSV-&gt; blocks the fusion of </a:t>
            </a:r>
            <a:r>
              <a:rPr kumimoji="0" lang="fr-CH" sz="3200" b="0" i="0" u="none" strike="noStrike" kern="1200" cap="none" spc="0" normalizeH="0" baseline="0" noProof="0" dirty="0" err="1" smtClean="0">
                <a:ln>
                  <a:noFill/>
                </a:ln>
                <a:solidFill>
                  <a:schemeClr val="tx1"/>
                </a:solidFill>
                <a:effectLst/>
                <a:uLnTx/>
                <a:uFillTx/>
                <a:latin typeface="+mn-lt"/>
                <a:ea typeface="+mn-ea"/>
                <a:cs typeface="+mn-cs"/>
              </a:rPr>
              <a:t>infected</a:t>
            </a:r>
            <a:r>
              <a:rPr kumimoji="0" lang="fr-CH" sz="3200" b="0" i="0" u="none" strike="noStrike" kern="1200" cap="none" spc="0" normalizeH="0" baseline="0" noProof="0" dirty="0" smtClean="0">
                <a:ln>
                  <a:noFill/>
                </a:ln>
                <a:solidFill>
                  <a:schemeClr val="tx1"/>
                </a:solidFill>
                <a:effectLst/>
                <a:uLnTx/>
                <a:uFillTx/>
                <a:latin typeface="+mn-lt"/>
                <a:ea typeface="+mn-ea"/>
                <a:cs typeface="+mn-cs"/>
              </a:rPr>
              <a:t> </a:t>
            </a:r>
            <a:r>
              <a:rPr kumimoji="0" lang="fr-CH" sz="3200" b="0" i="0" u="none" strike="noStrike" kern="1200" cap="none" spc="0" normalizeH="0" baseline="0" noProof="0" dirty="0" err="1" smtClean="0">
                <a:ln>
                  <a:noFill/>
                </a:ln>
                <a:solidFill>
                  <a:schemeClr val="tx1"/>
                </a:solidFill>
                <a:effectLst/>
                <a:uLnTx/>
                <a:uFillTx/>
                <a:latin typeface="+mn-lt"/>
                <a:ea typeface="+mn-ea"/>
                <a:cs typeface="+mn-cs"/>
              </a:rPr>
              <a:t>cells</a:t>
            </a:r>
            <a:endParaRPr kumimoji="0" lang="fr-CH"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fr-CH"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fr-CH" sz="3200" b="0" i="0" u="none" strike="noStrike" kern="1200" cap="none" spc="0" normalizeH="0" baseline="0" noProof="0" dirty="0" err="1" smtClean="0">
                <a:ln>
                  <a:noFill/>
                </a:ln>
                <a:solidFill>
                  <a:schemeClr val="tx1"/>
                </a:solidFill>
                <a:effectLst/>
                <a:uLnTx/>
                <a:uFillTx/>
                <a:latin typeface="+mn-lt"/>
                <a:ea typeface="+mn-ea"/>
                <a:cs typeface="+mn-cs"/>
              </a:rPr>
              <a:t>Reduced</a:t>
            </a:r>
            <a:r>
              <a:rPr kumimoji="0" lang="fr-CH" sz="3200" b="0" i="0" u="none" strike="noStrike" kern="1200" cap="none" spc="0" normalizeH="0" baseline="0" noProof="0" dirty="0" smtClean="0">
                <a:ln>
                  <a:noFill/>
                </a:ln>
                <a:solidFill>
                  <a:schemeClr val="tx1"/>
                </a:solidFill>
                <a:effectLst/>
                <a:uLnTx/>
                <a:uFillTx/>
                <a:latin typeface="+mn-lt"/>
                <a:ea typeface="+mn-ea"/>
                <a:cs typeface="+mn-cs"/>
              </a:rPr>
              <a:t> viral </a:t>
            </a:r>
            <a:r>
              <a:rPr kumimoji="0" lang="fr-CH" sz="3200" b="0" i="0" u="none" strike="noStrike" kern="1200" cap="none" spc="0" normalizeH="0" baseline="0" noProof="0" dirty="0" err="1" smtClean="0">
                <a:ln>
                  <a:noFill/>
                </a:ln>
                <a:solidFill>
                  <a:schemeClr val="tx1"/>
                </a:solidFill>
                <a:effectLst/>
                <a:uLnTx/>
                <a:uFillTx/>
                <a:latin typeface="+mn-lt"/>
                <a:ea typeface="+mn-ea"/>
                <a:cs typeface="+mn-cs"/>
              </a:rPr>
              <a:t>activity</a:t>
            </a:r>
            <a:r>
              <a:rPr kumimoji="0" lang="fr-CH" sz="3200" b="0" i="0" u="none" strike="noStrike" kern="1200" cap="none" spc="0" normalizeH="0" baseline="0" noProof="0" dirty="0" smtClean="0">
                <a:ln>
                  <a:noFill/>
                </a:ln>
                <a:solidFill>
                  <a:schemeClr val="tx1"/>
                </a:solidFill>
                <a:effectLst/>
                <a:uLnTx/>
                <a:uFillTx/>
                <a:latin typeface="+mn-lt"/>
                <a:ea typeface="+mn-ea"/>
                <a:cs typeface="+mn-cs"/>
              </a:rPr>
              <a:t> and </a:t>
            </a:r>
            <a:r>
              <a:rPr kumimoji="0" lang="fr-CH" sz="3200" b="0" i="0" u="none" strike="noStrike" kern="1200" cap="none" spc="0" normalizeH="0" baseline="0" noProof="0" dirty="0" err="1" smtClean="0">
                <a:ln>
                  <a:noFill/>
                </a:ln>
                <a:solidFill>
                  <a:schemeClr val="tx1"/>
                </a:solidFill>
                <a:effectLst/>
                <a:uLnTx/>
                <a:uFillTx/>
                <a:latin typeface="+mn-lt"/>
                <a:ea typeface="+mn-ea"/>
                <a:cs typeface="+mn-cs"/>
              </a:rPr>
              <a:t>cell</a:t>
            </a:r>
            <a:r>
              <a:rPr kumimoji="0" lang="fr-CH" sz="3200" b="0" i="0" u="none" strike="noStrike" kern="1200" cap="none" spc="0" normalizeH="0" baseline="0" noProof="0" dirty="0" smtClean="0">
                <a:ln>
                  <a:noFill/>
                </a:ln>
                <a:solidFill>
                  <a:schemeClr val="tx1"/>
                </a:solidFill>
                <a:effectLst/>
                <a:uLnTx/>
                <a:uFillTx/>
                <a:latin typeface="+mn-lt"/>
                <a:ea typeface="+mn-ea"/>
                <a:cs typeface="+mn-cs"/>
              </a:rPr>
              <a:t>-to-</a:t>
            </a:r>
            <a:r>
              <a:rPr kumimoji="0" lang="fr-CH" sz="3200" b="0" i="0" u="none" strike="noStrike" kern="1200" cap="none" spc="0" normalizeH="0" baseline="0" noProof="0" dirty="0" err="1" smtClean="0">
                <a:ln>
                  <a:noFill/>
                </a:ln>
                <a:solidFill>
                  <a:schemeClr val="tx1"/>
                </a:solidFill>
                <a:effectLst/>
                <a:uLnTx/>
                <a:uFillTx/>
                <a:latin typeface="+mn-lt"/>
                <a:ea typeface="+mn-ea"/>
                <a:cs typeface="+mn-cs"/>
              </a:rPr>
              <a:t>cell</a:t>
            </a:r>
            <a:r>
              <a:rPr kumimoji="0" lang="fr-CH" sz="3200" b="0" i="0" u="none" strike="noStrike" kern="1200" cap="none" spc="0" normalizeH="0" baseline="0" noProof="0" dirty="0" smtClean="0">
                <a:ln>
                  <a:noFill/>
                </a:ln>
                <a:solidFill>
                  <a:schemeClr val="tx1"/>
                </a:solidFill>
                <a:effectLst/>
                <a:uLnTx/>
                <a:uFillTx/>
                <a:latin typeface="+mn-lt"/>
                <a:ea typeface="+mn-ea"/>
                <a:cs typeface="+mn-cs"/>
              </a:rPr>
              <a:t> transmission of RSV</a:t>
            </a: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Content Placeholder 5" descr="Palivizumab.jpg"/>
          <p:cNvPicPr>
            <a:picLocks noChangeAspect="1"/>
          </p:cNvPicPr>
          <p:nvPr/>
        </p:nvPicPr>
        <p:blipFill>
          <a:blip r:embed="rId3" cstate="print"/>
          <a:srcRect t="-10282" b="-10282"/>
          <a:stretch>
            <a:fillRect/>
          </a:stretch>
        </p:blipFill>
        <p:spPr>
          <a:xfrm>
            <a:off x="4901648" y="2819400"/>
            <a:ext cx="3603710" cy="40386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16632"/>
            <a:ext cx="8229600" cy="1143000"/>
          </a:xfrm>
        </p:spPr>
        <p:txBody>
          <a:bodyPr/>
          <a:lstStyle/>
          <a:p>
            <a:pPr eaLnBrk="1" hangingPunct="1"/>
            <a:r>
              <a:rPr lang="fr-CH" dirty="0" smtClean="0"/>
              <a:t>The </a:t>
            </a:r>
            <a:r>
              <a:rPr lang="fr-CH" dirty="0" err="1" smtClean="0"/>
              <a:t>IMpact</a:t>
            </a:r>
            <a:r>
              <a:rPr lang="fr-CH" dirty="0" smtClean="0"/>
              <a:t>-</a:t>
            </a:r>
            <a:r>
              <a:rPr lang="fr-CH" dirty="0" err="1" smtClean="0"/>
              <a:t>RSV</a:t>
            </a:r>
            <a:r>
              <a:rPr lang="fr-CH" dirty="0" smtClean="0"/>
              <a:t> </a:t>
            </a:r>
            <a:r>
              <a:rPr lang="fr-CH" dirty="0" err="1" smtClean="0"/>
              <a:t>study</a:t>
            </a:r>
            <a:endParaRPr lang="fr-FR" dirty="0" smtClean="0"/>
          </a:p>
        </p:txBody>
      </p:sp>
      <p:sp>
        <p:nvSpPr>
          <p:cNvPr id="13315" name="Rectangle 3"/>
          <p:cNvSpPr>
            <a:spLocks noGrp="1" noChangeArrowheads="1"/>
          </p:cNvSpPr>
          <p:nvPr>
            <p:ph type="body" idx="1"/>
          </p:nvPr>
        </p:nvSpPr>
        <p:spPr>
          <a:xfrm>
            <a:off x="457200" y="1268760"/>
            <a:ext cx="8219256" cy="5257800"/>
          </a:xfrm>
        </p:spPr>
        <p:txBody>
          <a:bodyPr/>
          <a:lstStyle/>
          <a:p>
            <a:pPr eaLnBrk="1" hangingPunct="1">
              <a:lnSpc>
                <a:spcPct val="80000"/>
              </a:lnSpc>
            </a:pPr>
            <a:r>
              <a:rPr lang="fr-CH" sz="2400" b="1" dirty="0" err="1" smtClean="0"/>
              <a:t>Multicentered</a:t>
            </a:r>
            <a:r>
              <a:rPr lang="fr-CH" sz="2400" b="1" dirty="0" smtClean="0"/>
              <a:t> </a:t>
            </a:r>
            <a:r>
              <a:rPr lang="fr-CH" sz="2400" b="1" dirty="0" err="1" smtClean="0"/>
              <a:t>RCT</a:t>
            </a:r>
            <a:r>
              <a:rPr lang="fr-CH" sz="2400" b="1" dirty="0" smtClean="0"/>
              <a:t> : 139 </a:t>
            </a:r>
            <a:r>
              <a:rPr lang="fr-CH" sz="2400" b="1" dirty="0" err="1" smtClean="0"/>
              <a:t>centers</a:t>
            </a:r>
            <a:r>
              <a:rPr lang="fr-CH" sz="2400" b="1" dirty="0" smtClean="0"/>
              <a:t>, 1502 </a:t>
            </a:r>
            <a:r>
              <a:rPr lang="fr-CH" sz="2400" b="1" dirty="0" err="1" smtClean="0"/>
              <a:t>children</a:t>
            </a:r>
            <a:endParaRPr lang="fr-CH" sz="2400" b="1" dirty="0" smtClean="0"/>
          </a:p>
          <a:p>
            <a:pPr eaLnBrk="1" hangingPunct="1">
              <a:lnSpc>
                <a:spcPct val="80000"/>
              </a:lnSpc>
              <a:buNone/>
            </a:pPr>
            <a:endParaRPr lang="fr-CH" sz="2000" dirty="0" smtClean="0"/>
          </a:p>
          <a:p>
            <a:pPr eaLnBrk="1" hangingPunct="1">
              <a:buFont typeface="Arial" pitchFamily="34" charset="0"/>
              <a:buChar char="•"/>
            </a:pPr>
            <a:r>
              <a:rPr lang="fr-CH" sz="2400" b="1" dirty="0" smtClean="0"/>
              <a:t> Inclusion </a:t>
            </a:r>
            <a:r>
              <a:rPr lang="fr-CH" sz="2400" b="1" dirty="0" err="1" smtClean="0"/>
              <a:t>criteria</a:t>
            </a:r>
            <a:endParaRPr lang="fr-CH" sz="2400" b="1" dirty="0" smtClean="0"/>
          </a:p>
          <a:p>
            <a:pPr eaLnBrk="1" hangingPunct="1">
              <a:buNone/>
            </a:pPr>
            <a:r>
              <a:rPr lang="fr-CH" sz="2000" dirty="0" smtClean="0"/>
              <a:t>	</a:t>
            </a:r>
            <a:r>
              <a:rPr lang="en-US" sz="2000" dirty="0" smtClean="0"/>
              <a:t>≤</a:t>
            </a:r>
            <a:r>
              <a:rPr lang="fr-FR" sz="2000" dirty="0" smtClean="0"/>
              <a:t>  35 </a:t>
            </a:r>
            <a:r>
              <a:rPr lang="fr-FR" sz="2000" dirty="0" err="1" smtClean="0"/>
              <a:t>WG</a:t>
            </a:r>
            <a:r>
              <a:rPr lang="fr-FR" sz="2000" dirty="0" smtClean="0"/>
              <a:t> or &lt; and 6 </a:t>
            </a:r>
            <a:r>
              <a:rPr lang="fr-FR" sz="2000" dirty="0" err="1" smtClean="0"/>
              <a:t>months</a:t>
            </a:r>
            <a:r>
              <a:rPr lang="fr-FR" sz="2000" dirty="0" smtClean="0"/>
              <a:t> of </a:t>
            </a:r>
            <a:r>
              <a:rPr lang="fr-FR" sz="2000" dirty="0" err="1" smtClean="0"/>
              <a:t>age</a:t>
            </a:r>
            <a:r>
              <a:rPr lang="fr-FR" sz="2000" dirty="0" smtClean="0"/>
              <a:t> or </a:t>
            </a:r>
            <a:r>
              <a:rPr lang="fr-FR" sz="2000" dirty="0" err="1" smtClean="0"/>
              <a:t>younger</a:t>
            </a:r>
            <a:endParaRPr lang="fr-FR" sz="2000" dirty="0" smtClean="0"/>
          </a:p>
          <a:p>
            <a:pPr eaLnBrk="1" hangingPunct="1">
              <a:buNone/>
            </a:pPr>
            <a:r>
              <a:rPr lang="fr-FR" sz="2000" dirty="0" smtClean="0"/>
              <a:t>	</a:t>
            </a:r>
            <a:r>
              <a:rPr lang="en-US" sz="2000" dirty="0" smtClean="0"/>
              <a:t> ≤</a:t>
            </a:r>
            <a:r>
              <a:rPr lang="fr-FR" sz="2000" dirty="0" smtClean="0"/>
              <a:t>  </a:t>
            </a:r>
            <a:r>
              <a:rPr lang="fr-CH" sz="2000" dirty="0" smtClean="0"/>
              <a:t>2 </a:t>
            </a:r>
            <a:r>
              <a:rPr lang="fr-CH" sz="2000" dirty="0" err="1" smtClean="0"/>
              <a:t>yo</a:t>
            </a:r>
            <a:r>
              <a:rPr lang="fr-CH" sz="2000" dirty="0" smtClean="0"/>
              <a:t> </a:t>
            </a:r>
            <a:r>
              <a:rPr lang="fr-CH" sz="2000" dirty="0" err="1" smtClean="0"/>
              <a:t>old</a:t>
            </a:r>
            <a:r>
              <a:rPr lang="fr-CH" sz="2000" dirty="0" smtClean="0"/>
              <a:t> </a:t>
            </a:r>
            <a:r>
              <a:rPr lang="fr-CH" sz="2000" dirty="0" err="1" smtClean="0"/>
              <a:t>with</a:t>
            </a:r>
            <a:r>
              <a:rPr lang="fr-CH" sz="2000" dirty="0" smtClean="0"/>
              <a:t> </a:t>
            </a:r>
            <a:r>
              <a:rPr lang="fr-CH" sz="2000" dirty="0" err="1" smtClean="0"/>
              <a:t>BPD</a:t>
            </a:r>
            <a:r>
              <a:rPr lang="fr-CH" sz="2000" dirty="0" smtClean="0"/>
              <a:t> </a:t>
            </a:r>
            <a:r>
              <a:rPr lang="fr-CH" sz="2000" dirty="0" err="1" smtClean="0"/>
              <a:t>requiring</a:t>
            </a:r>
            <a:r>
              <a:rPr lang="fr-CH" sz="2000" dirty="0" smtClean="0"/>
              <a:t> </a:t>
            </a:r>
            <a:r>
              <a:rPr lang="fr-CH" sz="2000" dirty="0" err="1" smtClean="0"/>
              <a:t>ongoing</a:t>
            </a:r>
            <a:r>
              <a:rPr lang="fr-CH" sz="2000" dirty="0" smtClean="0"/>
              <a:t> </a:t>
            </a:r>
            <a:r>
              <a:rPr lang="fr-CH" sz="2000" dirty="0" err="1" smtClean="0"/>
              <a:t>treatment</a:t>
            </a:r>
            <a:r>
              <a:rPr lang="fr-CH" sz="2000" dirty="0" smtClean="0"/>
              <a:t> </a:t>
            </a:r>
            <a:r>
              <a:rPr lang="fr-CH" sz="2000" dirty="0" err="1" smtClean="0"/>
              <a:t>within</a:t>
            </a:r>
            <a:r>
              <a:rPr lang="fr-CH" sz="2000" dirty="0" smtClean="0"/>
              <a:t> the </a:t>
            </a:r>
            <a:r>
              <a:rPr lang="fr-CH" sz="2000" dirty="0" err="1" smtClean="0"/>
              <a:t>past</a:t>
            </a:r>
            <a:r>
              <a:rPr lang="fr-CH" sz="2000" dirty="0" smtClean="0"/>
              <a:t> 6     	</a:t>
            </a:r>
            <a:r>
              <a:rPr lang="fr-CH" sz="2000" dirty="0" err="1" smtClean="0"/>
              <a:t>months</a:t>
            </a:r>
            <a:endParaRPr lang="fr-CH" sz="2000" dirty="0" smtClean="0"/>
          </a:p>
          <a:p>
            <a:pPr eaLnBrk="1" hangingPunct="1">
              <a:buNone/>
            </a:pPr>
            <a:endParaRPr lang="fr-CH" sz="2000" dirty="0" smtClean="0"/>
          </a:p>
          <a:p>
            <a:pPr eaLnBrk="1" hangingPunct="1">
              <a:buFont typeface="Arial" pitchFamily="34" charset="0"/>
              <a:buChar char="•"/>
            </a:pPr>
            <a:r>
              <a:rPr lang="fr-CH" sz="2400" b="1" dirty="0" err="1" smtClean="0"/>
              <a:t>Endpoints</a:t>
            </a:r>
            <a:endParaRPr lang="fr-CH" sz="2400" b="1" dirty="0" smtClean="0"/>
          </a:p>
          <a:p>
            <a:pPr eaLnBrk="1" hangingPunct="1">
              <a:buNone/>
            </a:pPr>
            <a:r>
              <a:rPr lang="fr-CH" sz="2400" b="1" dirty="0" smtClean="0"/>
              <a:t>	</a:t>
            </a:r>
            <a:r>
              <a:rPr lang="fr-CH" sz="2000" u="sng" dirty="0" err="1" smtClean="0"/>
              <a:t>Primary</a:t>
            </a:r>
            <a:r>
              <a:rPr lang="fr-CH" sz="2000" u="sng" dirty="0" smtClean="0"/>
              <a:t> </a:t>
            </a:r>
            <a:r>
              <a:rPr lang="fr-CH" sz="2000" dirty="0" smtClean="0"/>
              <a:t>:  </a:t>
            </a:r>
            <a:r>
              <a:rPr lang="fr-CH" sz="2000" dirty="0" err="1" smtClean="0"/>
              <a:t>Reduction</a:t>
            </a:r>
            <a:r>
              <a:rPr lang="fr-CH" sz="2000" dirty="0" smtClean="0"/>
              <a:t> of incidence of </a:t>
            </a:r>
            <a:r>
              <a:rPr lang="fr-CH" sz="2000" dirty="0" err="1" smtClean="0"/>
              <a:t>RSV</a:t>
            </a:r>
            <a:r>
              <a:rPr lang="fr-CH" sz="2000" dirty="0" smtClean="0"/>
              <a:t> </a:t>
            </a:r>
            <a:r>
              <a:rPr lang="fr-CH" sz="2000" dirty="0" err="1" smtClean="0"/>
              <a:t>hospitalization</a:t>
            </a:r>
            <a:endParaRPr lang="fr-CH" sz="2000" dirty="0" smtClean="0"/>
          </a:p>
          <a:p>
            <a:pPr eaLnBrk="1" hangingPunct="1">
              <a:buNone/>
            </a:pPr>
            <a:r>
              <a:rPr lang="fr-CH" sz="2000" dirty="0" smtClean="0"/>
              <a:t>	</a:t>
            </a:r>
            <a:r>
              <a:rPr lang="fr-CH" sz="2000" u="sng" dirty="0" err="1" smtClean="0"/>
              <a:t>Secondary</a:t>
            </a:r>
            <a:r>
              <a:rPr lang="fr-CH" sz="2000" u="sng" dirty="0" smtClean="0"/>
              <a:t> (</a:t>
            </a:r>
            <a:r>
              <a:rPr lang="fr-CH" sz="2000" u="sng" dirty="0" err="1" smtClean="0"/>
              <a:t>efficacy</a:t>
            </a:r>
            <a:r>
              <a:rPr lang="fr-CH" sz="2000" u="sng" dirty="0" smtClean="0"/>
              <a:t>) </a:t>
            </a:r>
            <a:r>
              <a:rPr lang="fr-CH" sz="2000" u="sng" dirty="0" err="1" smtClean="0"/>
              <a:t>endpoints</a:t>
            </a:r>
            <a:r>
              <a:rPr lang="fr-CH" sz="2000" dirty="0" smtClean="0"/>
              <a:t>: Total </a:t>
            </a:r>
            <a:r>
              <a:rPr lang="fr-CH" sz="2000" dirty="0" err="1" smtClean="0"/>
              <a:t>days</a:t>
            </a:r>
            <a:r>
              <a:rPr lang="fr-CH" sz="2000" dirty="0" smtClean="0"/>
              <a:t> of admission, </a:t>
            </a:r>
            <a:r>
              <a:rPr lang="fr-CH" sz="2000" dirty="0" err="1" smtClean="0"/>
              <a:t>days</a:t>
            </a:r>
            <a:r>
              <a:rPr lang="fr-CH" sz="2000" dirty="0" smtClean="0"/>
              <a:t> </a:t>
            </a:r>
            <a:r>
              <a:rPr lang="fr-CH" sz="2000" dirty="0" err="1" smtClean="0"/>
              <a:t>with</a:t>
            </a:r>
            <a:r>
              <a:rPr lang="fr-CH" sz="2000" dirty="0" smtClean="0"/>
              <a:t> </a:t>
            </a:r>
            <a:r>
              <a:rPr lang="fr-CH" sz="2000" dirty="0" err="1" smtClean="0"/>
              <a:t>increased</a:t>
            </a:r>
            <a:r>
              <a:rPr lang="fr-CH" sz="2000" dirty="0" smtClean="0"/>
              <a:t> </a:t>
            </a:r>
            <a:r>
              <a:rPr lang="fr-CH" sz="2000" dirty="0" err="1" smtClean="0"/>
              <a:t>oxygen</a:t>
            </a:r>
            <a:r>
              <a:rPr lang="fr-CH" sz="2000" dirty="0" smtClean="0"/>
              <a:t> </a:t>
            </a:r>
            <a:r>
              <a:rPr lang="fr-CH" sz="2000" dirty="0" err="1" smtClean="0"/>
              <a:t>requirements</a:t>
            </a:r>
            <a:r>
              <a:rPr lang="fr-CH" sz="2000" dirty="0" smtClean="0"/>
              <a:t>, </a:t>
            </a:r>
            <a:r>
              <a:rPr lang="fr-CH" sz="2000" dirty="0" err="1" smtClean="0"/>
              <a:t>days</a:t>
            </a:r>
            <a:r>
              <a:rPr lang="fr-CH" sz="2000" dirty="0" smtClean="0"/>
              <a:t> </a:t>
            </a:r>
            <a:r>
              <a:rPr lang="fr-CH" sz="2000" dirty="0" err="1" smtClean="0"/>
              <a:t>with</a:t>
            </a:r>
            <a:r>
              <a:rPr lang="fr-CH" sz="2000" dirty="0" smtClean="0"/>
              <a:t> an LRI score of 3 or </a:t>
            </a:r>
            <a:r>
              <a:rPr lang="fr-CH" sz="2000" dirty="0" err="1" smtClean="0"/>
              <a:t>greater</a:t>
            </a:r>
            <a:endParaRPr lang="fr-CH" sz="2000" dirty="0" smtClean="0"/>
          </a:p>
          <a:p>
            <a:endParaRPr lang="en-US" sz="2000" dirty="0" smtClean="0"/>
          </a:p>
          <a:p>
            <a:pPr eaLnBrk="1" hangingPunct="1">
              <a:lnSpc>
                <a:spcPct val="80000"/>
              </a:lnSpc>
              <a:buFontTx/>
              <a:buNone/>
            </a:pPr>
            <a:endParaRPr lang="fr-CH" sz="2000" dirty="0" smtClean="0"/>
          </a:p>
          <a:p>
            <a:pPr eaLnBrk="1" hangingPunct="1">
              <a:lnSpc>
                <a:spcPct val="80000"/>
              </a:lnSpc>
              <a:buFontTx/>
              <a:buNone/>
            </a:pPr>
            <a:endParaRPr lang="fr-CH" sz="2000" dirty="0" smtClean="0"/>
          </a:p>
          <a:p>
            <a:pPr eaLnBrk="1" hangingPunct="1">
              <a:lnSpc>
                <a:spcPct val="80000"/>
              </a:lnSpc>
            </a:pPr>
            <a:endParaRPr lang="fr-CH" sz="2000" dirty="0" smtClean="0"/>
          </a:p>
          <a:p>
            <a:pPr eaLnBrk="1" hangingPunct="1">
              <a:lnSpc>
                <a:spcPct val="80000"/>
              </a:lnSpc>
              <a:buFontTx/>
              <a:buNone/>
            </a:pPr>
            <a:endParaRPr lang="fr-FR" sz="2000" dirty="0" smtClean="0"/>
          </a:p>
        </p:txBody>
      </p:sp>
      <p:pic>
        <p:nvPicPr>
          <p:cNvPr id="3074" name="Picture 2"/>
          <p:cNvPicPr>
            <a:picLocks noChangeAspect="1" noChangeArrowheads="1"/>
          </p:cNvPicPr>
          <p:nvPr/>
        </p:nvPicPr>
        <p:blipFill>
          <a:blip r:embed="rId3" cstate="print"/>
          <a:srcRect/>
          <a:stretch>
            <a:fillRect/>
          </a:stretch>
        </p:blipFill>
        <p:spPr bwMode="auto">
          <a:xfrm>
            <a:off x="5364088" y="6165304"/>
            <a:ext cx="2400300" cy="33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11761" y="1628800"/>
            <a:ext cx="8680719" cy="3816424"/>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 name="TextBox 8"/>
          <p:cNvSpPr txBox="1"/>
          <p:nvPr/>
        </p:nvSpPr>
        <p:spPr>
          <a:xfrm>
            <a:off x="323528" y="692696"/>
            <a:ext cx="5117106" cy="523220"/>
          </a:xfrm>
          <a:prstGeom prst="rect">
            <a:avLst/>
          </a:prstGeom>
          <a:noFill/>
        </p:spPr>
        <p:txBody>
          <a:bodyPr wrap="none" rtlCol="0">
            <a:spAutoFit/>
          </a:bodyPr>
          <a:lstStyle/>
          <a:p>
            <a:r>
              <a:rPr lang="en-US" sz="2800" dirty="0" smtClean="0"/>
              <a:t>Summary of Impact-RSV study</a:t>
            </a:r>
            <a:endParaRPr lang="en-US" sz="2800" dirty="0"/>
          </a:p>
        </p:txBody>
      </p:sp>
      <p:sp>
        <p:nvSpPr>
          <p:cNvPr id="10" name="TextBox 9"/>
          <p:cNvSpPr txBox="1"/>
          <p:nvPr/>
        </p:nvSpPr>
        <p:spPr>
          <a:xfrm>
            <a:off x="467544" y="6021288"/>
            <a:ext cx="8229600" cy="400110"/>
          </a:xfrm>
          <a:prstGeom prst="rect">
            <a:avLst/>
          </a:prstGeom>
          <a:noFill/>
        </p:spPr>
        <p:txBody>
          <a:bodyPr wrap="square" rtlCol="0">
            <a:spAutoFit/>
          </a:bodyPr>
          <a:lstStyle/>
          <a:p>
            <a:r>
              <a:rPr lang="en-US" sz="1000" dirty="0" err="1" smtClean="0">
                <a:latin typeface="Arial"/>
                <a:cs typeface="Arial"/>
              </a:rPr>
              <a:t>IMpact</a:t>
            </a:r>
            <a:r>
              <a:rPr lang="en-US" sz="1000" dirty="0" smtClean="0">
                <a:latin typeface="Arial"/>
                <a:cs typeface="Arial"/>
              </a:rPr>
              <a:t>-RSV Study Group</a:t>
            </a:r>
            <a:r>
              <a:rPr lang="en-US" sz="1000" b="1" dirty="0" smtClean="0">
                <a:latin typeface="Arial"/>
                <a:cs typeface="Arial"/>
              </a:rPr>
              <a:t> </a:t>
            </a:r>
            <a:r>
              <a:rPr lang="en-US" sz="1000" b="1" dirty="0" err="1" smtClean="0">
                <a:latin typeface="Arial"/>
                <a:cs typeface="Arial"/>
              </a:rPr>
              <a:t>Palivizumab</a:t>
            </a:r>
            <a:r>
              <a:rPr lang="en-US" sz="1000" b="1" dirty="0" smtClean="0">
                <a:latin typeface="Arial"/>
                <a:cs typeface="Arial"/>
              </a:rPr>
              <a:t>, a humanized respiratory </a:t>
            </a:r>
            <a:r>
              <a:rPr lang="en-US" sz="1000" b="1" dirty="0" err="1" smtClean="0">
                <a:latin typeface="Arial"/>
                <a:cs typeface="Arial"/>
              </a:rPr>
              <a:t>syncytial</a:t>
            </a:r>
            <a:r>
              <a:rPr lang="en-US" sz="1000" b="1" dirty="0" smtClean="0">
                <a:latin typeface="Arial"/>
                <a:cs typeface="Arial"/>
              </a:rPr>
              <a:t> virus monoclonal antibody, reduces hospitalization from respiratory </a:t>
            </a:r>
            <a:r>
              <a:rPr lang="en-US" sz="1000" b="1" dirty="0" err="1" smtClean="0">
                <a:latin typeface="Arial"/>
                <a:cs typeface="Arial"/>
              </a:rPr>
              <a:t>syncytial</a:t>
            </a:r>
            <a:r>
              <a:rPr lang="en-US" sz="1000" b="1" dirty="0" smtClean="0">
                <a:latin typeface="Arial"/>
                <a:cs typeface="Arial"/>
              </a:rPr>
              <a:t> virus infection in high-risk infants. </a:t>
            </a:r>
            <a:r>
              <a:rPr lang="en-US" sz="1000" b="1" i="1" dirty="0" smtClean="0">
                <a:latin typeface="Arial"/>
                <a:cs typeface="Arial"/>
              </a:rPr>
              <a:t>Pediatrics 1998 , 102:531-537.</a:t>
            </a:r>
            <a:endParaRPr lang="en-US" sz="1000" dirty="0">
              <a:latin typeface="Arial"/>
              <a:cs typeface="Arial"/>
            </a:endParaRPr>
          </a:p>
        </p:txBody>
      </p:sp>
      <p:sp>
        <p:nvSpPr>
          <p:cNvPr id="5" name="Rectangle 4"/>
          <p:cNvSpPr/>
          <p:nvPr/>
        </p:nvSpPr>
        <p:spPr>
          <a:xfrm>
            <a:off x="7315200" y="2514600"/>
            <a:ext cx="990600" cy="3810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6" name="Rectangle 5"/>
          <p:cNvSpPr/>
          <p:nvPr/>
        </p:nvSpPr>
        <p:spPr>
          <a:xfrm>
            <a:off x="7391400" y="3733800"/>
            <a:ext cx="914400" cy="381000"/>
          </a:xfrm>
          <a:prstGeom prst="rect">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7" name="Rectangle 6"/>
          <p:cNvSpPr/>
          <p:nvPr/>
        </p:nvSpPr>
        <p:spPr>
          <a:xfrm>
            <a:off x="7315200" y="2971800"/>
            <a:ext cx="914400" cy="381000"/>
          </a:xfrm>
          <a:prstGeom prst="rect">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fr-CH" sz="4000" dirty="0" err="1" smtClean="0"/>
              <a:t>Cardiac</a:t>
            </a:r>
            <a:r>
              <a:rPr lang="fr-CH" sz="4000" dirty="0" smtClean="0"/>
              <a:t> </a:t>
            </a:r>
            <a:r>
              <a:rPr lang="fr-CH" sz="4000" dirty="0" err="1" smtClean="0"/>
              <a:t>synagis</a:t>
            </a:r>
            <a:r>
              <a:rPr lang="fr-CH" sz="4000" dirty="0" smtClean="0"/>
              <a:t> </a:t>
            </a:r>
            <a:r>
              <a:rPr lang="fr-CH" sz="4000" dirty="0" err="1" smtClean="0"/>
              <a:t>study</a:t>
            </a:r>
            <a:r>
              <a:rPr lang="fr-CH" sz="4000" dirty="0" smtClean="0"/>
              <a:t> group </a:t>
            </a:r>
            <a:r>
              <a:rPr lang="fr-CH" sz="4000" dirty="0" err="1" smtClean="0"/>
              <a:t>CSSG</a:t>
            </a:r>
            <a:endParaRPr lang="fr-FR" sz="4000" dirty="0" smtClean="0"/>
          </a:p>
        </p:txBody>
      </p:sp>
      <p:sp>
        <p:nvSpPr>
          <p:cNvPr id="17411" name="Rectangle 3"/>
          <p:cNvSpPr>
            <a:spLocks noGrp="1" noChangeArrowheads="1"/>
          </p:cNvSpPr>
          <p:nvPr>
            <p:ph type="body" idx="1"/>
          </p:nvPr>
        </p:nvSpPr>
        <p:spPr>
          <a:xfrm>
            <a:off x="457200" y="1600200"/>
            <a:ext cx="8219256" cy="4997152"/>
          </a:xfrm>
        </p:spPr>
        <p:txBody>
          <a:bodyPr/>
          <a:lstStyle/>
          <a:p>
            <a:pPr marL="609600" indent="-609600" eaLnBrk="1" hangingPunct="1">
              <a:lnSpc>
                <a:spcPct val="80000"/>
              </a:lnSpc>
            </a:pPr>
            <a:r>
              <a:rPr lang="fr-CH" sz="2400" b="1" dirty="0" err="1" smtClean="0"/>
              <a:t>Multicentered</a:t>
            </a:r>
            <a:r>
              <a:rPr lang="fr-CH" sz="2400" b="1" dirty="0" smtClean="0"/>
              <a:t>  </a:t>
            </a:r>
            <a:r>
              <a:rPr lang="fr-CH" sz="2400" b="1" dirty="0" err="1" smtClean="0"/>
              <a:t>RCT</a:t>
            </a:r>
            <a:r>
              <a:rPr lang="fr-CH" sz="2400" b="1" dirty="0" smtClean="0"/>
              <a:t> : 76 </a:t>
            </a:r>
            <a:r>
              <a:rPr lang="fr-CH" sz="2400" b="1" dirty="0" err="1" smtClean="0"/>
              <a:t>centers</a:t>
            </a:r>
            <a:r>
              <a:rPr lang="fr-CH" sz="2400" b="1" dirty="0" smtClean="0"/>
              <a:t>, 1287 </a:t>
            </a:r>
            <a:r>
              <a:rPr lang="fr-CH" sz="2400" b="1" dirty="0" err="1" smtClean="0"/>
              <a:t>children</a:t>
            </a:r>
            <a:endParaRPr lang="fr-CH" sz="2400" b="1" dirty="0" smtClean="0"/>
          </a:p>
          <a:p>
            <a:pPr marL="609600" indent="-609600" eaLnBrk="1" hangingPunct="1">
              <a:lnSpc>
                <a:spcPct val="80000"/>
              </a:lnSpc>
              <a:buNone/>
            </a:pPr>
            <a:r>
              <a:rPr lang="fr-CH" sz="2400" dirty="0" smtClean="0"/>
              <a:t>	</a:t>
            </a:r>
          </a:p>
          <a:p>
            <a:pPr marL="609600" indent="-609600" eaLnBrk="1" hangingPunct="1">
              <a:lnSpc>
                <a:spcPct val="80000"/>
              </a:lnSpc>
            </a:pPr>
            <a:r>
              <a:rPr lang="en-US" sz="2400" b="1" dirty="0" smtClean="0"/>
              <a:t>Inclusion criteria</a:t>
            </a:r>
          </a:p>
          <a:p>
            <a:pPr marL="609600" indent="-609600" eaLnBrk="1" hangingPunct="1">
              <a:lnSpc>
                <a:spcPct val="80000"/>
              </a:lnSpc>
              <a:buNone/>
            </a:pPr>
            <a:r>
              <a:rPr lang="en-US" sz="2400" dirty="0" smtClean="0"/>
              <a:t>	- </a:t>
            </a:r>
            <a:r>
              <a:rPr lang="en-US" sz="2000" dirty="0" smtClean="0"/>
              <a:t>≤</a:t>
            </a:r>
            <a:r>
              <a:rPr lang="en-GB" sz="2000" dirty="0" smtClean="0"/>
              <a:t> 2 </a:t>
            </a:r>
            <a:r>
              <a:rPr lang="en-GB" sz="2000" dirty="0" err="1" smtClean="0"/>
              <a:t>yo</a:t>
            </a:r>
            <a:r>
              <a:rPr lang="en-GB" sz="2000" dirty="0" smtClean="0"/>
              <a:t> with </a:t>
            </a:r>
            <a:r>
              <a:rPr lang="en-GB" sz="2000" dirty="0" err="1" smtClean="0"/>
              <a:t>hemodynamically</a:t>
            </a:r>
            <a:r>
              <a:rPr lang="en-GB" sz="2000" dirty="0" smtClean="0"/>
              <a:t> significant </a:t>
            </a:r>
            <a:r>
              <a:rPr lang="en-GB" sz="2000" dirty="0" err="1" smtClean="0"/>
              <a:t>CHD</a:t>
            </a:r>
            <a:endParaRPr lang="en-GB" sz="2000" dirty="0" smtClean="0"/>
          </a:p>
          <a:p>
            <a:pPr marL="609600" indent="-609600" eaLnBrk="1" hangingPunct="1">
              <a:lnSpc>
                <a:spcPct val="80000"/>
              </a:lnSpc>
              <a:buNone/>
            </a:pPr>
            <a:r>
              <a:rPr lang="en-GB" sz="2000" dirty="0" smtClean="0"/>
              <a:t>	</a:t>
            </a:r>
            <a:r>
              <a:rPr lang="en-GB" sz="2400" dirty="0" smtClean="0"/>
              <a:t>- </a:t>
            </a:r>
            <a:r>
              <a:rPr lang="en-GB" sz="2000" dirty="0" smtClean="0"/>
              <a:t> </a:t>
            </a:r>
            <a:r>
              <a:rPr lang="en-GB" sz="2000" dirty="0" err="1" smtClean="0"/>
              <a:t>Unoperated</a:t>
            </a:r>
            <a:r>
              <a:rPr lang="en-GB" sz="2000" dirty="0" smtClean="0"/>
              <a:t> or partially corrected </a:t>
            </a:r>
            <a:r>
              <a:rPr lang="en-GB" sz="2000" dirty="0" err="1" smtClean="0"/>
              <a:t>CHD</a:t>
            </a:r>
            <a:endParaRPr lang="en-GB" sz="2000" dirty="0" smtClean="0"/>
          </a:p>
          <a:p>
            <a:pPr marL="609600" indent="-609600" eaLnBrk="1" hangingPunct="1">
              <a:lnSpc>
                <a:spcPct val="80000"/>
              </a:lnSpc>
              <a:buNone/>
            </a:pPr>
            <a:endParaRPr lang="en-GB" sz="2000" dirty="0" smtClean="0"/>
          </a:p>
          <a:p>
            <a:pPr marL="609600" indent="-609600" eaLnBrk="1" hangingPunct="1">
              <a:lnSpc>
                <a:spcPct val="80000"/>
              </a:lnSpc>
            </a:pPr>
            <a:r>
              <a:rPr lang="en-GB" sz="2400" b="1" dirty="0" smtClean="0"/>
              <a:t>Endpoints</a:t>
            </a:r>
          </a:p>
          <a:p>
            <a:pPr marL="609600" indent="-609600" eaLnBrk="1" hangingPunct="1">
              <a:lnSpc>
                <a:spcPct val="80000"/>
              </a:lnSpc>
              <a:buNone/>
            </a:pPr>
            <a:r>
              <a:rPr lang="fr-CH" sz="2400" dirty="0" smtClean="0"/>
              <a:t>	</a:t>
            </a:r>
            <a:r>
              <a:rPr lang="fr-CH" sz="2000" u="sng" dirty="0" err="1" smtClean="0"/>
              <a:t>Primary</a:t>
            </a:r>
            <a:r>
              <a:rPr lang="fr-CH" sz="2000" u="sng" dirty="0" smtClean="0"/>
              <a:t> </a:t>
            </a:r>
            <a:r>
              <a:rPr lang="fr-CH" sz="2000" dirty="0" smtClean="0"/>
              <a:t>:  </a:t>
            </a:r>
            <a:r>
              <a:rPr lang="fr-CH" sz="2000" dirty="0" err="1" smtClean="0"/>
              <a:t>Reduction</a:t>
            </a:r>
            <a:r>
              <a:rPr lang="fr-CH" sz="2000" dirty="0" smtClean="0"/>
              <a:t> of incidence of </a:t>
            </a:r>
            <a:r>
              <a:rPr lang="fr-CH" sz="2000" dirty="0" err="1" smtClean="0"/>
              <a:t>RSV</a:t>
            </a:r>
            <a:r>
              <a:rPr lang="fr-CH" sz="2000" dirty="0" smtClean="0"/>
              <a:t> </a:t>
            </a:r>
            <a:r>
              <a:rPr lang="fr-CH" sz="2000" dirty="0" err="1" smtClean="0"/>
              <a:t>hospitalization</a:t>
            </a:r>
            <a:endParaRPr lang="fr-CH" sz="2000" dirty="0" smtClean="0"/>
          </a:p>
          <a:p>
            <a:pPr marL="609600" indent="-609600" eaLnBrk="1" hangingPunct="1">
              <a:lnSpc>
                <a:spcPct val="80000"/>
              </a:lnSpc>
              <a:buNone/>
            </a:pPr>
            <a:r>
              <a:rPr lang="fr-CH" sz="2400" dirty="0" smtClean="0"/>
              <a:t>	</a:t>
            </a:r>
            <a:r>
              <a:rPr lang="fr-CH" sz="2000" u="sng" dirty="0" err="1" smtClean="0"/>
              <a:t>Secondary</a:t>
            </a:r>
            <a:r>
              <a:rPr lang="fr-CH" sz="2400" dirty="0" smtClean="0"/>
              <a:t>: </a:t>
            </a:r>
            <a:r>
              <a:rPr lang="fr-CH" sz="2000" dirty="0" smtClean="0"/>
              <a:t>Total </a:t>
            </a:r>
            <a:r>
              <a:rPr lang="fr-CH" sz="2000" dirty="0" err="1" smtClean="0"/>
              <a:t>days</a:t>
            </a:r>
            <a:r>
              <a:rPr lang="fr-CH" sz="2000" dirty="0" smtClean="0"/>
              <a:t> of admission, </a:t>
            </a:r>
            <a:r>
              <a:rPr lang="fr-CH" sz="2000" dirty="0" err="1" smtClean="0"/>
              <a:t>days</a:t>
            </a:r>
            <a:r>
              <a:rPr lang="fr-CH" sz="2000" dirty="0" smtClean="0"/>
              <a:t> </a:t>
            </a:r>
            <a:r>
              <a:rPr lang="fr-CH" sz="2000" dirty="0" err="1" smtClean="0"/>
              <a:t>with</a:t>
            </a:r>
            <a:r>
              <a:rPr lang="fr-CH" sz="2000" dirty="0" smtClean="0"/>
              <a:t> </a:t>
            </a:r>
            <a:r>
              <a:rPr lang="fr-CH" sz="2000" dirty="0" err="1" smtClean="0"/>
              <a:t>increased</a:t>
            </a:r>
            <a:r>
              <a:rPr lang="fr-CH" sz="2000" dirty="0" smtClean="0"/>
              <a:t> 02 </a:t>
            </a:r>
            <a:r>
              <a:rPr lang="fr-CH" sz="2000" dirty="0" err="1" smtClean="0"/>
              <a:t>requirements</a:t>
            </a:r>
            <a:r>
              <a:rPr lang="fr-CH" sz="2000" dirty="0" smtClean="0"/>
              <a:t>, </a:t>
            </a:r>
            <a:r>
              <a:rPr lang="fr-CH" sz="2000" dirty="0" err="1" smtClean="0"/>
              <a:t>ICU</a:t>
            </a:r>
            <a:r>
              <a:rPr lang="fr-CH" sz="2000" dirty="0" smtClean="0"/>
              <a:t> admission and  </a:t>
            </a:r>
            <a:r>
              <a:rPr lang="fr-CH" sz="2000" dirty="0" err="1" smtClean="0"/>
              <a:t>need</a:t>
            </a:r>
            <a:r>
              <a:rPr lang="fr-CH" sz="2000" dirty="0" smtClean="0"/>
              <a:t> for </a:t>
            </a:r>
            <a:r>
              <a:rPr lang="fr-CH" sz="2000" dirty="0" err="1" smtClean="0"/>
              <a:t>mechanical</a:t>
            </a:r>
            <a:r>
              <a:rPr lang="fr-CH" sz="2000" dirty="0" smtClean="0"/>
              <a:t> ventilation</a:t>
            </a:r>
          </a:p>
          <a:p>
            <a:pPr marL="609600" indent="-609600" eaLnBrk="1" hangingPunct="1">
              <a:lnSpc>
                <a:spcPct val="80000"/>
              </a:lnSpc>
              <a:buFontTx/>
              <a:buAutoNum type="arabicParenR"/>
            </a:pPr>
            <a:endParaRPr lang="fr-CH" sz="2800" dirty="0" smtClean="0"/>
          </a:p>
          <a:p>
            <a:pPr marL="609600" indent="-609600" eaLnBrk="1" hangingPunct="1">
              <a:lnSpc>
                <a:spcPct val="80000"/>
              </a:lnSpc>
            </a:pPr>
            <a:endParaRPr lang="fr-CH" sz="2800" u="sng" dirty="0" smtClean="0"/>
          </a:p>
          <a:p>
            <a:pPr marL="609600" indent="-609600" eaLnBrk="1" hangingPunct="1">
              <a:lnSpc>
                <a:spcPct val="80000"/>
              </a:lnSpc>
            </a:pPr>
            <a:endParaRPr lang="fr-CH" sz="2800" u="sng" dirty="0" smtClean="0"/>
          </a:p>
          <a:p>
            <a:pPr marL="609600" indent="-609600" eaLnBrk="1" hangingPunct="1">
              <a:lnSpc>
                <a:spcPct val="80000"/>
              </a:lnSpc>
            </a:pPr>
            <a:endParaRPr lang="fr-CH" sz="2800" u="sng" dirty="0" smtClean="0"/>
          </a:p>
          <a:p>
            <a:pPr marL="609600" indent="-609600" eaLnBrk="1" hangingPunct="1">
              <a:lnSpc>
                <a:spcPct val="80000"/>
              </a:lnSpc>
            </a:pPr>
            <a:endParaRPr lang="fr-CH" sz="2800" u="sng" dirty="0" smtClean="0"/>
          </a:p>
          <a:p>
            <a:pPr marL="609600" indent="-609600" eaLnBrk="1" hangingPunct="1">
              <a:lnSpc>
                <a:spcPct val="80000"/>
              </a:lnSpc>
            </a:pPr>
            <a:endParaRPr lang="fr-CH" sz="2800" dirty="0" smtClean="0"/>
          </a:p>
          <a:p>
            <a:pPr marL="609600" indent="-609600" eaLnBrk="1" hangingPunct="1">
              <a:lnSpc>
                <a:spcPct val="80000"/>
              </a:lnSpc>
            </a:pPr>
            <a:endParaRPr lang="fr-FR" sz="2800" dirty="0" smtClean="0"/>
          </a:p>
        </p:txBody>
      </p:sp>
      <p:pic>
        <p:nvPicPr>
          <p:cNvPr id="4" name="Picture 5"/>
          <p:cNvPicPr>
            <a:picLocks noChangeAspect="1" noChangeArrowheads="1"/>
          </p:cNvPicPr>
          <p:nvPr/>
        </p:nvPicPr>
        <p:blipFill>
          <a:blip r:embed="rId3" cstate="print"/>
          <a:srcRect/>
          <a:stretch>
            <a:fillRect/>
          </a:stretch>
        </p:blipFill>
        <p:spPr bwMode="auto">
          <a:xfrm>
            <a:off x="4427984" y="6106207"/>
            <a:ext cx="4176464" cy="7517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44450"/>
            <a:ext cx="8229600" cy="1143000"/>
          </a:xfrm>
        </p:spPr>
        <p:txBody>
          <a:bodyPr/>
          <a:lstStyle/>
          <a:p>
            <a:pPr eaLnBrk="1" hangingPunct="1"/>
            <a:r>
              <a:rPr lang="fr-CH" sz="4000" dirty="0" err="1" smtClean="0"/>
              <a:t>Cardiac</a:t>
            </a:r>
            <a:r>
              <a:rPr lang="fr-CH" sz="4000" dirty="0" smtClean="0"/>
              <a:t> </a:t>
            </a:r>
            <a:r>
              <a:rPr lang="fr-CH" sz="4000" dirty="0" err="1" smtClean="0"/>
              <a:t>synagis</a:t>
            </a:r>
            <a:r>
              <a:rPr lang="fr-CH" sz="4000" dirty="0" smtClean="0"/>
              <a:t> </a:t>
            </a:r>
            <a:r>
              <a:rPr lang="fr-CH" sz="4000" dirty="0" err="1" smtClean="0"/>
              <a:t>study</a:t>
            </a:r>
            <a:r>
              <a:rPr lang="fr-CH" sz="4000" dirty="0" smtClean="0"/>
              <a:t> group </a:t>
            </a:r>
            <a:r>
              <a:rPr lang="fr-CH" sz="4000" dirty="0" err="1" smtClean="0"/>
              <a:t>CSSG</a:t>
            </a:r>
            <a:endParaRPr lang="fr-FR" sz="4000" dirty="0" smtClean="0"/>
          </a:p>
        </p:txBody>
      </p:sp>
      <p:pic>
        <p:nvPicPr>
          <p:cNvPr id="4098" name="Picture 2"/>
          <p:cNvPicPr>
            <a:picLocks noGrp="1" noChangeAspect="1" noChangeArrowheads="1"/>
          </p:cNvPicPr>
          <p:nvPr>
            <p:ph idx="1"/>
          </p:nvPr>
        </p:nvPicPr>
        <p:blipFill>
          <a:blip r:embed="rId3" cstate="print"/>
          <a:srcRect/>
          <a:stretch>
            <a:fillRect/>
          </a:stretch>
        </p:blipFill>
        <p:spPr bwMode="auto">
          <a:xfrm>
            <a:off x="120331" y="1412776"/>
            <a:ext cx="8916165" cy="2664296"/>
          </a:xfrm>
          <a:prstGeom prst="rect">
            <a:avLst/>
          </a:prstGeom>
          <a:noFill/>
          <a:ln w="9525">
            <a:noFill/>
            <a:miter lim="800000"/>
            <a:headEnd/>
            <a:tailEnd/>
          </a:ln>
        </p:spPr>
      </p:pic>
      <p:sp>
        <p:nvSpPr>
          <p:cNvPr id="6" name="TextBox 5"/>
          <p:cNvSpPr txBox="1"/>
          <p:nvPr/>
        </p:nvSpPr>
        <p:spPr>
          <a:xfrm>
            <a:off x="467544" y="4653136"/>
            <a:ext cx="7225055" cy="1323439"/>
          </a:xfrm>
          <a:prstGeom prst="rect">
            <a:avLst/>
          </a:prstGeom>
          <a:noFill/>
        </p:spPr>
        <p:txBody>
          <a:bodyPr wrap="none" rtlCol="0">
            <a:spAutoFit/>
          </a:bodyPr>
          <a:lstStyle/>
          <a:p>
            <a:pPr>
              <a:buFontTx/>
              <a:buChar char="-"/>
            </a:pPr>
            <a:r>
              <a:rPr lang="fr-CH" sz="2000" dirty="0" smtClean="0"/>
              <a:t>45% </a:t>
            </a:r>
            <a:r>
              <a:rPr lang="fr-CH" sz="2000" dirty="0" err="1" smtClean="0"/>
              <a:t>reduction</a:t>
            </a:r>
            <a:r>
              <a:rPr lang="fr-CH" sz="2000" dirty="0" smtClean="0"/>
              <a:t> in </a:t>
            </a:r>
            <a:r>
              <a:rPr lang="fr-CH" sz="2000" dirty="0" err="1" smtClean="0"/>
              <a:t>hospitalization</a:t>
            </a:r>
            <a:r>
              <a:rPr lang="fr-CH" sz="2000" dirty="0" smtClean="0"/>
              <a:t> </a:t>
            </a:r>
          </a:p>
          <a:p>
            <a:endParaRPr lang="fr-CH" sz="2000" dirty="0" smtClean="0"/>
          </a:p>
          <a:p>
            <a:pPr>
              <a:buFontTx/>
              <a:buChar char="-"/>
            </a:pPr>
            <a:r>
              <a:rPr lang="fr-CH" sz="2000" dirty="0" err="1" smtClean="0"/>
              <a:t>Significant</a:t>
            </a:r>
            <a:r>
              <a:rPr lang="fr-CH" sz="2000" dirty="0" smtClean="0"/>
              <a:t> </a:t>
            </a:r>
            <a:r>
              <a:rPr lang="fr-CH" sz="2000" dirty="0" err="1" smtClean="0"/>
              <a:t>reduction</a:t>
            </a:r>
            <a:r>
              <a:rPr lang="fr-CH" sz="2000" dirty="0" smtClean="0"/>
              <a:t> in </a:t>
            </a:r>
            <a:r>
              <a:rPr lang="fr-CH" sz="2000" dirty="0" err="1" smtClean="0"/>
              <a:t>days</a:t>
            </a:r>
            <a:r>
              <a:rPr lang="fr-CH" sz="2000" dirty="0" smtClean="0"/>
              <a:t> of </a:t>
            </a:r>
            <a:r>
              <a:rPr lang="fr-CH" sz="2000" dirty="0" err="1" smtClean="0"/>
              <a:t>RSV</a:t>
            </a:r>
            <a:r>
              <a:rPr lang="fr-CH" sz="2000" dirty="0" smtClean="0"/>
              <a:t> </a:t>
            </a:r>
            <a:r>
              <a:rPr lang="fr-CH" sz="2000" dirty="0" err="1" smtClean="0"/>
              <a:t>hospitalization</a:t>
            </a:r>
            <a:r>
              <a:rPr lang="fr-CH" sz="2000" dirty="0" smtClean="0"/>
              <a:t> and </a:t>
            </a:r>
            <a:r>
              <a:rPr lang="fr-CH" sz="2000" dirty="0" err="1" smtClean="0"/>
              <a:t>days</a:t>
            </a:r>
            <a:r>
              <a:rPr lang="fr-CH" sz="2000" dirty="0" smtClean="0"/>
              <a:t> </a:t>
            </a:r>
          </a:p>
          <a:p>
            <a:r>
              <a:rPr lang="fr-CH" sz="2000" dirty="0" err="1" smtClean="0"/>
              <a:t>with</a:t>
            </a:r>
            <a:r>
              <a:rPr lang="fr-CH" sz="2000" dirty="0" smtClean="0"/>
              <a:t> </a:t>
            </a:r>
            <a:r>
              <a:rPr lang="fr-CH" sz="2000" dirty="0" err="1" smtClean="0"/>
              <a:t>increased</a:t>
            </a:r>
            <a:r>
              <a:rPr lang="fr-CH" sz="2000" dirty="0" smtClean="0"/>
              <a:t> </a:t>
            </a:r>
            <a:r>
              <a:rPr lang="fr-CH" sz="2000" dirty="0" err="1" smtClean="0"/>
              <a:t>oxygen</a:t>
            </a:r>
            <a:r>
              <a:rPr lang="fr-CH" sz="2000" dirty="0" smtClean="0"/>
              <a:t> </a:t>
            </a:r>
            <a:r>
              <a:rPr lang="fr-CH" sz="2000" dirty="0" err="1" smtClean="0"/>
              <a:t>requirement</a:t>
            </a:r>
            <a:endParaRPr lang="fr-CH" sz="2000" dirty="0" smtClean="0"/>
          </a:p>
        </p:txBody>
      </p:sp>
      <p:sp>
        <p:nvSpPr>
          <p:cNvPr id="5" name="Oval 4"/>
          <p:cNvSpPr/>
          <p:nvPr/>
        </p:nvSpPr>
        <p:spPr>
          <a:xfrm>
            <a:off x="6444208" y="2564904"/>
            <a:ext cx="108012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fr-CH" dirty="0" err="1" smtClean="0"/>
              <a:t>Outline</a:t>
            </a:r>
            <a:r>
              <a:rPr lang="fr-CH" dirty="0" smtClean="0"/>
              <a:t> of </a:t>
            </a:r>
            <a:r>
              <a:rPr lang="fr-CH" dirty="0" err="1" smtClean="0"/>
              <a:t>presentation</a:t>
            </a:r>
            <a:endParaRPr lang="fr-FR" dirty="0" smtClean="0"/>
          </a:p>
        </p:txBody>
      </p:sp>
      <p:sp>
        <p:nvSpPr>
          <p:cNvPr id="3075" name="Rectangle 3"/>
          <p:cNvSpPr>
            <a:spLocks noGrp="1" noChangeArrowheads="1"/>
          </p:cNvSpPr>
          <p:nvPr>
            <p:ph type="body" idx="1"/>
          </p:nvPr>
        </p:nvSpPr>
        <p:spPr>
          <a:xfrm>
            <a:off x="304800" y="1371600"/>
            <a:ext cx="8458200" cy="4876800"/>
          </a:xfrm>
        </p:spPr>
        <p:txBody>
          <a:bodyPr/>
          <a:lstStyle/>
          <a:p>
            <a:pPr eaLnBrk="1" hangingPunct="1">
              <a:lnSpc>
                <a:spcPct val="90000"/>
              </a:lnSpc>
            </a:pPr>
            <a:r>
              <a:rPr lang="fr-CH" sz="2800" dirty="0" smtClean="0"/>
              <a:t>1. RSV</a:t>
            </a:r>
          </a:p>
          <a:p>
            <a:pPr eaLnBrk="1" hangingPunct="1">
              <a:lnSpc>
                <a:spcPct val="90000"/>
              </a:lnSpc>
              <a:buFontTx/>
              <a:buNone/>
            </a:pPr>
            <a:endParaRPr lang="fr-CH" sz="2800" dirty="0" smtClean="0"/>
          </a:p>
          <a:p>
            <a:pPr eaLnBrk="1" hangingPunct="1">
              <a:lnSpc>
                <a:spcPct val="90000"/>
              </a:lnSpc>
            </a:pPr>
            <a:r>
              <a:rPr lang="fr-CH" sz="2800" dirty="0" smtClean="0"/>
              <a:t>2. </a:t>
            </a:r>
            <a:r>
              <a:rPr lang="fr-CH" sz="2800" dirty="0" err="1" smtClean="0"/>
              <a:t>Treatment</a:t>
            </a:r>
            <a:r>
              <a:rPr lang="fr-CH" sz="2800" dirty="0" smtClean="0"/>
              <a:t> and </a:t>
            </a:r>
            <a:r>
              <a:rPr lang="fr-CH" sz="2800" dirty="0" err="1" smtClean="0"/>
              <a:t>prophylactic</a:t>
            </a:r>
            <a:r>
              <a:rPr lang="fr-CH" sz="2800" dirty="0" smtClean="0"/>
              <a:t> options</a:t>
            </a:r>
          </a:p>
          <a:p>
            <a:pPr eaLnBrk="1" hangingPunct="1">
              <a:lnSpc>
                <a:spcPct val="90000"/>
              </a:lnSpc>
              <a:buFontTx/>
              <a:buNone/>
            </a:pPr>
            <a:endParaRPr lang="fr-CH" sz="2800" dirty="0" smtClean="0"/>
          </a:p>
          <a:p>
            <a:pPr>
              <a:lnSpc>
                <a:spcPct val="90000"/>
              </a:lnSpc>
            </a:pPr>
            <a:r>
              <a:rPr lang="fr-CH" sz="2800" dirty="0" smtClean="0"/>
              <a:t>3. Project </a:t>
            </a:r>
            <a:r>
              <a:rPr lang="fr-CH" sz="2800" dirty="0" err="1" smtClean="0"/>
              <a:t>presentation</a:t>
            </a:r>
            <a:endParaRPr lang="fr-CH" sz="2800" dirty="0" smtClean="0"/>
          </a:p>
          <a:p>
            <a:pPr eaLnBrk="1" hangingPunct="1">
              <a:lnSpc>
                <a:spcPct val="90000"/>
              </a:lnSpc>
              <a:buFontTx/>
              <a:buNone/>
            </a:pPr>
            <a:endParaRPr lang="fr-CH" sz="2800" dirty="0" smtClean="0"/>
          </a:p>
          <a:p>
            <a:pPr eaLnBrk="1" hangingPunct="1">
              <a:lnSpc>
                <a:spcPct val="90000"/>
              </a:lnSpc>
            </a:pPr>
            <a:r>
              <a:rPr lang="fr-CH" sz="2800" dirty="0" smtClean="0"/>
              <a:t>4. Conclusion &amp; implication</a:t>
            </a:r>
            <a:endParaRPr lang="fr-FR"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fr-CH" dirty="0" err="1" smtClean="0"/>
              <a:t>Who</a:t>
            </a:r>
            <a:r>
              <a:rPr lang="fr-CH" dirty="0" smtClean="0"/>
              <a:t> </a:t>
            </a:r>
            <a:r>
              <a:rPr lang="fr-CH" dirty="0" err="1" smtClean="0"/>
              <a:t>benefits</a:t>
            </a:r>
            <a:r>
              <a:rPr lang="fr-CH" dirty="0" smtClean="0"/>
              <a:t> </a:t>
            </a:r>
            <a:r>
              <a:rPr lang="fr-CH" dirty="0" err="1" smtClean="0"/>
              <a:t>from</a:t>
            </a:r>
            <a:r>
              <a:rPr lang="fr-CH" dirty="0" smtClean="0"/>
              <a:t> </a:t>
            </a:r>
            <a:r>
              <a:rPr lang="fr-CH" dirty="0" err="1" smtClean="0"/>
              <a:t>Palivizumab</a:t>
            </a:r>
            <a:r>
              <a:rPr lang="fr-CH" dirty="0" smtClean="0"/>
              <a:t>?</a:t>
            </a:r>
            <a:endParaRPr lang="fr-FR" dirty="0" smtClean="0"/>
          </a:p>
        </p:txBody>
      </p:sp>
      <p:sp>
        <p:nvSpPr>
          <p:cNvPr id="28675" name="Rectangle 3"/>
          <p:cNvSpPr>
            <a:spLocks noGrp="1" noChangeArrowheads="1"/>
          </p:cNvSpPr>
          <p:nvPr>
            <p:ph type="body" idx="1"/>
          </p:nvPr>
        </p:nvSpPr>
        <p:spPr>
          <a:xfrm>
            <a:off x="457200" y="1268760"/>
            <a:ext cx="8147248" cy="5257800"/>
          </a:xfrm>
        </p:spPr>
        <p:txBody>
          <a:bodyPr/>
          <a:lstStyle/>
          <a:p>
            <a:r>
              <a:rPr lang="en-US" dirty="0" smtClean="0"/>
              <a:t>Children &lt; 2 yrs with BPD who require ongoing medical therapy within 6 months RSV season</a:t>
            </a:r>
          </a:p>
          <a:p>
            <a:pPr>
              <a:buNone/>
            </a:pPr>
            <a:endParaRPr lang="en-US" dirty="0" smtClean="0"/>
          </a:p>
          <a:p>
            <a:r>
              <a:rPr lang="en-US" dirty="0" smtClean="0"/>
              <a:t>Children &lt; 2 yrs </a:t>
            </a:r>
            <a:r>
              <a:rPr lang="en-US" dirty="0" err="1" smtClean="0"/>
              <a:t>hemodynamically</a:t>
            </a:r>
            <a:r>
              <a:rPr lang="en-US" dirty="0" smtClean="0"/>
              <a:t> significant cardiac disease</a:t>
            </a:r>
          </a:p>
          <a:p>
            <a:pPr>
              <a:buNone/>
            </a:pPr>
            <a:endParaRPr lang="en-US" dirty="0" smtClean="0"/>
          </a:p>
          <a:p>
            <a:r>
              <a:rPr lang="en-US" dirty="0" smtClean="0"/>
              <a:t>Infants born at ≤ 35 wks GA who are ≤ 6 months of age at start of RSV season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8229600" cy="1143000"/>
          </a:xfrm>
        </p:spPr>
        <p:txBody>
          <a:bodyPr/>
          <a:lstStyle/>
          <a:p>
            <a:pPr eaLnBrk="1" hangingPunct="1"/>
            <a:r>
              <a:rPr lang="fr-CH" dirty="0" err="1" smtClean="0"/>
              <a:t>Premature</a:t>
            </a:r>
            <a:r>
              <a:rPr lang="fr-CH" dirty="0" smtClean="0"/>
              <a:t> infants 33-35 </a:t>
            </a:r>
            <a:r>
              <a:rPr lang="fr-CH" dirty="0" err="1" smtClean="0"/>
              <a:t>weeks</a:t>
            </a:r>
            <a:endParaRPr lang="fr-FR" dirty="0" smtClean="0"/>
          </a:p>
        </p:txBody>
      </p:sp>
      <p:sp>
        <p:nvSpPr>
          <p:cNvPr id="22531" name="Rectangle 3"/>
          <p:cNvSpPr>
            <a:spLocks noGrp="1" noChangeArrowheads="1"/>
          </p:cNvSpPr>
          <p:nvPr>
            <p:ph type="body" idx="1"/>
          </p:nvPr>
        </p:nvSpPr>
        <p:spPr>
          <a:xfrm>
            <a:off x="216024" y="1340768"/>
            <a:ext cx="8676456" cy="4968552"/>
          </a:xfrm>
        </p:spPr>
        <p:txBody>
          <a:bodyPr/>
          <a:lstStyle/>
          <a:p>
            <a:pPr eaLnBrk="1" hangingPunct="1">
              <a:lnSpc>
                <a:spcPct val="90000"/>
              </a:lnSpc>
              <a:buFontTx/>
              <a:buNone/>
            </a:pPr>
            <a:r>
              <a:rPr lang="fr-CH" sz="2400" b="1" dirty="0" smtClean="0"/>
              <a:t>- 70% of </a:t>
            </a:r>
            <a:r>
              <a:rPr lang="fr-CH" sz="2400" b="1" dirty="0" err="1" smtClean="0"/>
              <a:t>preterm</a:t>
            </a:r>
            <a:r>
              <a:rPr lang="fr-CH" sz="2400" b="1" dirty="0" smtClean="0"/>
              <a:t> infants</a:t>
            </a:r>
            <a:r>
              <a:rPr lang="fr-CH" sz="2400" dirty="0" smtClean="0"/>
              <a:t> &lt; 36 </a:t>
            </a:r>
            <a:r>
              <a:rPr lang="fr-CH" sz="2400" dirty="0" err="1" smtClean="0"/>
              <a:t>WGA</a:t>
            </a:r>
            <a:endParaRPr lang="fr-CH" sz="2400" dirty="0" smtClean="0"/>
          </a:p>
          <a:p>
            <a:pPr eaLnBrk="1" hangingPunct="1">
              <a:lnSpc>
                <a:spcPct val="90000"/>
              </a:lnSpc>
              <a:buFontTx/>
              <a:buChar char="-"/>
            </a:pPr>
            <a:endParaRPr lang="fr-CH" sz="2400" dirty="0" smtClean="0"/>
          </a:p>
          <a:p>
            <a:pPr eaLnBrk="1" hangingPunct="1">
              <a:lnSpc>
                <a:spcPct val="90000"/>
              </a:lnSpc>
              <a:buFontTx/>
              <a:buNone/>
            </a:pPr>
            <a:endParaRPr lang="fr-CH" sz="2400" dirty="0" smtClean="0"/>
          </a:p>
          <a:p>
            <a:pPr eaLnBrk="1" hangingPunct="1">
              <a:lnSpc>
                <a:spcPct val="90000"/>
              </a:lnSpc>
              <a:buFontTx/>
              <a:buNone/>
            </a:pPr>
            <a:endParaRPr lang="fr-CH" sz="2400" dirty="0" smtClean="0"/>
          </a:p>
          <a:p>
            <a:pPr eaLnBrk="1" hangingPunct="1">
              <a:lnSpc>
                <a:spcPct val="90000"/>
              </a:lnSpc>
              <a:buFontTx/>
              <a:buNone/>
            </a:pPr>
            <a:endParaRPr lang="fr-CH" sz="2400" dirty="0" smtClean="0"/>
          </a:p>
          <a:p>
            <a:pPr eaLnBrk="1" hangingPunct="1">
              <a:lnSpc>
                <a:spcPct val="90000"/>
              </a:lnSpc>
              <a:buFontTx/>
              <a:buNone/>
            </a:pPr>
            <a:endParaRPr lang="fr-CH" sz="2400" dirty="0" smtClean="0"/>
          </a:p>
          <a:p>
            <a:pPr eaLnBrk="1" hangingPunct="1">
              <a:lnSpc>
                <a:spcPct val="90000"/>
              </a:lnSpc>
              <a:buFontTx/>
              <a:buNone/>
            </a:pPr>
            <a:endParaRPr lang="fr-CH" sz="2400" dirty="0" smtClean="0"/>
          </a:p>
          <a:p>
            <a:pPr eaLnBrk="1" hangingPunct="1">
              <a:lnSpc>
                <a:spcPct val="90000"/>
              </a:lnSpc>
              <a:buFontTx/>
              <a:buNone/>
            </a:pPr>
            <a:endParaRPr lang="fr-CH" sz="2400" dirty="0" smtClean="0"/>
          </a:p>
          <a:p>
            <a:pPr eaLnBrk="1" hangingPunct="1">
              <a:lnSpc>
                <a:spcPct val="90000"/>
              </a:lnSpc>
              <a:buFontTx/>
              <a:buNone/>
            </a:pPr>
            <a:r>
              <a:rPr lang="fr-CH" sz="2400" b="1" dirty="0" smtClean="0"/>
              <a:t>-</a:t>
            </a:r>
            <a:r>
              <a:rPr lang="fr-CH" sz="2400" dirty="0" smtClean="0"/>
              <a:t> </a:t>
            </a:r>
            <a:r>
              <a:rPr lang="fr-CH" sz="2400" dirty="0" err="1" smtClean="0"/>
              <a:t>Greater</a:t>
            </a:r>
            <a:r>
              <a:rPr lang="fr-CH" sz="2400" dirty="0" smtClean="0"/>
              <a:t> </a:t>
            </a:r>
            <a:r>
              <a:rPr lang="fr-CH" sz="2400" dirty="0" err="1" smtClean="0"/>
              <a:t>benefit</a:t>
            </a:r>
            <a:r>
              <a:rPr lang="fr-CH" sz="2400" dirty="0" smtClean="0"/>
              <a:t> </a:t>
            </a:r>
            <a:r>
              <a:rPr lang="fr-CH" sz="2400" dirty="0" err="1" smtClean="0"/>
              <a:t>from</a:t>
            </a:r>
            <a:r>
              <a:rPr lang="fr-CH" sz="2400" dirty="0" smtClean="0"/>
              <a:t> </a:t>
            </a:r>
            <a:r>
              <a:rPr lang="fr-CH" sz="2400" dirty="0" err="1" smtClean="0"/>
              <a:t>Palivizumab</a:t>
            </a:r>
            <a:r>
              <a:rPr lang="fr-CH" sz="2400" dirty="0" smtClean="0"/>
              <a:t> </a:t>
            </a:r>
            <a:r>
              <a:rPr lang="fr-CH" sz="2400" dirty="0" err="1" smtClean="0"/>
              <a:t>compared</a:t>
            </a:r>
            <a:r>
              <a:rPr lang="fr-CH" sz="2400" dirty="0" smtClean="0"/>
              <a:t> to 32 </a:t>
            </a:r>
          </a:p>
          <a:p>
            <a:pPr eaLnBrk="1" hangingPunct="1">
              <a:lnSpc>
                <a:spcPct val="90000"/>
              </a:lnSpc>
              <a:buFontTx/>
              <a:buNone/>
            </a:pPr>
            <a:r>
              <a:rPr lang="fr-CH" sz="2400" dirty="0" err="1" smtClean="0"/>
              <a:t>WG</a:t>
            </a:r>
            <a:r>
              <a:rPr lang="fr-CH" sz="2400" dirty="0" smtClean="0"/>
              <a:t> (Impact)</a:t>
            </a:r>
          </a:p>
          <a:p>
            <a:pPr eaLnBrk="1" hangingPunct="1">
              <a:lnSpc>
                <a:spcPct val="90000"/>
              </a:lnSpc>
              <a:buFontTx/>
              <a:buNone/>
            </a:pPr>
            <a:endParaRPr lang="fr-CH" sz="2400" dirty="0" smtClean="0"/>
          </a:p>
          <a:p>
            <a:pPr eaLnBrk="1" hangingPunct="1">
              <a:lnSpc>
                <a:spcPct val="90000"/>
              </a:lnSpc>
              <a:buFontTx/>
              <a:buNone/>
            </a:pPr>
            <a:r>
              <a:rPr lang="fr-CH" sz="2400" b="1" dirty="0" smtClean="0"/>
              <a:t>-</a:t>
            </a:r>
            <a:r>
              <a:rPr lang="fr-CH" sz="2400" dirty="0" smtClean="0"/>
              <a:t> </a:t>
            </a:r>
            <a:r>
              <a:rPr lang="fr-CH" sz="2400" dirty="0" err="1" smtClean="0"/>
              <a:t>Risk</a:t>
            </a:r>
            <a:r>
              <a:rPr lang="fr-CH" sz="2400" dirty="0" smtClean="0"/>
              <a:t> </a:t>
            </a:r>
            <a:r>
              <a:rPr lang="fr-CH" sz="2400" dirty="0" err="1" smtClean="0"/>
              <a:t>scoring</a:t>
            </a:r>
            <a:r>
              <a:rPr lang="fr-CH" sz="2400" dirty="0" smtClean="0"/>
              <a:t> </a:t>
            </a:r>
            <a:r>
              <a:rPr lang="fr-CH" sz="2400" dirty="0" err="1" smtClean="0"/>
              <a:t>tool</a:t>
            </a:r>
            <a:r>
              <a:rPr lang="fr-CH" sz="2400" dirty="0" smtClean="0"/>
              <a:t> -&gt; </a:t>
            </a:r>
            <a:r>
              <a:rPr lang="fr-CH" sz="2400" dirty="0" err="1" smtClean="0"/>
              <a:t>cost</a:t>
            </a:r>
            <a:r>
              <a:rPr lang="fr-CH" sz="2400" dirty="0" smtClean="0"/>
              <a:t>-effective </a:t>
            </a:r>
            <a:r>
              <a:rPr lang="fr-CH" sz="2400" dirty="0" err="1" smtClean="0"/>
              <a:t>strategy</a:t>
            </a:r>
            <a:endParaRPr lang="fr-CH" sz="2400" dirty="0" smtClean="0"/>
          </a:p>
          <a:p>
            <a:pPr eaLnBrk="1" hangingPunct="1">
              <a:lnSpc>
                <a:spcPct val="90000"/>
              </a:lnSpc>
              <a:buFontTx/>
              <a:buNone/>
            </a:pPr>
            <a:endParaRPr lang="fr-CH" sz="2400" dirty="0" smtClean="0"/>
          </a:p>
          <a:p>
            <a:pPr eaLnBrk="1" hangingPunct="1">
              <a:lnSpc>
                <a:spcPct val="90000"/>
              </a:lnSpc>
              <a:buFontTx/>
              <a:buNone/>
            </a:pPr>
            <a:endParaRPr lang="fr-FR" sz="2400" dirty="0" smtClean="0"/>
          </a:p>
        </p:txBody>
      </p:sp>
      <p:pic>
        <p:nvPicPr>
          <p:cNvPr id="22532" name="Picture 4"/>
          <p:cNvPicPr>
            <a:picLocks noChangeAspect="1" noChangeArrowheads="1"/>
          </p:cNvPicPr>
          <p:nvPr/>
        </p:nvPicPr>
        <p:blipFill>
          <a:blip r:embed="rId3" cstate="print"/>
          <a:srcRect/>
          <a:stretch>
            <a:fillRect/>
          </a:stretch>
        </p:blipFill>
        <p:spPr bwMode="auto">
          <a:xfrm>
            <a:off x="71883" y="2060848"/>
            <a:ext cx="8964613" cy="2343150"/>
          </a:xfrm>
          <a:prstGeom prst="rect">
            <a:avLst/>
          </a:prstGeom>
          <a:noFill/>
          <a:ln w="9525">
            <a:noFill/>
            <a:miter lim="800000"/>
            <a:headEnd/>
            <a:tailEnd/>
          </a:ln>
        </p:spPr>
      </p:pic>
      <p:sp>
        <p:nvSpPr>
          <p:cNvPr id="5" name="Rectangle 4"/>
          <p:cNvSpPr/>
          <p:nvPr/>
        </p:nvSpPr>
        <p:spPr>
          <a:xfrm>
            <a:off x="3733800" y="2667000"/>
            <a:ext cx="2133600" cy="1524000"/>
          </a:xfrm>
          <a:prstGeom prst="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6"/>
          <p:cNvSpPr txBox="1">
            <a:spLocks noChangeArrowheads="1"/>
          </p:cNvSpPr>
          <p:nvPr/>
        </p:nvSpPr>
        <p:spPr bwMode="auto">
          <a:xfrm>
            <a:off x="1116013" y="-26988"/>
            <a:ext cx="5392033" cy="646331"/>
          </a:xfrm>
          <a:prstGeom prst="rect">
            <a:avLst/>
          </a:prstGeom>
          <a:noFill/>
          <a:ln w="9525">
            <a:noFill/>
            <a:miter lim="800000"/>
            <a:headEnd/>
            <a:tailEnd/>
          </a:ln>
        </p:spPr>
        <p:txBody>
          <a:bodyPr wrap="none">
            <a:spAutoFit/>
          </a:bodyPr>
          <a:lstStyle/>
          <a:p>
            <a:r>
              <a:rPr lang="fr-CH" b="1" dirty="0" err="1"/>
              <a:t>Predictors</a:t>
            </a:r>
            <a:r>
              <a:rPr lang="fr-CH" b="1" dirty="0"/>
              <a:t> of </a:t>
            </a:r>
            <a:r>
              <a:rPr lang="fr-CH" b="1" dirty="0" err="1"/>
              <a:t>RSV</a:t>
            </a:r>
            <a:r>
              <a:rPr lang="fr-CH" b="1" dirty="0"/>
              <a:t> </a:t>
            </a:r>
            <a:r>
              <a:rPr lang="fr-CH" b="1" dirty="0" err="1"/>
              <a:t>Hospitalization</a:t>
            </a:r>
            <a:r>
              <a:rPr lang="fr-CH" b="1" dirty="0"/>
              <a:t> </a:t>
            </a:r>
            <a:r>
              <a:rPr lang="fr-CH" b="1" dirty="0" err="1"/>
              <a:t>at</a:t>
            </a:r>
            <a:r>
              <a:rPr lang="fr-CH" b="1" dirty="0"/>
              <a:t> </a:t>
            </a:r>
            <a:r>
              <a:rPr lang="fr-CH" b="1" dirty="0" err="1"/>
              <a:t>baseline</a:t>
            </a:r>
            <a:r>
              <a:rPr lang="fr-CH" b="1" dirty="0"/>
              <a:t> interview</a:t>
            </a:r>
          </a:p>
          <a:p>
            <a:r>
              <a:rPr lang="fr-CH" b="1" dirty="0"/>
              <a:t>PICNIC </a:t>
            </a:r>
            <a:r>
              <a:rPr lang="fr-CH" b="1" dirty="0" smtClean="0"/>
              <a:t>study (33-35 WG)</a:t>
            </a:r>
            <a:endParaRPr lang="fr-FR" b="1" dirty="0"/>
          </a:p>
        </p:txBody>
      </p:sp>
      <p:graphicFrame>
        <p:nvGraphicFramePr>
          <p:cNvPr id="44129" name="Group 97"/>
          <p:cNvGraphicFramePr>
            <a:graphicFrameLocks noGrp="1"/>
          </p:cNvGraphicFramePr>
          <p:nvPr/>
        </p:nvGraphicFramePr>
        <p:xfrm>
          <a:off x="1547663" y="764481"/>
          <a:ext cx="6224738" cy="5636320"/>
        </p:xfrm>
        <a:graphic>
          <a:graphicData uri="http://schemas.openxmlformats.org/drawingml/2006/table">
            <a:tbl>
              <a:tblPr/>
              <a:tblGrid>
                <a:gridCol w="2316182"/>
                <a:gridCol w="796923"/>
                <a:gridCol w="1555079"/>
                <a:gridCol w="1556554"/>
              </a:tblGrid>
              <a:tr h="3498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600" b="1" i="0" u="none" strike="noStrike" cap="none" normalizeH="0" baseline="0" dirty="0" err="1" smtClean="0">
                          <a:ln>
                            <a:noFill/>
                          </a:ln>
                          <a:solidFill>
                            <a:schemeClr val="tx1"/>
                          </a:solidFill>
                          <a:effectLst>
                            <a:outerShdw blurRad="38100" dist="38100" dir="2700000" algn="tl">
                              <a:srgbClr val="C0C0C0"/>
                            </a:outerShdw>
                          </a:effectLst>
                          <a:latin typeface="Arial" charset="0"/>
                          <a:cs typeface="Arial" charset="0"/>
                        </a:rPr>
                        <a:t>Risk</a:t>
                      </a:r>
                      <a:r>
                        <a:rPr kumimoji="0" lang="fr-CH" sz="1600" b="1" i="0" u="none" strike="noStrike" cap="none" normalizeH="0" baseline="0" dirty="0" smtClean="0">
                          <a:ln>
                            <a:noFill/>
                          </a:ln>
                          <a:solidFill>
                            <a:schemeClr val="tx1"/>
                          </a:solidFill>
                          <a:effectLst>
                            <a:outerShdw blurRad="38100" dist="38100" dir="2700000" algn="tl">
                              <a:srgbClr val="C0C0C0"/>
                            </a:outerShdw>
                          </a:effectLst>
                          <a:latin typeface="Arial" charset="0"/>
                          <a:cs typeface="Arial" charset="0"/>
                        </a:rPr>
                        <a:t> </a:t>
                      </a:r>
                      <a:r>
                        <a:rPr kumimoji="0" lang="fr-CH" sz="1600" b="1" i="0" u="none" strike="noStrike" cap="none" normalizeH="0" baseline="0" dirty="0" err="1" smtClean="0">
                          <a:ln>
                            <a:noFill/>
                          </a:ln>
                          <a:solidFill>
                            <a:schemeClr val="tx1"/>
                          </a:solidFill>
                          <a:effectLst>
                            <a:outerShdw blurRad="38100" dist="38100" dir="2700000" algn="tl">
                              <a:srgbClr val="C0C0C0"/>
                            </a:outerShdw>
                          </a:effectLst>
                          <a:latin typeface="Arial" charset="0"/>
                          <a:cs typeface="Arial" charset="0"/>
                        </a:rPr>
                        <a:t>factors</a:t>
                      </a:r>
                      <a:endParaRPr kumimoji="0" lang="fr-FR" sz="1600" b="1" i="0" u="none" strike="noStrike" cap="none" normalizeH="0" baseline="0" dirty="0" smtClean="0">
                        <a:ln>
                          <a:noFill/>
                        </a:ln>
                        <a:solidFill>
                          <a:schemeClr val="tx1"/>
                        </a:solidFill>
                        <a:effectLst>
                          <a:outerShdw blurRad="38100" dist="38100" dir="2700000" algn="tl">
                            <a:srgbClr val="C0C0C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600" b="1"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OR</a:t>
                      </a:r>
                      <a:endParaRPr kumimoji="0" lang="fr-FR" sz="1600" b="1"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600" b="1" i="0" u="none" strike="noStrike" cap="none" normalizeH="0" baseline="0" dirty="0" smtClean="0">
                          <a:ln>
                            <a:noFill/>
                          </a:ln>
                          <a:solidFill>
                            <a:schemeClr val="tx1"/>
                          </a:solidFill>
                          <a:effectLst>
                            <a:outerShdw blurRad="38100" dist="38100" dir="2700000" algn="tl">
                              <a:srgbClr val="C0C0C0"/>
                            </a:outerShdw>
                          </a:effectLst>
                          <a:latin typeface="Arial" charset="0"/>
                          <a:cs typeface="Arial" charset="0"/>
                        </a:rPr>
                        <a:t>95% CI</a:t>
                      </a:r>
                      <a:endParaRPr kumimoji="0" lang="fr-FR" sz="1600" b="1" i="0" u="none" strike="noStrike" cap="none" normalizeH="0" baseline="0" dirty="0" smtClean="0">
                        <a:ln>
                          <a:noFill/>
                        </a:ln>
                        <a:solidFill>
                          <a:schemeClr val="tx1"/>
                        </a:solidFill>
                        <a:effectLst>
                          <a:outerShdw blurRad="38100" dist="38100" dir="2700000" algn="tl">
                            <a:srgbClr val="C0C0C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600" b="1"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P value</a:t>
                      </a:r>
                      <a:endParaRPr kumimoji="0" lang="fr-FR" sz="1600" b="1"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9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600" b="0" i="0" u="none" strike="noStrike" cap="none" normalizeH="0" baseline="0" dirty="0" err="1" smtClean="0">
                          <a:ln>
                            <a:noFill/>
                          </a:ln>
                          <a:solidFill>
                            <a:srgbClr val="FF0000"/>
                          </a:solidFill>
                          <a:effectLst/>
                          <a:latin typeface="Arial" charset="0"/>
                          <a:cs typeface="Arial" charset="0"/>
                        </a:rPr>
                        <a:t>Nov</a:t>
                      </a:r>
                      <a:r>
                        <a:rPr kumimoji="0" lang="fr-CH" sz="1600" b="0" i="0" u="none" strike="noStrike" cap="none" normalizeH="0" baseline="0" dirty="0" smtClean="0">
                          <a:ln>
                            <a:noFill/>
                          </a:ln>
                          <a:solidFill>
                            <a:srgbClr val="FF0000"/>
                          </a:solidFill>
                          <a:effectLst/>
                          <a:latin typeface="Arial" charset="0"/>
                          <a:cs typeface="Arial" charset="0"/>
                        </a:rPr>
                        <a:t>-</a:t>
                      </a:r>
                      <a:r>
                        <a:rPr kumimoji="0" lang="fr-CH" sz="1600" b="0" i="0" u="none" strike="noStrike" cap="none" normalizeH="0" baseline="0" dirty="0" err="1" smtClean="0">
                          <a:ln>
                            <a:noFill/>
                          </a:ln>
                          <a:solidFill>
                            <a:srgbClr val="FF0000"/>
                          </a:solidFill>
                          <a:effectLst/>
                          <a:latin typeface="Arial" charset="0"/>
                          <a:cs typeface="Arial" charset="0"/>
                        </a:rPr>
                        <a:t>Dec</a:t>
                      </a:r>
                      <a:r>
                        <a:rPr kumimoji="0" lang="fr-CH" sz="1600" b="0" i="0" u="none" strike="noStrike" cap="none" normalizeH="0" baseline="0" dirty="0" smtClean="0">
                          <a:ln>
                            <a:noFill/>
                          </a:ln>
                          <a:solidFill>
                            <a:srgbClr val="FF0000"/>
                          </a:solidFill>
                          <a:effectLst/>
                          <a:latin typeface="Arial" charset="0"/>
                          <a:cs typeface="Arial" charset="0"/>
                        </a:rPr>
                        <a:t>-Jan </a:t>
                      </a:r>
                      <a:r>
                        <a:rPr kumimoji="0" lang="fr-CH" sz="1600" b="0" i="0" u="none" strike="noStrike" cap="none" normalizeH="0" baseline="0" dirty="0" err="1" smtClean="0">
                          <a:ln>
                            <a:noFill/>
                          </a:ln>
                          <a:solidFill>
                            <a:srgbClr val="FF0000"/>
                          </a:solidFill>
                          <a:effectLst/>
                          <a:latin typeface="Arial" charset="0"/>
                          <a:cs typeface="Arial" charset="0"/>
                        </a:rPr>
                        <a:t>birth</a:t>
                      </a:r>
                      <a:endParaRPr kumimoji="0" lang="fr-FR" sz="1600" b="0" i="0" u="none" strike="noStrike" cap="none" normalizeH="0" baseline="0" dirty="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600" b="0" i="0" u="none" strike="noStrike" cap="none" normalizeH="0" baseline="0" smtClean="0">
                          <a:ln>
                            <a:noFill/>
                          </a:ln>
                          <a:solidFill>
                            <a:schemeClr val="tx1"/>
                          </a:solidFill>
                          <a:effectLst/>
                          <a:latin typeface="Arial" charset="0"/>
                          <a:cs typeface="Arial" charset="0"/>
                        </a:rPr>
                        <a:t>4.88</a:t>
                      </a:r>
                      <a:endParaRPr kumimoji="0" lang="fr-F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600" b="0" i="0" u="none" strike="noStrike" cap="none" normalizeH="0" baseline="0" smtClean="0">
                          <a:ln>
                            <a:noFill/>
                          </a:ln>
                          <a:solidFill>
                            <a:schemeClr val="tx1"/>
                          </a:solidFill>
                          <a:effectLst/>
                          <a:latin typeface="Arial" charset="0"/>
                          <a:cs typeface="Arial" charset="0"/>
                        </a:rPr>
                        <a:t>2.57-9.29</a:t>
                      </a:r>
                      <a:endParaRPr kumimoji="0" lang="fr-F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600" b="0" i="0" u="none" strike="noStrike" cap="none" normalizeH="0" baseline="0" smtClean="0">
                          <a:ln>
                            <a:noFill/>
                          </a:ln>
                          <a:solidFill>
                            <a:schemeClr val="tx1"/>
                          </a:solidFill>
                          <a:effectLst/>
                          <a:latin typeface="Arial" charset="0"/>
                          <a:cs typeface="Arial" charset="0"/>
                        </a:rPr>
                        <a:t>&lt;0.001</a:t>
                      </a:r>
                      <a:endParaRPr kumimoji="0" lang="fr-F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6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600" b="0" i="0" u="none" strike="noStrike" cap="none" normalizeH="0" baseline="0" smtClean="0">
                          <a:ln>
                            <a:noFill/>
                          </a:ln>
                          <a:solidFill>
                            <a:srgbClr val="FF0000"/>
                          </a:solidFill>
                          <a:effectLst/>
                          <a:latin typeface="Arial" charset="0"/>
                          <a:cs typeface="Arial" charset="0"/>
                        </a:rPr>
                        <a:t>Male gender</a:t>
                      </a:r>
                      <a:endParaRPr kumimoji="0" lang="fr-FR" sz="1600" b="0" i="0" u="none" strike="noStrike" cap="none" normalizeH="0" baseline="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600" b="0" i="0" u="none" strike="noStrike" cap="none" normalizeH="0" baseline="0" dirty="0" smtClean="0">
                          <a:ln>
                            <a:noFill/>
                          </a:ln>
                          <a:solidFill>
                            <a:schemeClr val="tx1"/>
                          </a:solidFill>
                          <a:effectLst/>
                          <a:latin typeface="Arial" charset="0"/>
                          <a:cs typeface="Arial" charset="0"/>
                        </a:rPr>
                        <a:t>1.91</a:t>
                      </a:r>
                      <a:endParaRPr kumimoji="0" lang="fr-FR"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600" b="0" i="0" u="none" strike="noStrike" cap="none" normalizeH="0" baseline="0" smtClean="0">
                          <a:ln>
                            <a:noFill/>
                          </a:ln>
                          <a:solidFill>
                            <a:schemeClr val="tx1"/>
                          </a:solidFill>
                          <a:effectLst/>
                          <a:latin typeface="Arial" charset="0"/>
                          <a:cs typeface="Arial" charset="0"/>
                        </a:rPr>
                        <a:t>1.10-3.31</a:t>
                      </a:r>
                      <a:endParaRPr kumimoji="0" lang="fr-F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600" b="0" i="0" u="none" strike="noStrike" cap="none" normalizeH="0" baseline="0" smtClean="0">
                          <a:ln>
                            <a:noFill/>
                          </a:ln>
                          <a:solidFill>
                            <a:schemeClr val="tx1"/>
                          </a:solidFill>
                          <a:effectLst/>
                          <a:latin typeface="Arial" charset="0"/>
                          <a:cs typeface="Arial" charset="0"/>
                        </a:rPr>
                        <a:t>0.02</a:t>
                      </a:r>
                      <a:endParaRPr kumimoji="0" lang="fr-F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9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600" b="0" i="0" u="none" strike="noStrike" cap="none" normalizeH="0" baseline="0" smtClean="0">
                          <a:ln>
                            <a:noFill/>
                          </a:ln>
                          <a:solidFill>
                            <a:srgbClr val="FF0000"/>
                          </a:solidFill>
                          <a:effectLst/>
                          <a:latin typeface="Arial" charset="0"/>
                          <a:cs typeface="Arial" charset="0"/>
                        </a:rPr>
                        <a:t>Small for gestional age</a:t>
                      </a:r>
                      <a:endParaRPr kumimoji="0" lang="fr-FR" sz="1600" b="0" i="0" u="none" strike="noStrike" cap="none" normalizeH="0" baseline="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600" b="0" i="0" u="none" strike="noStrike" cap="none" normalizeH="0" baseline="0" smtClean="0">
                          <a:ln>
                            <a:noFill/>
                          </a:ln>
                          <a:solidFill>
                            <a:schemeClr val="tx1"/>
                          </a:solidFill>
                          <a:effectLst/>
                          <a:latin typeface="Arial" charset="0"/>
                          <a:cs typeface="Arial" charset="0"/>
                        </a:rPr>
                        <a:t>2.19</a:t>
                      </a:r>
                      <a:endParaRPr kumimoji="0" lang="fr-F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600" b="0" i="0" u="none" strike="noStrike" cap="none" normalizeH="0" baseline="0" dirty="0" smtClean="0">
                          <a:ln>
                            <a:noFill/>
                          </a:ln>
                          <a:solidFill>
                            <a:schemeClr val="tx1"/>
                          </a:solidFill>
                          <a:effectLst/>
                          <a:latin typeface="Arial" charset="0"/>
                          <a:cs typeface="Arial" charset="0"/>
                        </a:rPr>
                        <a:t>1.14-4.22</a:t>
                      </a:r>
                      <a:endParaRPr kumimoji="0" lang="fr-FR"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600" b="0" i="0" u="none" strike="noStrike" cap="none" normalizeH="0" baseline="0" smtClean="0">
                          <a:ln>
                            <a:noFill/>
                          </a:ln>
                          <a:solidFill>
                            <a:schemeClr val="tx1"/>
                          </a:solidFill>
                          <a:effectLst/>
                          <a:latin typeface="Arial" charset="0"/>
                          <a:cs typeface="Arial" charset="0"/>
                        </a:rPr>
                        <a:t>0.019</a:t>
                      </a:r>
                      <a:endParaRPr kumimoji="0" lang="fr-F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9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600" b="0" i="0" u="none" strike="noStrike" cap="none" normalizeH="0" baseline="0" smtClean="0">
                          <a:ln>
                            <a:noFill/>
                          </a:ln>
                          <a:solidFill>
                            <a:srgbClr val="FF0000"/>
                          </a:solidFill>
                          <a:effectLst/>
                          <a:latin typeface="Arial" charset="0"/>
                          <a:cs typeface="Arial" charset="0"/>
                        </a:rPr>
                        <a:t>Daycare attendance</a:t>
                      </a:r>
                      <a:endParaRPr kumimoji="0" lang="fr-FR" sz="1600" b="0" i="0" u="none" strike="noStrike" cap="none" normalizeH="0" baseline="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600" b="0" i="0" u="none" strike="noStrike" cap="none" normalizeH="0" baseline="0" smtClean="0">
                          <a:ln>
                            <a:noFill/>
                          </a:ln>
                          <a:solidFill>
                            <a:schemeClr val="tx1"/>
                          </a:solidFill>
                          <a:effectLst/>
                          <a:latin typeface="Arial" charset="0"/>
                          <a:cs typeface="Arial" charset="0"/>
                        </a:rPr>
                        <a:t>12.32</a:t>
                      </a:r>
                      <a:endParaRPr kumimoji="0" lang="fr-F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600" b="0" i="0" u="none" strike="noStrike" cap="none" normalizeH="0" baseline="0" dirty="0" smtClean="0">
                          <a:ln>
                            <a:noFill/>
                          </a:ln>
                          <a:solidFill>
                            <a:schemeClr val="tx1"/>
                          </a:solidFill>
                          <a:effectLst/>
                          <a:latin typeface="Arial" charset="0"/>
                          <a:cs typeface="Arial" charset="0"/>
                        </a:rPr>
                        <a:t>2.56-59.34</a:t>
                      </a:r>
                      <a:endParaRPr kumimoji="0" lang="fr-FR"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600" b="0" i="0" u="none" strike="noStrike" cap="none" normalizeH="0" baseline="0" dirty="0" smtClean="0">
                          <a:ln>
                            <a:noFill/>
                          </a:ln>
                          <a:solidFill>
                            <a:schemeClr val="tx1"/>
                          </a:solidFill>
                          <a:effectLst/>
                          <a:latin typeface="Arial" charset="0"/>
                          <a:cs typeface="Arial" charset="0"/>
                        </a:rPr>
                        <a:t>0.002</a:t>
                      </a:r>
                      <a:endParaRPr kumimoji="0" lang="fr-FR"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14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600" b="0" i="0" u="none" strike="noStrike" cap="none" normalizeH="0" baseline="0" smtClean="0">
                          <a:ln>
                            <a:noFill/>
                          </a:ln>
                          <a:solidFill>
                            <a:srgbClr val="FF0000"/>
                          </a:solidFill>
                          <a:effectLst/>
                          <a:latin typeface="Arial" charset="0"/>
                          <a:cs typeface="Arial" charset="0"/>
                        </a:rPr>
                        <a:t>Any preschool-age sibling</a:t>
                      </a:r>
                      <a:endParaRPr kumimoji="0" lang="fr-FR" sz="1600" b="0" i="0" u="none" strike="noStrike" cap="none" normalizeH="0" baseline="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600" b="0" i="0" u="none" strike="noStrike" cap="none" normalizeH="0" baseline="0" smtClean="0">
                          <a:ln>
                            <a:noFill/>
                          </a:ln>
                          <a:solidFill>
                            <a:schemeClr val="tx1"/>
                          </a:solidFill>
                          <a:effectLst/>
                          <a:latin typeface="Arial" charset="0"/>
                          <a:cs typeface="Arial" charset="0"/>
                        </a:rPr>
                        <a:t>2.76</a:t>
                      </a:r>
                      <a:endParaRPr kumimoji="0" lang="fr-F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600" b="0" i="0" u="none" strike="noStrike" cap="none" normalizeH="0" baseline="0" dirty="0" smtClean="0">
                          <a:ln>
                            <a:noFill/>
                          </a:ln>
                          <a:solidFill>
                            <a:schemeClr val="tx1"/>
                          </a:solidFill>
                          <a:effectLst/>
                          <a:latin typeface="Arial" charset="0"/>
                          <a:cs typeface="Arial" charset="0"/>
                        </a:rPr>
                        <a:t>1.51-5.03</a:t>
                      </a:r>
                      <a:endParaRPr kumimoji="0" lang="fr-FR"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600" b="0" i="0" u="none" strike="noStrike" cap="none" normalizeH="0" baseline="0" dirty="0" smtClean="0">
                          <a:ln>
                            <a:noFill/>
                          </a:ln>
                          <a:solidFill>
                            <a:schemeClr val="tx1"/>
                          </a:solidFill>
                          <a:effectLst/>
                          <a:latin typeface="Arial" charset="0"/>
                          <a:cs typeface="Arial" charset="0"/>
                        </a:rPr>
                        <a:t>0.001</a:t>
                      </a:r>
                      <a:endParaRPr kumimoji="0" lang="fr-FR"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9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600" b="0" i="0" u="none" strike="noStrike" cap="none" normalizeH="0" baseline="0" smtClean="0">
                          <a:ln>
                            <a:noFill/>
                          </a:ln>
                          <a:solidFill>
                            <a:schemeClr val="tx1"/>
                          </a:solidFill>
                          <a:effectLst/>
                          <a:latin typeface="Arial" charset="0"/>
                          <a:cs typeface="Arial" charset="0"/>
                        </a:rPr>
                        <a:t>&gt; 2 smokers at home</a:t>
                      </a:r>
                      <a:endParaRPr kumimoji="0" lang="fr-FR" sz="1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600" b="0" i="0" u="none" strike="noStrike" cap="none" normalizeH="0" baseline="0" smtClean="0">
                          <a:ln>
                            <a:noFill/>
                          </a:ln>
                          <a:solidFill>
                            <a:schemeClr val="tx1"/>
                          </a:solidFill>
                          <a:effectLst/>
                          <a:latin typeface="Arial" charset="0"/>
                          <a:cs typeface="Arial" charset="0"/>
                        </a:rPr>
                        <a:t>1.71</a:t>
                      </a:r>
                      <a:endParaRPr kumimoji="0" lang="fr-F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600" b="0" i="0" u="none" strike="noStrike" cap="none" normalizeH="0" baseline="0" smtClean="0">
                          <a:ln>
                            <a:noFill/>
                          </a:ln>
                          <a:solidFill>
                            <a:schemeClr val="tx1"/>
                          </a:solidFill>
                          <a:effectLst/>
                          <a:latin typeface="Arial" charset="0"/>
                          <a:cs typeface="Arial" charset="0"/>
                        </a:rPr>
                        <a:t>0.97-3.00</a:t>
                      </a:r>
                      <a:endParaRPr kumimoji="0" lang="fr-F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600" b="0" i="0" u="none" strike="noStrike" cap="none" normalizeH="0" baseline="0" dirty="0" smtClean="0">
                          <a:ln>
                            <a:noFill/>
                          </a:ln>
                          <a:solidFill>
                            <a:schemeClr val="tx1"/>
                          </a:solidFill>
                          <a:effectLst/>
                          <a:latin typeface="Arial" charset="0"/>
                          <a:cs typeface="Arial" charset="0"/>
                        </a:rPr>
                        <a:t>0.064</a:t>
                      </a:r>
                      <a:endParaRPr kumimoji="0" lang="fr-FR"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9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600" b="0" i="0" u="none" strike="noStrike" cap="none" normalizeH="0" baseline="0" smtClean="0">
                          <a:ln>
                            <a:noFill/>
                          </a:ln>
                          <a:solidFill>
                            <a:schemeClr val="tx1"/>
                          </a:solidFill>
                          <a:effectLst/>
                          <a:latin typeface="Arial" charset="0"/>
                          <a:cs typeface="Arial" charset="0"/>
                        </a:rPr>
                        <a:t>&gt; 5 persons at home</a:t>
                      </a:r>
                      <a:endParaRPr kumimoji="0" lang="fr-FR" sz="1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600" b="0" i="0" u="none" strike="noStrike" cap="none" normalizeH="0" baseline="0" smtClean="0">
                          <a:ln>
                            <a:noFill/>
                          </a:ln>
                          <a:solidFill>
                            <a:schemeClr val="tx1"/>
                          </a:solidFill>
                          <a:effectLst/>
                          <a:latin typeface="Arial" charset="0"/>
                          <a:cs typeface="Arial" charset="0"/>
                        </a:rPr>
                        <a:t>1.69</a:t>
                      </a:r>
                      <a:endParaRPr kumimoji="0" lang="fr-F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600" b="0" i="0" u="none" strike="noStrike" cap="none" normalizeH="0" baseline="0" smtClean="0">
                          <a:ln>
                            <a:noFill/>
                          </a:ln>
                          <a:solidFill>
                            <a:schemeClr val="tx1"/>
                          </a:solidFill>
                          <a:effectLst/>
                          <a:latin typeface="Arial" charset="0"/>
                          <a:cs typeface="Arial" charset="0"/>
                        </a:rPr>
                        <a:t>0.93-3.10</a:t>
                      </a:r>
                      <a:endParaRPr kumimoji="0" lang="fr-F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600" b="0" i="0" u="none" strike="noStrike" cap="none" normalizeH="0" baseline="0" dirty="0" smtClean="0">
                          <a:ln>
                            <a:noFill/>
                          </a:ln>
                          <a:solidFill>
                            <a:schemeClr val="tx1"/>
                          </a:solidFill>
                          <a:effectLst/>
                          <a:latin typeface="Arial" charset="0"/>
                          <a:cs typeface="Arial" charset="0"/>
                        </a:rPr>
                        <a:t>0.088</a:t>
                      </a:r>
                      <a:endParaRPr kumimoji="0" lang="fr-FR"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14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600" b="0" i="0" u="none" strike="noStrike" cap="none" normalizeH="0" baseline="0" smtClean="0">
                          <a:ln>
                            <a:noFill/>
                          </a:ln>
                          <a:solidFill>
                            <a:schemeClr val="tx1"/>
                          </a:solidFill>
                          <a:effectLst/>
                          <a:latin typeface="Arial" charset="0"/>
                          <a:cs typeface="Arial" charset="0"/>
                        </a:rPr>
                        <a:t>Eczema in first degree relative</a:t>
                      </a:r>
                      <a:endParaRPr kumimoji="0" lang="fr-FR" sz="1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600" b="0" i="0" u="none" strike="noStrike" cap="none" normalizeH="0" baseline="0" smtClean="0">
                          <a:ln>
                            <a:noFill/>
                          </a:ln>
                          <a:solidFill>
                            <a:schemeClr val="tx1"/>
                          </a:solidFill>
                          <a:effectLst/>
                          <a:latin typeface="Arial" charset="0"/>
                          <a:cs typeface="Arial" charset="0"/>
                        </a:rPr>
                        <a:t>0.42</a:t>
                      </a:r>
                      <a:endParaRPr kumimoji="0" lang="fr-F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600" b="0" i="0" u="none" strike="noStrike" cap="none" normalizeH="0" baseline="0" smtClean="0">
                          <a:ln>
                            <a:noFill/>
                          </a:ln>
                          <a:solidFill>
                            <a:schemeClr val="tx1"/>
                          </a:solidFill>
                          <a:effectLst/>
                          <a:latin typeface="Arial" charset="0"/>
                          <a:cs typeface="Arial" charset="0"/>
                        </a:rPr>
                        <a:t>0.18-0.996</a:t>
                      </a:r>
                      <a:endParaRPr kumimoji="0" lang="fr-F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600" b="0" i="0" u="none" strike="noStrike" cap="none" normalizeH="0" baseline="0" dirty="0" smtClean="0">
                          <a:ln>
                            <a:noFill/>
                          </a:ln>
                          <a:solidFill>
                            <a:schemeClr val="tx1"/>
                          </a:solidFill>
                          <a:effectLst/>
                          <a:latin typeface="Arial" charset="0"/>
                          <a:cs typeface="Arial" charset="0"/>
                        </a:rPr>
                        <a:t>0.049</a:t>
                      </a:r>
                      <a:endParaRPr kumimoji="0" lang="fr-FR"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extBox 3"/>
          <p:cNvSpPr txBox="1"/>
          <p:nvPr/>
        </p:nvSpPr>
        <p:spPr>
          <a:xfrm>
            <a:off x="1524000" y="6581001"/>
            <a:ext cx="3733800" cy="276999"/>
          </a:xfrm>
          <a:prstGeom prst="rect">
            <a:avLst/>
          </a:prstGeom>
          <a:noFill/>
        </p:spPr>
        <p:txBody>
          <a:bodyPr wrap="square" rtlCol="0">
            <a:spAutoFit/>
          </a:bodyPr>
          <a:lstStyle/>
          <a:p>
            <a:r>
              <a:rPr lang="en-US" sz="1200" dirty="0" smtClean="0"/>
              <a:t>Law BJ. PIDJ 2004; 23: 808. </a:t>
            </a:r>
            <a:endParaRPr lang="en-US"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124" name="Group 44"/>
          <p:cNvGraphicFramePr>
            <a:graphicFrameLocks noGrp="1"/>
          </p:cNvGraphicFramePr>
          <p:nvPr/>
        </p:nvGraphicFramePr>
        <p:xfrm>
          <a:off x="1524000" y="1066800"/>
          <a:ext cx="6096000" cy="5068190"/>
        </p:xfrm>
        <a:graphic>
          <a:graphicData uri="http://schemas.openxmlformats.org/drawingml/2006/table">
            <a:tbl>
              <a:tblPr/>
              <a:tblGrid>
                <a:gridCol w="2032000"/>
                <a:gridCol w="2032000"/>
                <a:gridCol w="2032000"/>
              </a:tblGrid>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800" b="1" i="0" u="none" strike="noStrike" cap="none" normalizeH="0" baseline="0" dirty="0" smtClean="0">
                          <a:ln>
                            <a:noFill/>
                          </a:ln>
                          <a:solidFill>
                            <a:schemeClr val="tx1"/>
                          </a:solidFill>
                          <a:effectLst>
                            <a:outerShdw blurRad="38100" dist="38100" dir="2700000" algn="tl">
                              <a:srgbClr val="C0C0C0"/>
                            </a:outerShdw>
                          </a:effectLst>
                          <a:latin typeface="Arial" charset="0"/>
                          <a:cs typeface="Arial" charset="0"/>
                        </a:rPr>
                        <a:t>Variables</a:t>
                      </a:r>
                      <a:endParaRPr kumimoji="0" lang="fr-FR" sz="1800" b="1" i="0" u="none" strike="noStrike" cap="none" normalizeH="0" baseline="0" dirty="0" smtClean="0">
                        <a:ln>
                          <a:noFill/>
                        </a:ln>
                        <a:solidFill>
                          <a:schemeClr val="tx1"/>
                        </a:solidFill>
                        <a:effectLst>
                          <a:outerShdw blurRad="38100" dist="38100" dir="2700000" algn="tl">
                            <a:srgbClr val="C0C0C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800" b="1"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OR</a:t>
                      </a:r>
                      <a:endParaRPr kumimoji="0" lang="fr-FR" sz="1800" b="1"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800" b="1"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95 % CI</a:t>
                      </a:r>
                      <a:endParaRPr kumimoji="0" lang="fr-FR" sz="1800" b="1"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Arial" charset="0"/>
                          <a:cs typeface="Arial" charset="0"/>
                        </a:rPr>
                        <a:t>Absolute chronologic age at start of RSV season &lt;/=10 wks</a:t>
                      </a:r>
                      <a:endParaRPr kumimoji="0" lang="fr-FR" sz="1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Arial" charset="0"/>
                          <a:cs typeface="Arial" charset="0"/>
                        </a:rPr>
                        <a:t>3.95</a:t>
                      </a:r>
                      <a:endParaRPr kumimoji="0" lang="fr-FR"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Arial" charset="0"/>
                          <a:cs typeface="Arial" charset="0"/>
                        </a:rPr>
                        <a:t>2.65-5.90</a:t>
                      </a:r>
                      <a:endParaRPr kumimoji="0" lang="fr-FR"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Arial" charset="0"/>
                          <a:cs typeface="Arial" charset="0"/>
                        </a:rPr>
                        <a:t>Breast-feeding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Arial" charset="0"/>
                          <a:cs typeface="Arial" charset="0"/>
                        </a:rPr>
                        <a:t>&lt; /=2 months</a:t>
                      </a:r>
                      <a:endParaRPr kumimoji="0" lang="fr-FR" sz="1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Arial" charset="0"/>
                          <a:cs typeface="Arial" charset="0"/>
                        </a:rPr>
                        <a:t>3.26</a:t>
                      </a:r>
                      <a:endParaRPr kumimoji="0" lang="fr-FR"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dirty="0" smtClean="0">
                          <a:ln>
                            <a:noFill/>
                          </a:ln>
                          <a:solidFill>
                            <a:schemeClr val="tx1"/>
                          </a:solidFill>
                          <a:effectLst/>
                          <a:latin typeface="Arial" charset="0"/>
                          <a:cs typeface="Arial" charset="0"/>
                        </a:rPr>
                        <a:t>1.96-5.42</a:t>
                      </a:r>
                      <a:endParaRPr kumimoji="0" lang="fr-FR"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Arial" charset="0"/>
                          <a:cs typeface="Arial" charset="0"/>
                        </a:rPr>
                        <a:t>School age siblings (&gt;/=1)</a:t>
                      </a:r>
                      <a:endParaRPr kumimoji="0" lang="fr-FR" sz="1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Arial" charset="0"/>
                          <a:cs typeface="Arial" charset="0"/>
                        </a:rPr>
                        <a:t>2.85</a:t>
                      </a:r>
                      <a:endParaRPr kumimoji="0" lang="fr-FR"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Arial" charset="0"/>
                          <a:cs typeface="Arial" charset="0"/>
                        </a:rPr>
                        <a:t>1.88-4.33</a:t>
                      </a:r>
                      <a:endParaRPr kumimoji="0" lang="fr-FR"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dirty="0" smtClean="0">
                          <a:ln>
                            <a:noFill/>
                          </a:ln>
                          <a:solidFill>
                            <a:schemeClr val="tx1"/>
                          </a:solidFill>
                          <a:effectLst/>
                          <a:latin typeface="Arial" charset="0"/>
                          <a:cs typeface="Arial" charset="0"/>
                        </a:rPr>
                        <a:t>N </a:t>
                      </a:r>
                      <a:r>
                        <a:rPr kumimoji="0" lang="fr-CH" sz="1800" b="0" i="0" u="none" strike="noStrike" cap="none" normalizeH="0" baseline="0" dirty="0" err="1" smtClean="0">
                          <a:ln>
                            <a:noFill/>
                          </a:ln>
                          <a:solidFill>
                            <a:schemeClr val="tx1"/>
                          </a:solidFill>
                          <a:effectLst/>
                          <a:latin typeface="Arial" charset="0"/>
                          <a:cs typeface="Arial" charset="0"/>
                        </a:rPr>
                        <a:t>residents</a:t>
                      </a:r>
                      <a:r>
                        <a:rPr kumimoji="0" lang="fr-CH" sz="1800" b="0" i="0" u="none" strike="noStrike" cap="none" normalizeH="0" baseline="0" dirty="0" smtClean="0">
                          <a:ln>
                            <a:noFill/>
                          </a:ln>
                          <a:solidFill>
                            <a:schemeClr val="tx1"/>
                          </a:solidFill>
                          <a:effectLst/>
                          <a:latin typeface="Arial" charset="0"/>
                          <a:cs typeface="Arial" charset="0"/>
                        </a:rPr>
                        <a:t> and/or </a:t>
                      </a:r>
                      <a:r>
                        <a:rPr kumimoji="0" lang="fr-CH" sz="1800" b="0" i="0" u="none" strike="noStrike" cap="none" normalizeH="0" baseline="0" dirty="0" err="1" smtClean="0">
                          <a:ln>
                            <a:noFill/>
                          </a:ln>
                          <a:solidFill>
                            <a:schemeClr val="tx1"/>
                          </a:solidFill>
                          <a:effectLst/>
                          <a:latin typeface="Arial" charset="0"/>
                          <a:cs typeface="Arial" charset="0"/>
                        </a:rPr>
                        <a:t>vitors</a:t>
                      </a:r>
                      <a:r>
                        <a:rPr kumimoji="0" lang="fr-CH" sz="1800" b="0" i="0" u="none" strike="noStrike" cap="none" normalizeH="0" baseline="0" dirty="0" smtClean="0">
                          <a:ln>
                            <a:noFill/>
                          </a:ln>
                          <a:solidFill>
                            <a:schemeClr val="tx1"/>
                          </a:solidFill>
                          <a:effectLst/>
                          <a:latin typeface="Arial" charset="0"/>
                          <a:cs typeface="Arial" charset="0"/>
                        </a:rPr>
                        <a:t> </a:t>
                      </a:r>
                      <a:r>
                        <a:rPr kumimoji="0" lang="fr-CH" sz="1800" b="0" i="0" u="none" strike="noStrike" cap="none" normalizeH="0" baseline="0" dirty="0" err="1" smtClean="0">
                          <a:ln>
                            <a:noFill/>
                          </a:ln>
                          <a:solidFill>
                            <a:schemeClr val="tx1"/>
                          </a:solidFill>
                          <a:effectLst/>
                          <a:latin typeface="Arial" charset="0"/>
                          <a:cs typeface="Arial" charset="0"/>
                        </a:rPr>
                        <a:t>at</a:t>
                      </a:r>
                      <a:r>
                        <a:rPr kumimoji="0" lang="fr-CH" sz="1800" b="0" i="0" u="none" strike="noStrike" cap="none" normalizeH="0" baseline="0" dirty="0" smtClean="0">
                          <a:ln>
                            <a:noFill/>
                          </a:ln>
                          <a:solidFill>
                            <a:schemeClr val="tx1"/>
                          </a:solidFill>
                          <a:effectLst/>
                          <a:latin typeface="Arial" charset="0"/>
                          <a:cs typeface="Arial" charset="0"/>
                        </a:rPr>
                        <a:t> home &gt;/=4</a:t>
                      </a:r>
                      <a:endParaRPr kumimoji="0" lang="fr-FR" sz="1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Arial" charset="0"/>
                          <a:cs typeface="Arial" charset="0"/>
                        </a:rPr>
                        <a:t>1.91</a:t>
                      </a:r>
                      <a:endParaRPr kumimoji="0" lang="fr-FR"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Arial" charset="0"/>
                          <a:cs typeface="Arial" charset="0"/>
                        </a:rPr>
                        <a:t>1.19-3.07</a:t>
                      </a:r>
                      <a:endParaRPr kumimoji="0" lang="fr-FR"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Arial" charset="0"/>
                          <a:cs typeface="Arial" charset="0"/>
                        </a:rPr>
                        <a:t>History of wheezing in the famlily</a:t>
                      </a:r>
                      <a:endParaRPr kumimoji="0" lang="fr-FR" sz="1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Arial" charset="0"/>
                          <a:cs typeface="Arial" charset="0"/>
                        </a:rPr>
                        <a:t>1.90</a:t>
                      </a:r>
                      <a:endParaRPr kumimoji="0" lang="fr-FR"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dirty="0" smtClean="0">
                          <a:ln>
                            <a:noFill/>
                          </a:ln>
                          <a:solidFill>
                            <a:schemeClr val="tx1"/>
                          </a:solidFill>
                          <a:effectLst/>
                          <a:latin typeface="Arial" charset="0"/>
                          <a:cs typeface="Arial" charset="0"/>
                        </a:rPr>
                        <a:t>1.19-3.01</a:t>
                      </a:r>
                      <a:endParaRPr kumimoji="0" lang="fr-FR"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04" name="Text Box 41"/>
          <p:cNvSpPr txBox="1">
            <a:spLocks noChangeArrowheads="1"/>
          </p:cNvSpPr>
          <p:nvPr/>
        </p:nvSpPr>
        <p:spPr bwMode="auto">
          <a:xfrm>
            <a:off x="1219200" y="0"/>
            <a:ext cx="7010400" cy="923330"/>
          </a:xfrm>
          <a:prstGeom prst="rect">
            <a:avLst/>
          </a:prstGeom>
          <a:noFill/>
          <a:ln w="9525">
            <a:noFill/>
            <a:miter lim="800000"/>
            <a:headEnd/>
            <a:tailEnd/>
          </a:ln>
        </p:spPr>
        <p:txBody>
          <a:bodyPr wrap="square">
            <a:spAutoFit/>
          </a:bodyPr>
          <a:lstStyle/>
          <a:p>
            <a:r>
              <a:rPr lang="fr-CH" b="1" dirty="0" err="1"/>
              <a:t>Risk</a:t>
            </a:r>
            <a:r>
              <a:rPr lang="fr-CH" b="1" dirty="0"/>
              <a:t> </a:t>
            </a:r>
            <a:r>
              <a:rPr lang="fr-CH" b="1" dirty="0" err="1"/>
              <a:t>factors</a:t>
            </a:r>
            <a:r>
              <a:rPr lang="fr-CH" b="1" dirty="0"/>
              <a:t> for RSV </a:t>
            </a:r>
            <a:r>
              <a:rPr lang="fr-CH" b="1" dirty="0" err="1"/>
              <a:t>Hospitalization</a:t>
            </a:r>
            <a:r>
              <a:rPr lang="fr-CH" b="1" dirty="0"/>
              <a:t> </a:t>
            </a:r>
            <a:r>
              <a:rPr lang="fr-CH" b="1" dirty="0" smtClean="0"/>
              <a:t>(33-35 GA) </a:t>
            </a:r>
            <a:r>
              <a:rPr lang="fr-CH" b="1" dirty="0" err="1" smtClean="0"/>
              <a:t>aged</a:t>
            </a:r>
            <a:r>
              <a:rPr lang="fr-CH" b="1" dirty="0" smtClean="0"/>
              <a:t> 6 </a:t>
            </a:r>
            <a:r>
              <a:rPr lang="fr-CH" b="1" dirty="0" err="1" smtClean="0"/>
              <a:t>months</a:t>
            </a:r>
            <a:r>
              <a:rPr lang="fr-CH" b="1" dirty="0" smtClean="0"/>
              <a:t> and </a:t>
            </a:r>
            <a:r>
              <a:rPr lang="fr-CH" b="1" dirty="0" err="1" smtClean="0"/>
              <a:t>less</a:t>
            </a:r>
            <a:r>
              <a:rPr lang="fr-CH" b="1" dirty="0" smtClean="0"/>
              <a:t>, </a:t>
            </a:r>
            <a:r>
              <a:rPr lang="fr-CH" b="1" dirty="0" err="1" smtClean="0"/>
              <a:t>admitted</a:t>
            </a:r>
            <a:r>
              <a:rPr lang="fr-CH" b="1" dirty="0" smtClean="0"/>
              <a:t> </a:t>
            </a:r>
            <a:r>
              <a:rPr lang="fr-CH" b="1" dirty="0" err="1" smtClean="0"/>
              <a:t>with</a:t>
            </a:r>
            <a:r>
              <a:rPr lang="fr-CH" b="1" dirty="0" smtClean="0"/>
              <a:t> </a:t>
            </a:r>
            <a:r>
              <a:rPr lang="fr-CH" b="1" dirty="0" err="1" smtClean="0"/>
              <a:t>proven</a:t>
            </a:r>
            <a:r>
              <a:rPr lang="fr-CH" b="1" dirty="0" smtClean="0"/>
              <a:t> RSV LRTI </a:t>
            </a:r>
            <a:endParaRPr lang="fr-CH" b="1" dirty="0"/>
          </a:p>
          <a:p>
            <a:r>
              <a:rPr lang="fr-CH" dirty="0"/>
              <a:t>FILIP  </a:t>
            </a:r>
            <a:r>
              <a:rPr lang="fr-CH" dirty="0" err="1"/>
              <a:t>study</a:t>
            </a:r>
            <a:r>
              <a:rPr lang="fr-CH" dirty="0"/>
              <a:t>: </a:t>
            </a:r>
            <a:r>
              <a:rPr lang="fr-CH" u="sng" dirty="0"/>
              <a:t>Cases: 186; </a:t>
            </a:r>
            <a:r>
              <a:rPr lang="fr-CH" u="sng" dirty="0" err="1"/>
              <a:t>Controls</a:t>
            </a:r>
            <a:r>
              <a:rPr lang="fr-CH" u="sng" dirty="0"/>
              <a:t> 371</a:t>
            </a:r>
            <a:endParaRPr lang="fr-FR" u="sng" dirty="0"/>
          </a:p>
        </p:txBody>
      </p:sp>
      <p:sp>
        <p:nvSpPr>
          <p:cNvPr id="46125" name="Text Box 45"/>
          <p:cNvSpPr txBox="1">
            <a:spLocks noChangeArrowheads="1"/>
          </p:cNvSpPr>
          <p:nvPr/>
        </p:nvSpPr>
        <p:spPr bwMode="auto">
          <a:xfrm>
            <a:off x="1524000" y="6211669"/>
            <a:ext cx="6186309" cy="646331"/>
          </a:xfrm>
          <a:prstGeom prst="rect">
            <a:avLst/>
          </a:prstGeom>
          <a:noFill/>
          <a:ln w="9525">
            <a:noFill/>
            <a:miter lim="800000"/>
            <a:headEnd/>
            <a:tailEnd/>
          </a:ln>
          <a:effectLst/>
        </p:spPr>
        <p:txBody>
          <a:bodyPr wrap="none">
            <a:spAutoFit/>
          </a:bodyPr>
          <a:lstStyle/>
          <a:p>
            <a:pPr>
              <a:defRPr/>
            </a:pPr>
            <a:r>
              <a:rPr lang="fr-CH" dirty="0"/>
              <a:t>                              </a:t>
            </a:r>
            <a:r>
              <a:rPr lang="fr-CH" b="1" u="sng" dirty="0" err="1"/>
              <a:t>Cummulative</a:t>
            </a:r>
            <a:r>
              <a:rPr lang="fr-CH" b="1" u="sng" dirty="0"/>
              <a:t> </a:t>
            </a:r>
            <a:r>
              <a:rPr lang="fr-CH" b="1" u="sng" dirty="0" err="1"/>
              <a:t>effect</a:t>
            </a:r>
            <a:r>
              <a:rPr lang="fr-CH" b="1" u="sng" dirty="0"/>
              <a:t>:</a:t>
            </a:r>
            <a:r>
              <a:rPr lang="fr-CH" dirty="0"/>
              <a:t> </a:t>
            </a:r>
          </a:p>
          <a:p>
            <a:pPr>
              <a:defRPr/>
            </a:pPr>
            <a:r>
              <a:rPr lang="fr-CH" dirty="0">
                <a:effectLst>
                  <a:outerShdw blurRad="38100" dist="38100" dir="2700000" algn="tl">
                    <a:srgbClr val="C0C0C0"/>
                  </a:outerShdw>
                </a:effectLst>
              </a:rPr>
              <a:t>2 </a:t>
            </a:r>
            <a:r>
              <a:rPr lang="fr-CH" dirty="0" err="1">
                <a:effectLst>
                  <a:outerShdw blurRad="38100" dist="38100" dir="2700000" algn="tl">
                    <a:srgbClr val="C0C0C0"/>
                  </a:outerShdw>
                </a:effectLst>
              </a:rPr>
              <a:t>risk</a:t>
            </a:r>
            <a:r>
              <a:rPr lang="fr-CH" dirty="0">
                <a:effectLst>
                  <a:outerShdw blurRad="38100" dist="38100" dir="2700000" algn="tl">
                    <a:srgbClr val="C0C0C0"/>
                  </a:outerShdw>
                </a:effectLst>
              </a:rPr>
              <a:t> </a:t>
            </a:r>
            <a:r>
              <a:rPr lang="fr-CH" dirty="0" err="1">
                <a:effectLst>
                  <a:outerShdw blurRad="38100" dist="38100" dir="2700000" algn="tl">
                    <a:srgbClr val="C0C0C0"/>
                  </a:outerShdw>
                </a:effectLst>
              </a:rPr>
              <a:t>factors</a:t>
            </a:r>
            <a:r>
              <a:rPr lang="fr-CH" dirty="0"/>
              <a:t>: </a:t>
            </a:r>
            <a:r>
              <a:rPr lang="fr-CH" dirty="0" err="1">
                <a:effectLst>
                  <a:outerShdw blurRad="38100" dist="38100" dir="2700000" algn="tl">
                    <a:srgbClr val="C0C0C0"/>
                  </a:outerShdw>
                </a:effectLst>
              </a:rPr>
              <a:t>increase</a:t>
            </a:r>
            <a:r>
              <a:rPr lang="fr-CH" dirty="0">
                <a:effectLst>
                  <a:outerShdw blurRad="38100" dist="38100" dir="2700000" algn="tl">
                    <a:srgbClr val="C0C0C0"/>
                  </a:outerShdw>
                </a:effectLst>
              </a:rPr>
              <a:t> for </a:t>
            </a:r>
            <a:r>
              <a:rPr lang="fr-CH" dirty="0" err="1">
                <a:effectLst>
                  <a:outerShdw blurRad="38100" dist="38100" dir="2700000" algn="tl">
                    <a:srgbClr val="C0C0C0"/>
                  </a:outerShdw>
                </a:effectLst>
              </a:rPr>
              <a:t>RSV</a:t>
            </a:r>
            <a:r>
              <a:rPr lang="fr-CH" dirty="0">
                <a:effectLst>
                  <a:outerShdw blurRad="38100" dist="38100" dir="2700000" algn="tl">
                    <a:srgbClr val="C0C0C0"/>
                  </a:outerShdw>
                </a:effectLst>
              </a:rPr>
              <a:t> admission </a:t>
            </a:r>
            <a:r>
              <a:rPr lang="fr-CH" dirty="0" err="1">
                <a:effectLst>
                  <a:outerShdw blurRad="38100" dist="38100" dir="2700000" algn="tl">
                    <a:srgbClr val="C0C0C0"/>
                  </a:outerShdw>
                </a:effectLst>
              </a:rPr>
              <a:t>btw</a:t>
            </a:r>
            <a:r>
              <a:rPr lang="fr-CH" dirty="0">
                <a:effectLst>
                  <a:outerShdw blurRad="38100" dist="38100" dir="2700000" algn="tl">
                    <a:srgbClr val="C0C0C0"/>
                  </a:outerShdw>
                </a:effectLst>
              </a:rPr>
              <a:t> 3.62 -12.87</a:t>
            </a:r>
            <a:r>
              <a:rPr lang="fr-CH" dirty="0"/>
              <a:t> </a:t>
            </a: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hangingPunct="1"/>
            <a:r>
              <a:rPr lang="fr-CH" sz="3200" smtClean="0"/>
              <a:t>33-35 weeker w/o CLD &lt; 6 months of age at</a:t>
            </a:r>
            <a:br>
              <a:rPr lang="fr-CH" sz="3200" smtClean="0"/>
            </a:br>
            <a:r>
              <a:rPr lang="fr-CH" sz="3200" smtClean="0"/>
              <a:t>start of RSV season and</a:t>
            </a:r>
            <a:br>
              <a:rPr lang="fr-CH" sz="3200" smtClean="0"/>
            </a:br>
            <a:endParaRPr lang="fr-FR" sz="3200" smtClean="0"/>
          </a:p>
        </p:txBody>
      </p:sp>
      <p:sp>
        <p:nvSpPr>
          <p:cNvPr id="29699" name="Rectangle 3"/>
          <p:cNvSpPr>
            <a:spLocks noGrp="1" noChangeArrowheads="1"/>
          </p:cNvSpPr>
          <p:nvPr>
            <p:ph type="body" idx="1"/>
          </p:nvPr>
        </p:nvSpPr>
        <p:spPr/>
        <p:txBody>
          <a:bodyPr/>
          <a:lstStyle/>
          <a:p>
            <a:pPr eaLnBrk="1" hangingPunct="1">
              <a:buFontTx/>
              <a:buNone/>
            </a:pPr>
            <a:r>
              <a:rPr lang="en-GB" sz="2800" kern="1200" dirty="0" smtClean="0">
                <a:solidFill>
                  <a:schemeClr val="dk1"/>
                </a:solidFill>
              </a:rPr>
              <a:t>≥ </a:t>
            </a:r>
            <a:r>
              <a:rPr lang="fr-CH" sz="2800" dirty="0" smtClean="0"/>
              <a:t>2 </a:t>
            </a:r>
            <a:r>
              <a:rPr lang="fr-CH" sz="2800" dirty="0" err="1" smtClean="0"/>
              <a:t>following</a:t>
            </a:r>
            <a:r>
              <a:rPr lang="fr-CH" sz="2800" dirty="0" smtClean="0"/>
              <a:t> </a:t>
            </a:r>
            <a:r>
              <a:rPr lang="fr-CH" sz="2800" dirty="0" err="1" smtClean="0"/>
              <a:t>risk</a:t>
            </a:r>
            <a:r>
              <a:rPr lang="fr-CH" sz="2800" dirty="0" smtClean="0"/>
              <a:t> </a:t>
            </a:r>
            <a:r>
              <a:rPr lang="fr-CH" sz="2800" dirty="0" err="1" smtClean="0"/>
              <a:t>factors</a:t>
            </a:r>
            <a:endParaRPr lang="fr-CH" sz="2800" dirty="0" smtClean="0"/>
          </a:p>
          <a:p>
            <a:pPr eaLnBrk="1" hangingPunct="1">
              <a:buFontTx/>
              <a:buNone/>
            </a:pPr>
            <a:endParaRPr lang="fr-CH" sz="2800" dirty="0" smtClean="0"/>
          </a:p>
          <a:p>
            <a:pPr eaLnBrk="1" hangingPunct="1">
              <a:buFontTx/>
              <a:buNone/>
            </a:pPr>
            <a:r>
              <a:rPr lang="fr-CH" sz="2800" dirty="0" smtClean="0"/>
              <a:t>- </a:t>
            </a:r>
            <a:r>
              <a:rPr lang="fr-CH" sz="2800" dirty="0" err="1" smtClean="0"/>
              <a:t>Daycare</a:t>
            </a:r>
            <a:endParaRPr lang="fr-CH" sz="2800" dirty="0" smtClean="0"/>
          </a:p>
          <a:p>
            <a:pPr eaLnBrk="1" hangingPunct="1">
              <a:buFontTx/>
              <a:buNone/>
            </a:pPr>
            <a:r>
              <a:rPr lang="fr-CH" sz="2800" dirty="0" smtClean="0"/>
              <a:t>- </a:t>
            </a:r>
            <a:r>
              <a:rPr lang="fr-CH" sz="2800" dirty="0" err="1" smtClean="0"/>
              <a:t>School</a:t>
            </a:r>
            <a:r>
              <a:rPr lang="fr-CH" sz="2800" dirty="0" smtClean="0"/>
              <a:t>-</a:t>
            </a:r>
            <a:r>
              <a:rPr lang="fr-CH" sz="2800" dirty="0" err="1" smtClean="0"/>
              <a:t>aged</a:t>
            </a:r>
            <a:r>
              <a:rPr lang="fr-CH" sz="2800" dirty="0" smtClean="0"/>
              <a:t> siblings</a:t>
            </a:r>
          </a:p>
          <a:p>
            <a:pPr eaLnBrk="1" hangingPunct="1">
              <a:buFontTx/>
              <a:buNone/>
            </a:pPr>
            <a:r>
              <a:rPr lang="fr-CH" sz="2800" dirty="0" smtClean="0"/>
              <a:t>- Passive </a:t>
            </a:r>
            <a:r>
              <a:rPr lang="fr-CH" sz="2800" dirty="0" err="1" smtClean="0"/>
              <a:t>smoke</a:t>
            </a:r>
            <a:r>
              <a:rPr lang="fr-CH" sz="2800" dirty="0" smtClean="0"/>
              <a:t> </a:t>
            </a:r>
            <a:r>
              <a:rPr lang="fr-CH" sz="2800" dirty="0" err="1" smtClean="0"/>
              <a:t>exposure</a:t>
            </a:r>
            <a:endParaRPr lang="fr-CH" sz="2800" dirty="0" smtClean="0"/>
          </a:p>
          <a:p>
            <a:pPr eaLnBrk="1" hangingPunct="1">
              <a:buFontTx/>
              <a:buNone/>
            </a:pPr>
            <a:r>
              <a:rPr lang="fr-CH" sz="2800" dirty="0" smtClean="0"/>
              <a:t>- </a:t>
            </a:r>
            <a:r>
              <a:rPr lang="fr-CH" sz="2800" dirty="0" err="1" smtClean="0"/>
              <a:t>Airway</a:t>
            </a:r>
            <a:r>
              <a:rPr lang="fr-CH" sz="2800" dirty="0" smtClean="0"/>
              <a:t> </a:t>
            </a:r>
            <a:r>
              <a:rPr lang="fr-CH" sz="2800" dirty="0" err="1" smtClean="0"/>
              <a:t>abnormalities</a:t>
            </a:r>
            <a:r>
              <a:rPr lang="fr-CH" sz="2800" dirty="0" smtClean="0"/>
              <a:t> or </a:t>
            </a:r>
            <a:r>
              <a:rPr lang="fr-CH" sz="2800" dirty="0" err="1" smtClean="0"/>
              <a:t>neuromuscular</a:t>
            </a:r>
            <a:r>
              <a:rPr lang="fr-CH" sz="2800" dirty="0" smtClean="0"/>
              <a:t> </a:t>
            </a:r>
            <a:r>
              <a:rPr lang="fr-CH" sz="2800" dirty="0" err="1" smtClean="0"/>
              <a:t>disease</a:t>
            </a:r>
            <a:endParaRPr lang="fr-CH" sz="2800" dirty="0" smtClean="0"/>
          </a:p>
          <a:p>
            <a:pPr eaLnBrk="1" hangingPunct="1">
              <a:buFontTx/>
              <a:buNone/>
            </a:pPr>
            <a:endParaRPr lang="fr-CH" sz="2800" dirty="0" smtClean="0"/>
          </a:p>
          <a:p>
            <a:pPr eaLnBrk="1" hangingPunct="1">
              <a:buFontTx/>
              <a:buNone/>
            </a:pPr>
            <a:r>
              <a:rPr lang="fr-CH" sz="2800" dirty="0" smtClean="0">
                <a:sym typeface="Wingdings" pitchFamily="2" charset="2"/>
              </a:rPr>
              <a:t> </a:t>
            </a:r>
            <a:r>
              <a:rPr lang="fr-CH" sz="2800" dirty="0" err="1" smtClean="0">
                <a:sym typeface="Wingdings" pitchFamily="2" charset="2"/>
              </a:rPr>
              <a:t>Palivizumab</a:t>
            </a:r>
            <a:r>
              <a:rPr lang="fr-CH" sz="2800" dirty="0" smtClean="0">
                <a:sym typeface="Wingdings" pitchFamily="2" charset="2"/>
              </a:rPr>
              <a:t> </a:t>
            </a:r>
            <a:r>
              <a:rPr lang="fr-CH" sz="2800" dirty="0" err="1" smtClean="0">
                <a:sym typeface="Wingdings" pitchFamily="2" charset="2"/>
              </a:rPr>
              <a:t>prophylaxis</a:t>
            </a:r>
            <a:endParaRPr lang="fr-FR" sz="28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6200"/>
            <a:ext cx="8229600" cy="1143000"/>
          </a:xfrm>
        </p:spPr>
        <p:txBody>
          <a:bodyPr/>
          <a:lstStyle/>
          <a:p>
            <a:r>
              <a:rPr lang="fr-CH" dirty="0" err="1" smtClean="0"/>
              <a:t>Who</a:t>
            </a:r>
            <a:r>
              <a:rPr lang="fr-CH" dirty="0" smtClean="0"/>
              <a:t> </a:t>
            </a:r>
            <a:r>
              <a:rPr lang="fr-CH" dirty="0" err="1" smtClean="0"/>
              <a:t>benefits</a:t>
            </a:r>
            <a:r>
              <a:rPr lang="fr-CH" dirty="0" smtClean="0"/>
              <a:t> </a:t>
            </a:r>
            <a:r>
              <a:rPr lang="fr-CH" dirty="0" err="1" smtClean="0"/>
              <a:t>from</a:t>
            </a:r>
            <a:r>
              <a:rPr lang="fr-CH" dirty="0" smtClean="0"/>
              <a:t> </a:t>
            </a:r>
            <a:r>
              <a:rPr lang="fr-CH" dirty="0" err="1" smtClean="0"/>
              <a:t>Palivizumab</a:t>
            </a:r>
            <a:r>
              <a:rPr lang="fr-CH" dirty="0" smtClean="0"/>
              <a:t>?</a:t>
            </a:r>
            <a:endParaRPr lang="fr-CH" dirty="0"/>
          </a:p>
        </p:txBody>
      </p:sp>
      <p:sp>
        <p:nvSpPr>
          <p:cNvPr id="3" name="Espace réservé du contenu 2"/>
          <p:cNvSpPr>
            <a:spLocks noGrp="1"/>
          </p:cNvSpPr>
          <p:nvPr>
            <p:ph idx="1"/>
          </p:nvPr>
        </p:nvSpPr>
        <p:spPr>
          <a:xfrm>
            <a:off x="304800" y="838200"/>
            <a:ext cx="8686800" cy="5867400"/>
          </a:xfrm>
        </p:spPr>
        <p:txBody>
          <a:bodyPr>
            <a:normAutofit fontScale="25000" lnSpcReduction="20000"/>
          </a:bodyPr>
          <a:lstStyle/>
          <a:p>
            <a:pPr>
              <a:lnSpc>
                <a:spcPct val="90000"/>
              </a:lnSpc>
              <a:buNone/>
              <a:defRPr/>
            </a:pPr>
            <a:r>
              <a:rPr lang="fr-CH" sz="9600" dirty="0" smtClean="0"/>
              <a:t>1. Children &lt; 2 </a:t>
            </a:r>
            <a:r>
              <a:rPr lang="fr-CH" sz="9600" dirty="0" err="1" smtClean="0"/>
              <a:t>yo</a:t>
            </a:r>
            <a:r>
              <a:rPr lang="fr-CH" sz="9600" dirty="0" smtClean="0"/>
              <a:t> </a:t>
            </a:r>
            <a:r>
              <a:rPr lang="fr-CH" sz="9600" dirty="0" err="1" smtClean="0"/>
              <a:t>with</a:t>
            </a:r>
            <a:r>
              <a:rPr lang="fr-CH" sz="9600" dirty="0" smtClean="0"/>
              <a:t> BPD </a:t>
            </a:r>
            <a:r>
              <a:rPr lang="fr-CH" sz="9600" dirty="0" err="1" smtClean="0"/>
              <a:t>requiring</a:t>
            </a:r>
            <a:r>
              <a:rPr lang="fr-CH" sz="9600" dirty="0" smtClean="0"/>
              <a:t> </a:t>
            </a:r>
            <a:r>
              <a:rPr lang="fr-CH" sz="9600" dirty="0" err="1" smtClean="0"/>
              <a:t>medical</a:t>
            </a:r>
            <a:r>
              <a:rPr lang="fr-CH" sz="9600" dirty="0" smtClean="0"/>
              <a:t> </a:t>
            </a:r>
            <a:r>
              <a:rPr lang="fr-CH" sz="9600" dirty="0" err="1" smtClean="0"/>
              <a:t>therapy</a:t>
            </a:r>
            <a:endParaRPr lang="fr-CH" sz="9600" dirty="0" smtClean="0"/>
          </a:p>
          <a:p>
            <a:pPr>
              <a:lnSpc>
                <a:spcPct val="90000"/>
              </a:lnSpc>
              <a:defRPr/>
            </a:pPr>
            <a:endParaRPr lang="fr-CH" sz="9600" dirty="0" smtClean="0"/>
          </a:p>
          <a:p>
            <a:pPr>
              <a:lnSpc>
                <a:spcPct val="90000"/>
              </a:lnSpc>
              <a:buNone/>
              <a:defRPr/>
            </a:pPr>
            <a:r>
              <a:rPr lang="fr-CH" sz="9600" dirty="0" smtClean="0"/>
              <a:t>2. </a:t>
            </a:r>
            <a:r>
              <a:rPr lang="en-US" sz="9600" dirty="0" smtClean="0"/>
              <a:t>Infants born at ≤ 31 wks</a:t>
            </a:r>
            <a:endParaRPr lang="fr-CH" sz="9600" dirty="0" smtClean="0"/>
          </a:p>
          <a:p>
            <a:pPr>
              <a:lnSpc>
                <a:spcPct val="90000"/>
              </a:lnSpc>
              <a:buNone/>
              <a:defRPr/>
            </a:pPr>
            <a:endParaRPr lang="fr-CH" sz="9600" dirty="0" smtClean="0"/>
          </a:p>
          <a:p>
            <a:pPr>
              <a:lnSpc>
                <a:spcPct val="90000"/>
              </a:lnSpc>
              <a:buNone/>
              <a:defRPr/>
            </a:pPr>
            <a:r>
              <a:rPr lang="fr-CH" sz="9600" dirty="0" smtClean="0"/>
              <a:t>3. Children &lt; 2 yo with hemodynamically significant heart disease</a:t>
            </a:r>
          </a:p>
          <a:p>
            <a:pPr>
              <a:lnSpc>
                <a:spcPct val="90000"/>
              </a:lnSpc>
              <a:buNone/>
              <a:defRPr/>
            </a:pPr>
            <a:endParaRPr lang="fr-CH" sz="9600" dirty="0"/>
          </a:p>
          <a:p>
            <a:pPr>
              <a:lnSpc>
                <a:spcPct val="90000"/>
              </a:lnSpc>
              <a:buNone/>
              <a:defRPr/>
            </a:pPr>
            <a:r>
              <a:rPr lang="fr-CH" sz="9600" dirty="0" smtClean="0"/>
              <a:t>4. Children with airway abnormalities or </a:t>
            </a:r>
            <a:r>
              <a:rPr lang="fr-CH" sz="9600" dirty="0" err="1" smtClean="0"/>
              <a:t>neuromuscular</a:t>
            </a:r>
            <a:r>
              <a:rPr lang="fr-CH" sz="9600" dirty="0" smtClean="0"/>
              <a:t> </a:t>
            </a:r>
            <a:r>
              <a:rPr lang="fr-CH" sz="9600" dirty="0" err="1" smtClean="0"/>
              <a:t>disease</a:t>
            </a:r>
            <a:endParaRPr lang="fr-CH" sz="9600" dirty="0" smtClean="0"/>
          </a:p>
          <a:p>
            <a:pPr>
              <a:lnSpc>
                <a:spcPct val="90000"/>
              </a:lnSpc>
              <a:buNone/>
              <a:defRPr/>
            </a:pPr>
            <a:endParaRPr lang="fr-CH" sz="9600" dirty="0" smtClean="0"/>
          </a:p>
          <a:p>
            <a:pPr>
              <a:lnSpc>
                <a:spcPct val="90000"/>
              </a:lnSpc>
              <a:buNone/>
              <a:defRPr/>
            </a:pPr>
            <a:r>
              <a:rPr lang="fr-CH" sz="9600" dirty="0" smtClean="0"/>
              <a:t>5. 32-34 6/7 </a:t>
            </a:r>
            <a:r>
              <a:rPr lang="fr-CH" sz="9600" dirty="0" err="1" smtClean="0"/>
              <a:t>wks</a:t>
            </a:r>
            <a:r>
              <a:rPr lang="fr-CH" sz="9600" dirty="0" smtClean="0"/>
              <a:t> infants + </a:t>
            </a:r>
            <a:r>
              <a:rPr lang="fr-CH" sz="9600" dirty="0" err="1" smtClean="0"/>
              <a:t>at</a:t>
            </a:r>
            <a:r>
              <a:rPr lang="fr-CH" sz="9600" dirty="0" smtClean="0"/>
              <a:t> least one RF and </a:t>
            </a:r>
            <a:r>
              <a:rPr lang="fr-CH" sz="9600" dirty="0" err="1" smtClean="0"/>
              <a:t>born</a:t>
            </a:r>
            <a:r>
              <a:rPr lang="fr-CH" sz="9600" dirty="0" smtClean="0"/>
              <a:t> 3 </a:t>
            </a:r>
            <a:r>
              <a:rPr lang="fr-CH" sz="9600" dirty="0" err="1" smtClean="0"/>
              <a:t>months</a:t>
            </a:r>
            <a:r>
              <a:rPr lang="fr-CH" sz="9600" dirty="0" smtClean="0"/>
              <a:t> </a:t>
            </a:r>
            <a:r>
              <a:rPr lang="fr-CH" sz="9600" dirty="0" err="1" smtClean="0"/>
              <a:t>before</a:t>
            </a:r>
            <a:r>
              <a:rPr lang="fr-CH" sz="9600" dirty="0" smtClean="0"/>
              <a:t> or </a:t>
            </a:r>
            <a:r>
              <a:rPr lang="fr-CH" sz="9600" dirty="0" err="1" smtClean="0"/>
              <a:t>during</a:t>
            </a:r>
            <a:r>
              <a:rPr lang="fr-CH" sz="9600" dirty="0" smtClean="0"/>
              <a:t> RSV </a:t>
            </a:r>
            <a:r>
              <a:rPr lang="fr-CH" sz="9600" dirty="0" err="1" smtClean="0"/>
              <a:t>season</a:t>
            </a:r>
            <a:r>
              <a:rPr lang="fr-CH" sz="9600" dirty="0" smtClean="0"/>
              <a:t> (maximum of 3 doses)</a:t>
            </a:r>
          </a:p>
          <a:p>
            <a:pPr>
              <a:lnSpc>
                <a:spcPct val="90000"/>
              </a:lnSpc>
              <a:defRPr/>
            </a:pPr>
            <a:endParaRPr lang="fr-CH" sz="9600" dirty="0" smtClean="0"/>
          </a:p>
          <a:p>
            <a:pPr>
              <a:lnSpc>
                <a:spcPct val="90000"/>
              </a:lnSpc>
              <a:buNone/>
              <a:defRPr/>
            </a:pPr>
            <a:r>
              <a:rPr lang="fr-CH" sz="9600" dirty="0"/>
              <a:t>6</a:t>
            </a:r>
            <a:r>
              <a:rPr lang="fr-CH" sz="9600" dirty="0" smtClean="0"/>
              <a:t>. </a:t>
            </a:r>
            <a:r>
              <a:rPr lang="fr-CH" sz="9600" dirty="0" err="1" smtClean="0"/>
              <a:t>Other</a:t>
            </a:r>
            <a:r>
              <a:rPr lang="fr-CH" sz="9600" dirty="0" smtClean="0"/>
              <a:t>  ----</a:t>
            </a:r>
          </a:p>
          <a:p>
            <a:pPr>
              <a:lnSpc>
                <a:spcPct val="90000"/>
              </a:lnSpc>
              <a:buNone/>
              <a:defRPr/>
            </a:pPr>
            <a:r>
              <a:rPr lang="fr-CH" sz="9600" dirty="0" smtClean="0"/>
              <a:t>	? </a:t>
            </a:r>
            <a:r>
              <a:rPr lang="fr-CH" sz="9600" dirty="0" err="1" smtClean="0"/>
              <a:t>Immunocompromised</a:t>
            </a:r>
            <a:r>
              <a:rPr lang="fr-CH" sz="9600" dirty="0" smtClean="0"/>
              <a:t>, ‘’Consensus’’</a:t>
            </a:r>
          </a:p>
          <a:p>
            <a:pPr>
              <a:lnSpc>
                <a:spcPct val="90000"/>
              </a:lnSpc>
              <a:buNone/>
              <a:defRPr/>
            </a:pPr>
            <a:r>
              <a:rPr lang="fr-CH" sz="9600" dirty="0" smtClean="0"/>
              <a:t>	 </a:t>
            </a:r>
            <a:r>
              <a:rPr lang="en-US" sz="9600" dirty="0" smtClean="0">
                <a:solidFill>
                  <a:srgbClr val="00B050"/>
                </a:solidFill>
              </a:rPr>
              <a:t>Recent SOT</a:t>
            </a:r>
            <a:r>
              <a:rPr lang="en-US" sz="9600" dirty="0" smtClean="0"/>
              <a:t>, </a:t>
            </a:r>
            <a:r>
              <a:rPr lang="en-US" sz="9600" dirty="0" err="1" smtClean="0">
                <a:solidFill>
                  <a:srgbClr val="00B050"/>
                </a:solidFill>
              </a:rPr>
              <a:t>allogeneic</a:t>
            </a:r>
            <a:r>
              <a:rPr lang="en-US" sz="9600" dirty="0" smtClean="0">
                <a:solidFill>
                  <a:srgbClr val="00B050"/>
                </a:solidFill>
              </a:rPr>
              <a:t> BMT</a:t>
            </a:r>
            <a:r>
              <a:rPr lang="en-US" sz="9600" dirty="0" smtClean="0"/>
              <a:t> (&lt;2-5yo), </a:t>
            </a:r>
            <a:r>
              <a:rPr lang="en-US" sz="9600" dirty="0" err="1" smtClean="0"/>
              <a:t>immunocompromised</a:t>
            </a:r>
            <a:r>
              <a:rPr lang="en-US" sz="9600" dirty="0" smtClean="0"/>
              <a:t> subject on </a:t>
            </a:r>
            <a:r>
              <a:rPr lang="en-US" sz="9600" dirty="0" smtClean="0">
                <a:solidFill>
                  <a:srgbClr val="00B050"/>
                </a:solidFill>
              </a:rPr>
              <a:t>replacement immunoglobulin</a:t>
            </a:r>
            <a:r>
              <a:rPr lang="fr-CH" sz="9600" dirty="0" smtClean="0"/>
              <a:t> -&gt;</a:t>
            </a:r>
            <a:r>
              <a:rPr lang="fr-CH" sz="9600" dirty="0" err="1" smtClean="0"/>
              <a:t>helped</a:t>
            </a:r>
            <a:r>
              <a:rPr lang="fr-CH" sz="9600" dirty="0" smtClean="0"/>
              <a:t> control of nosocomial RSV</a:t>
            </a:r>
          </a:p>
          <a:p>
            <a:pPr>
              <a:lnSpc>
                <a:spcPct val="90000"/>
              </a:lnSpc>
              <a:buNone/>
              <a:defRPr/>
            </a:pPr>
            <a:endParaRPr lang="fr-CH" sz="8000" dirty="0" smtClean="0"/>
          </a:p>
          <a:p>
            <a:pPr marL="0" lvl="0" indent="0">
              <a:buNone/>
            </a:pPr>
            <a:r>
              <a:rPr lang="en-US" sz="2000" dirty="0" smtClean="0"/>
              <a:t> </a:t>
            </a:r>
            <a:r>
              <a:rPr lang="en-US" sz="1100" i="1" dirty="0" smtClean="0"/>
              <a:t>									                                 </a:t>
            </a:r>
            <a:r>
              <a:rPr lang="en-US" sz="4000" i="1" dirty="0" err="1" smtClean="0"/>
              <a:t>Bueno</a:t>
            </a:r>
            <a:r>
              <a:rPr lang="en-US" sz="4000" i="1" dirty="0" smtClean="0"/>
              <a:t> </a:t>
            </a:r>
            <a:r>
              <a:rPr lang="en-US" sz="4000" i="1" dirty="0" smtClean="0"/>
              <a:t>S, </a:t>
            </a:r>
            <a:r>
              <a:rPr lang="en-US" sz="4000" i="1" dirty="0" err="1" smtClean="0"/>
              <a:t>Pediatr</a:t>
            </a:r>
            <a:r>
              <a:rPr lang="en-US" sz="4000" i="1" dirty="0" smtClean="0"/>
              <a:t> Infect </a:t>
            </a:r>
            <a:r>
              <a:rPr lang="en-US" sz="4000" i="1" dirty="0" err="1" smtClean="0"/>
              <a:t>Dis</a:t>
            </a:r>
            <a:r>
              <a:rPr lang="en-US" sz="4000" i="1" dirty="0" smtClean="0"/>
              <a:t> J 2007;26:1089-93</a:t>
            </a:r>
          </a:p>
          <a:p>
            <a:pPr lvl="1">
              <a:buNone/>
            </a:pPr>
            <a:r>
              <a:rPr lang="en-US" sz="4000" dirty="0" smtClean="0"/>
              <a:t>									          </a:t>
            </a:r>
            <a:r>
              <a:rPr lang="en-US" sz="4000" dirty="0" err="1" smtClean="0"/>
              <a:t>Chakrabarti</a:t>
            </a:r>
            <a:r>
              <a:rPr lang="en-US" sz="4000" dirty="0" smtClean="0"/>
              <a:t> S, Bone Marrow Transplant 2001;28:759-63.</a:t>
            </a:r>
          </a:p>
          <a:p>
            <a:pPr lvl="1">
              <a:buNone/>
            </a:pPr>
            <a:r>
              <a:rPr lang="fr-FR" sz="4000" dirty="0" smtClean="0"/>
              <a:t>									           </a:t>
            </a:r>
            <a:r>
              <a:rPr lang="fr-FR" sz="4000" dirty="0" err="1" smtClean="0"/>
              <a:t>Boeckh</a:t>
            </a:r>
            <a:r>
              <a:rPr lang="fr-FR" sz="4000" dirty="0" smtClean="0"/>
              <a:t> M, Clin Infect Dis 2007;44:245-9</a:t>
            </a:r>
          </a:p>
          <a:p>
            <a:pPr lvl="1">
              <a:buNone/>
            </a:pPr>
            <a:r>
              <a:rPr lang="fr-FR" sz="4000" dirty="0" smtClean="0"/>
              <a:t>									           </a:t>
            </a:r>
            <a:r>
              <a:rPr lang="fr-FR" sz="4000" dirty="0" err="1" smtClean="0"/>
              <a:t>Kassis</a:t>
            </a:r>
            <a:r>
              <a:rPr lang="fr-FR" sz="4000" dirty="0" smtClean="0"/>
              <a:t> C, </a:t>
            </a:r>
            <a:r>
              <a:rPr lang="fr-FR" sz="4000" dirty="0" err="1" smtClean="0"/>
              <a:t>Biol</a:t>
            </a:r>
            <a:r>
              <a:rPr lang="fr-FR" sz="4000" dirty="0" smtClean="0"/>
              <a:t> Blood </a:t>
            </a:r>
            <a:r>
              <a:rPr lang="fr-FR" sz="4000" dirty="0" err="1" smtClean="0"/>
              <a:t>Marrow</a:t>
            </a:r>
            <a:r>
              <a:rPr lang="fr-FR" sz="4000" dirty="0" smtClean="0"/>
              <a:t> Transplant 2010</a:t>
            </a:r>
          </a:p>
          <a:p>
            <a:pPr lvl="1">
              <a:buNone/>
            </a:pPr>
            <a:endParaRPr lang="fr-FR" sz="4000" dirty="0" smtClean="0"/>
          </a:p>
          <a:p>
            <a:endParaRPr lang="fr-CH" dirty="0" smtClean="0"/>
          </a:p>
          <a:p>
            <a:endParaRPr lang="fr-CH"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228600"/>
            <a:ext cx="8229600" cy="1143000"/>
          </a:xfrm>
        </p:spPr>
        <p:txBody>
          <a:bodyPr/>
          <a:lstStyle/>
          <a:p>
            <a:r>
              <a:rPr lang="fr-CH" dirty="0" smtClean="0">
                <a:solidFill>
                  <a:srgbClr val="00B0F0"/>
                </a:solidFill>
              </a:rPr>
              <a:t>Critères CH, </a:t>
            </a:r>
            <a:r>
              <a:rPr lang="fr-CH" dirty="0" err="1" smtClean="0">
                <a:solidFill>
                  <a:srgbClr val="00B0F0"/>
                </a:solidFill>
              </a:rPr>
              <a:t>Paediatrica</a:t>
            </a:r>
            <a:r>
              <a:rPr lang="fr-CH" dirty="0" smtClean="0">
                <a:solidFill>
                  <a:srgbClr val="00B0F0"/>
                </a:solidFill>
              </a:rPr>
              <a:t> 2004</a:t>
            </a:r>
            <a:endParaRPr lang="fr-CH" dirty="0">
              <a:solidFill>
                <a:srgbClr val="00B0F0"/>
              </a:solidFill>
            </a:endParaRPr>
          </a:p>
        </p:txBody>
      </p:sp>
      <p:sp>
        <p:nvSpPr>
          <p:cNvPr id="3" name="Espace réservé du contenu 2"/>
          <p:cNvSpPr>
            <a:spLocks noGrp="1"/>
          </p:cNvSpPr>
          <p:nvPr>
            <p:ph idx="1"/>
          </p:nvPr>
        </p:nvSpPr>
        <p:spPr>
          <a:xfrm>
            <a:off x="304800" y="762000"/>
            <a:ext cx="8610600" cy="6172200"/>
          </a:xfrm>
        </p:spPr>
        <p:txBody>
          <a:bodyPr>
            <a:normAutofit fontScale="85000" lnSpcReduction="20000"/>
          </a:bodyPr>
          <a:lstStyle/>
          <a:p>
            <a:r>
              <a:rPr lang="fr-CH" dirty="0" smtClean="0"/>
              <a:t>Anciens prématurés avec </a:t>
            </a:r>
            <a:r>
              <a:rPr lang="fr-CH" b="1" u="sng" dirty="0" smtClean="0"/>
              <a:t>DBP sévère voire DBP modérée</a:t>
            </a:r>
            <a:r>
              <a:rPr lang="fr-CH" b="1" dirty="0" smtClean="0"/>
              <a:t>  </a:t>
            </a:r>
            <a:r>
              <a:rPr lang="fr-CH" dirty="0" smtClean="0"/>
              <a:t>(âge &lt;de 12 mois au début de la saison VRS) -&gt; risque d’hospitalisation très élevé </a:t>
            </a:r>
          </a:p>
          <a:p>
            <a:pPr>
              <a:buNone/>
            </a:pPr>
            <a:endParaRPr lang="fr-CH" dirty="0" smtClean="0"/>
          </a:p>
          <a:p>
            <a:r>
              <a:rPr lang="fr-CH" b="1" u="sng" dirty="0" smtClean="0"/>
              <a:t>Enfants avec une malformation cardiaque congénitale </a:t>
            </a:r>
            <a:r>
              <a:rPr lang="fr-CH" b="1" u="sng" dirty="0" err="1" smtClean="0"/>
              <a:t>hémodynamiquement</a:t>
            </a:r>
            <a:r>
              <a:rPr lang="fr-CH" u="sng" dirty="0" smtClean="0"/>
              <a:t> </a:t>
            </a:r>
            <a:r>
              <a:rPr lang="fr-CH" dirty="0" smtClean="0"/>
              <a:t>significative voire &lt;12 mois au début de la saison RSV avec facteurs de risques individuels: </a:t>
            </a:r>
          </a:p>
          <a:p>
            <a:pPr>
              <a:buFont typeface="Wingdings" pitchFamily="2" charset="2"/>
              <a:buChar char="q"/>
            </a:pPr>
            <a:r>
              <a:rPr lang="fr-CH" dirty="0" smtClean="0"/>
              <a:t>	</a:t>
            </a:r>
            <a:r>
              <a:rPr lang="fr-CH" dirty="0" smtClean="0"/>
              <a:t>C</a:t>
            </a:r>
            <a:r>
              <a:rPr lang="fr-CH" dirty="0" smtClean="0"/>
              <a:t>yanose, hypertension </a:t>
            </a:r>
            <a:r>
              <a:rPr lang="fr-CH" dirty="0" smtClean="0"/>
              <a:t>pulmonaire sévère et/ou une insuffisance cliniquement manifeste, </a:t>
            </a:r>
            <a:r>
              <a:rPr lang="fr-CH" dirty="0" smtClean="0"/>
              <a:t>sans correction </a:t>
            </a:r>
            <a:r>
              <a:rPr lang="fr-CH" dirty="0" smtClean="0"/>
              <a:t>chirurgicale </a:t>
            </a:r>
            <a:r>
              <a:rPr lang="fr-CH" dirty="0" smtClean="0"/>
              <a:t>possible</a:t>
            </a:r>
            <a:endParaRPr lang="fr-CH" dirty="0" smtClean="0"/>
          </a:p>
          <a:p>
            <a:endParaRPr lang="fr-CH" dirty="0" smtClean="0"/>
          </a:p>
          <a:p>
            <a:r>
              <a:rPr lang="fr-CH" u="sng" dirty="0" smtClean="0"/>
              <a:t>Autres facteurs de risque</a:t>
            </a:r>
            <a:r>
              <a:rPr lang="fr-CH" dirty="0" smtClean="0"/>
              <a:t>: mucoviscidose, </a:t>
            </a:r>
            <a:r>
              <a:rPr lang="fr-CH" dirty="0" smtClean="0"/>
              <a:t>déficits immunitaires, maladies neuromusculaires</a:t>
            </a:r>
          </a:p>
          <a:p>
            <a:pPr>
              <a:buNone/>
            </a:pPr>
            <a:r>
              <a:rPr lang="fr-CH" dirty="0" smtClean="0"/>
              <a:t>-&gt; Le </a:t>
            </a:r>
            <a:r>
              <a:rPr lang="fr-CH" dirty="0" err="1" smtClean="0"/>
              <a:t>palivizumab</a:t>
            </a:r>
            <a:r>
              <a:rPr lang="fr-CH" dirty="0" smtClean="0"/>
              <a:t> n’a pas été enregistré et n’est donc pas remboursé par les assurances maladie.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3" cstate="print"/>
          <a:srcRect/>
          <a:stretch>
            <a:fillRect/>
          </a:stretch>
        </p:blipFill>
        <p:spPr bwMode="auto">
          <a:xfrm>
            <a:off x="304800" y="0"/>
            <a:ext cx="8499106" cy="5324041"/>
          </a:xfrm>
          <a:prstGeom prst="rect">
            <a:avLst/>
          </a:prstGeom>
          <a:noFill/>
          <a:ln w="9525">
            <a:noFill/>
            <a:miter lim="800000"/>
            <a:headEnd/>
            <a:tailEnd/>
          </a:ln>
        </p:spPr>
      </p:pic>
      <p:pic>
        <p:nvPicPr>
          <p:cNvPr id="118787" name="Picture 3"/>
          <p:cNvPicPr>
            <a:picLocks noChangeAspect="1" noChangeArrowheads="1"/>
          </p:cNvPicPr>
          <p:nvPr/>
        </p:nvPicPr>
        <p:blipFill>
          <a:blip r:embed="rId4" cstate="print"/>
          <a:srcRect/>
          <a:stretch>
            <a:fillRect/>
          </a:stretch>
        </p:blipFill>
        <p:spPr bwMode="auto">
          <a:xfrm>
            <a:off x="3352800" y="5334000"/>
            <a:ext cx="2286000" cy="1289539"/>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fr-CH" b="1" dirty="0" smtClean="0">
              <a:solidFill>
                <a:srgbClr val="FF0000"/>
              </a:solidFill>
              <a:latin typeface="Arial"/>
              <a:cs typeface="Arial"/>
            </a:endParaRPr>
          </a:p>
          <a:p>
            <a:endParaRPr lang="fr-CH" b="1" dirty="0" smtClean="0">
              <a:solidFill>
                <a:srgbClr val="FF0000"/>
              </a:solidFill>
              <a:latin typeface="Arial"/>
              <a:cs typeface="Arial"/>
            </a:endParaRPr>
          </a:p>
          <a:p>
            <a:endParaRPr lang="fr-CH" b="1" dirty="0" smtClean="0">
              <a:solidFill>
                <a:srgbClr val="FF0000"/>
              </a:solidFill>
              <a:latin typeface="Arial"/>
              <a:cs typeface="Arial"/>
            </a:endParaRPr>
          </a:p>
          <a:p>
            <a:pPr>
              <a:buNone/>
            </a:pPr>
            <a:r>
              <a:rPr lang="fr-CH" b="1" dirty="0" smtClean="0">
                <a:solidFill>
                  <a:srgbClr val="FF0000"/>
                </a:solidFill>
                <a:latin typeface="Arial"/>
                <a:cs typeface="Arial"/>
              </a:rPr>
              <a:t> </a:t>
            </a:r>
          </a:p>
          <a:p>
            <a:r>
              <a:rPr lang="fr-CH" b="1" dirty="0" err="1" smtClean="0">
                <a:solidFill>
                  <a:srgbClr val="FF0000"/>
                </a:solidFill>
                <a:latin typeface="Arial"/>
                <a:cs typeface="Arial"/>
              </a:rPr>
              <a:t>Motavizumab</a:t>
            </a:r>
            <a:r>
              <a:rPr lang="fr-CH" b="1" dirty="0" smtClean="0">
                <a:solidFill>
                  <a:srgbClr val="FF0000"/>
                </a:solidFill>
                <a:latin typeface="Arial"/>
                <a:cs typeface="Arial"/>
              </a:rPr>
              <a:t>-</a:t>
            </a:r>
            <a:r>
              <a:rPr lang="fr-CH" b="1" dirty="0">
                <a:solidFill>
                  <a:srgbClr val="FF0000"/>
                </a:solidFill>
                <a:latin typeface="Arial"/>
                <a:cs typeface="Arial"/>
              </a:rPr>
              <a:t> &gt; </a:t>
            </a:r>
            <a:r>
              <a:rPr lang="fr-FR" dirty="0" smtClean="0"/>
              <a:t> </a:t>
            </a:r>
            <a:r>
              <a:rPr lang="fr-FR" dirty="0"/>
              <a:t>(</a:t>
            </a:r>
            <a:r>
              <a:rPr lang="fr-FR" dirty="0" err="1"/>
              <a:t>NumaxTM</a:t>
            </a:r>
            <a:r>
              <a:rPr lang="fr-FR" dirty="0"/>
              <a:t>)– </a:t>
            </a:r>
            <a:r>
              <a:rPr lang="fr-FR" dirty="0" err="1"/>
              <a:t>higher</a:t>
            </a:r>
            <a:r>
              <a:rPr lang="fr-FR" dirty="0"/>
              <a:t> </a:t>
            </a:r>
            <a:r>
              <a:rPr lang="fr-FR" dirty="0" err="1"/>
              <a:t>potency</a:t>
            </a:r>
            <a:r>
              <a:rPr lang="fr-FR" dirty="0"/>
              <a:t> F-</a:t>
            </a:r>
            <a:r>
              <a:rPr lang="fr-FR" dirty="0" err="1"/>
              <a:t>specific</a:t>
            </a:r>
            <a:r>
              <a:rPr lang="fr-FR" dirty="0"/>
              <a:t> monoclonal </a:t>
            </a:r>
            <a:r>
              <a:rPr lang="fr-FR" dirty="0" err="1"/>
              <a:t>antibody</a:t>
            </a:r>
            <a:r>
              <a:rPr lang="fr-FR" dirty="0"/>
              <a:t>; not </a:t>
            </a:r>
            <a:r>
              <a:rPr lang="fr-FR" dirty="0" err="1"/>
              <a:t>licensed</a:t>
            </a:r>
            <a:r>
              <a:rPr lang="fr-FR" dirty="0"/>
              <a:t> in 2010 </a:t>
            </a:r>
            <a:r>
              <a:rPr lang="fr-FR" dirty="0" err="1"/>
              <a:t>after</a:t>
            </a:r>
            <a:r>
              <a:rPr lang="fr-FR" dirty="0"/>
              <a:t> FDA </a:t>
            </a:r>
            <a:r>
              <a:rPr lang="fr-FR" dirty="0" err="1"/>
              <a:t>review</a:t>
            </a:r>
            <a:r>
              <a:rPr lang="fr-FR" dirty="0"/>
              <a:t> of </a:t>
            </a:r>
            <a:r>
              <a:rPr lang="fr-FR" dirty="0" err="1"/>
              <a:t>clinical</a:t>
            </a:r>
            <a:r>
              <a:rPr lang="fr-FR" dirty="0"/>
              <a:t> </a:t>
            </a:r>
            <a:r>
              <a:rPr lang="fr-FR" dirty="0" err="1"/>
              <a:t>studies</a:t>
            </a:r>
            <a:r>
              <a:rPr lang="fr-FR" dirty="0"/>
              <a:t> in </a:t>
            </a:r>
            <a:r>
              <a:rPr lang="fr-FR" dirty="0" err="1"/>
              <a:t>at-risk</a:t>
            </a:r>
            <a:r>
              <a:rPr lang="fr-FR" dirty="0"/>
              <a:t> infants </a:t>
            </a:r>
          </a:p>
          <a:p>
            <a:pPr marL="0" indent="0">
              <a:buNone/>
            </a:pPr>
            <a:endParaRPr lang="fr-FR" dirty="0"/>
          </a:p>
        </p:txBody>
      </p:sp>
      <p:pic>
        <p:nvPicPr>
          <p:cNvPr id="1026" name="Picture 2"/>
          <p:cNvPicPr>
            <a:picLocks noChangeAspect="1" noChangeArrowheads="1"/>
          </p:cNvPicPr>
          <p:nvPr/>
        </p:nvPicPr>
        <p:blipFill>
          <a:blip r:embed="rId3" cstate="print"/>
          <a:srcRect/>
          <a:stretch>
            <a:fillRect/>
          </a:stretch>
        </p:blipFill>
        <p:spPr bwMode="auto">
          <a:xfrm>
            <a:off x="68998" y="609600"/>
            <a:ext cx="8591442" cy="2819400"/>
          </a:xfrm>
          <a:prstGeom prst="rect">
            <a:avLst/>
          </a:prstGeom>
          <a:noFill/>
          <a:ln w="9525">
            <a:noFill/>
            <a:miter lim="800000"/>
            <a:headEnd/>
            <a:tailEnd/>
          </a:ln>
        </p:spPr>
      </p:pic>
    </p:spTree>
    <p:extLst>
      <p:ext uri="{BB962C8B-B14F-4D97-AF65-F5344CB8AC3E}">
        <p14:creationId xmlns="" xmlns:p14="http://schemas.microsoft.com/office/powerpoint/2010/main" val="3101882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600" b="1" dirty="0" smtClean="0"/>
              <a:t>Treatment/preemptive strategies</a:t>
            </a:r>
            <a:endParaRPr lang="en-US" sz="3600" b="1" dirty="0"/>
          </a:p>
        </p:txBody>
      </p:sp>
      <p:sp>
        <p:nvSpPr>
          <p:cNvPr id="3" name="Content Placeholder 2"/>
          <p:cNvSpPr>
            <a:spLocks noGrp="1"/>
          </p:cNvSpPr>
          <p:nvPr>
            <p:ph idx="1"/>
          </p:nvPr>
        </p:nvSpPr>
        <p:spPr>
          <a:xfrm>
            <a:off x="228600" y="685800"/>
            <a:ext cx="8839200" cy="6096000"/>
          </a:xfrm>
        </p:spPr>
        <p:txBody>
          <a:bodyPr>
            <a:normAutofit fontScale="25000" lnSpcReduction="20000"/>
          </a:bodyPr>
          <a:lstStyle/>
          <a:p>
            <a:r>
              <a:rPr lang="en-US" sz="8000" b="1" dirty="0" err="1" smtClean="0">
                <a:solidFill>
                  <a:srgbClr val="FF0000"/>
                </a:solidFill>
                <a:latin typeface="Arial"/>
                <a:cs typeface="Arial"/>
              </a:rPr>
              <a:t>Ribavarin</a:t>
            </a:r>
            <a:r>
              <a:rPr lang="en-US" sz="8000" dirty="0" smtClean="0">
                <a:latin typeface="Arial"/>
                <a:cs typeface="Arial"/>
              </a:rPr>
              <a:t> (aerosolized or oral)</a:t>
            </a:r>
          </a:p>
          <a:p>
            <a:pPr>
              <a:buNone/>
            </a:pPr>
            <a:endParaRPr lang="en-US" sz="8000" dirty="0" smtClean="0">
              <a:latin typeface="Arial"/>
              <a:cs typeface="Arial"/>
            </a:endParaRPr>
          </a:p>
          <a:p>
            <a:pPr>
              <a:buFontTx/>
              <a:buChar char="-"/>
            </a:pPr>
            <a:r>
              <a:rPr lang="en-US" sz="9600" dirty="0" smtClean="0">
                <a:latin typeface="Arial"/>
                <a:cs typeface="Arial"/>
              </a:rPr>
              <a:t>FDA-approved drug for treatment of Pneumonia in HR- children</a:t>
            </a:r>
          </a:p>
          <a:p>
            <a:pPr>
              <a:buFontTx/>
              <a:buChar char="-"/>
            </a:pPr>
            <a:r>
              <a:rPr lang="en-US" sz="9600" dirty="0" smtClean="0">
                <a:latin typeface="Arial"/>
                <a:cs typeface="Arial"/>
              </a:rPr>
              <a:t>Licensed for aerosol treatment of RSV in children and orally</a:t>
            </a:r>
          </a:p>
          <a:p>
            <a:pPr>
              <a:buFontTx/>
              <a:buChar char="-"/>
            </a:pPr>
            <a:r>
              <a:rPr lang="en-US" sz="9600" dirty="0" smtClean="0">
                <a:latin typeface="Arial"/>
                <a:cs typeface="Arial"/>
              </a:rPr>
              <a:t>$50 000 (10-day course of A-R) </a:t>
            </a:r>
          </a:p>
          <a:p>
            <a:pPr>
              <a:buNone/>
            </a:pPr>
            <a:endParaRPr lang="en-US" sz="8000" dirty="0" smtClean="0">
              <a:latin typeface="Arial"/>
              <a:cs typeface="Arial"/>
            </a:endParaRPr>
          </a:p>
          <a:p>
            <a:pPr>
              <a:lnSpc>
                <a:spcPct val="120000"/>
              </a:lnSpc>
              <a:buFontTx/>
              <a:buChar char="-"/>
            </a:pPr>
            <a:r>
              <a:rPr lang="en-US" sz="9600" dirty="0" smtClean="0">
                <a:latin typeface="Arial"/>
                <a:cs typeface="Arial"/>
              </a:rPr>
              <a:t>RIB +/- </a:t>
            </a:r>
            <a:r>
              <a:rPr lang="en-US" sz="9600" dirty="0" err="1" smtClean="0">
                <a:latin typeface="Arial"/>
                <a:cs typeface="Arial"/>
              </a:rPr>
              <a:t>immunomodulators</a:t>
            </a:r>
            <a:r>
              <a:rPr lang="en-US" sz="9600" dirty="0" smtClean="0">
                <a:latin typeface="Arial"/>
                <a:cs typeface="Arial"/>
              </a:rPr>
              <a:t> </a:t>
            </a:r>
            <a:r>
              <a:rPr lang="en-US" sz="9600" dirty="0" err="1" smtClean="0">
                <a:latin typeface="Arial"/>
                <a:cs typeface="Arial"/>
              </a:rPr>
              <a:t>vs</a:t>
            </a:r>
            <a:r>
              <a:rPr lang="en-US" sz="9600" dirty="0" smtClean="0">
                <a:latin typeface="Arial"/>
                <a:cs typeface="Arial"/>
              </a:rPr>
              <a:t> no treatment </a:t>
            </a:r>
          </a:p>
          <a:p>
            <a:pPr>
              <a:lnSpc>
                <a:spcPct val="120000"/>
              </a:lnSpc>
              <a:buNone/>
            </a:pPr>
            <a:r>
              <a:rPr lang="en-US" sz="4000" dirty="0" smtClean="0">
                <a:latin typeface="Arial"/>
                <a:cs typeface="Arial"/>
              </a:rPr>
              <a:t>	Shah et al, Blood 2011 (SR), Shah DP et al, J </a:t>
            </a:r>
            <a:r>
              <a:rPr lang="en-US" sz="4000" dirty="0" err="1" smtClean="0">
                <a:latin typeface="Arial"/>
                <a:cs typeface="Arial"/>
              </a:rPr>
              <a:t>Antimicrob</a:t>
            </a:r>
            <a:r>
              <a:rPr lang="en-US" sz="4000" dirty="0" smtClean="0">
                <a:latin typeface="Arial"/>
                <a:cs typeface="Arial"/>
              </a:rPr>
              <a:t> </a:t>
            </a:r>
            <a:r>
              <a:rPr lang="en-US" sz="4000" dirty="0" err="1" smtClean="0">
                <a:latin typeface="Arial"/>
                <a:cs typeface="Arial"/>
              </a:rPr>
              <a:t>Chemother</a:t>
            </a:r>
            <a:r>
              <a:rPr lang="en-US" sz="4000" dirty="0" smtClean="0">
                <a:latin typeface="Arial"/>
                <a:cs typeface="Arial"/>
              </a:rPr>
              <a:t> 2013</a:t>
            </a:r>
            <a:endParaRPr lang="en-US" sz="8000" dirty="0" smtClean="0">
              <a:latin typeface="Arial"/>
              <a:cs typeface="Arial"/>
            </a:endParaRPr>
          </a:p>
          <a:p>
            <a:pPr>
              <a:buFont typeface="Wingdings" pitchFamily="2" charset="2"/>
              <a:buChar char="q"/>
            </a:pPr>
            <a:r>
              <a:rPr lang="en-US" sz="8000" dirty="0" smtClean="0">
                <a:latin typeface="Arial"/>
                <a:cs typeface="Arial"/>
              </a:rPr>
              <a:t> prevention of progression URTI-&gt;LRTI 			</a:t>
            </a:r>
            <a:r>
              <a:rPr lang="en-US" sz="6400" dirty="0" smtClean="0">
                <a:latin typeface="Arial"/>
                <a:cs typeface="Arial"/>
              </a:rPr>
              <a:t>(45%-16%)</a:t>
            </a:r>
          </a:p>
          <a:p>
            <a:pPr>
              <a:buFont typeface="Wingdings" pitchFamily="2" charset="2"/>
              <a:buChar char="q"/>
            </a:pPr>
            <a:r>
              <a:rPr lang="en-US" sz="8000" dirty="0" smtClean="0">
                <a:latin typeface="Arial"/>
                <a:cs typeface="Arial"/>
              </a:rPr>
              <a:t>mortality in adult HSCT </a:t>
            </a:r>
            <a:r>
              <a:rPr lang="en-US" sz="8000" dirty="0" err="1" smtClean="0">
                <a:latin typeface="Arial"/>
                <a:cs typeface="Arial"/>
              </a:rPr>
              <a:t>vs</a:t>
            </a:r>
            <a:r>
              <a:rPr lang="en-US" sz="8000" dirty="0" smtClean="0">
                <a:latin typeface="Arial"/>
                <a:cs typeface="Arial"/>
              </a:rPr>
              <a:t> no therapy				</a:t>
            </a:r>
            <a:r>
              <a:rPr lang="en-US" sz="6400" dirty="0" smtClean="0">
                <a:latin typeface="Arial"/>
                <a:cs typeface="Arial"/>
              </a:rPr>
              <a:t>(70%-35%) </a:t>
            </a:r>
          </a:p>
          <a:p>
            <a:pPr>
              <a:buNone/>
            </a:pPr>
            <a:endParaRPr lang="en-US" sz="6400" dirty="0" smtClean="0">
              <a:latin typeface="Arial"/>
              <a:cs typeface="Arial"/>
            </a:endParaRPr>
          </a:p>
          <a:p>
            <a:pPr>
              <a:buNone/>
            </a:pPr>
            <a:endParaRPr lang="en-US" sz="6400" dirty="0" smtClean="0">
              <a:latin typeface="Arial"/>
              <a:cs typeface="Arial"/>
            </a:endParaRPr>
          </a:p>
          <a:p>
            <a:pPr>
              <a:buFontTx/>
              <a:buChar char="-"/>
            </a:pPr>
            <a:r>
              <a:rPr lang="en-US" sz="9600" dirty="0" smtClean="0">
                <a:latin typeface="Arial"/>
                <a:cs typeface="Arial"/>
              </a:rPr>
              <a:t>RIB iv =</a:t>
            </a:r>
            <a:r>
              <a:rPr lang="en-US" sz="9600" dirty="0" err="1" smtClean="0">
                <a:latin typeface="Arial"/>
                <a:cs typeface="Arial"/>
              </a:rPr>
              <a:t>po</a:t>
            </a:r>
            <a:r>
              <a:rPr lang="en-US" sz="9600" dirty="0" smtClean="0">
                <a:latin typeface="Arial"/>
                <a:cs typeface="Arial"/>
              </a:rPr>
              <a:t> </a:t>
            </a:r>
            <a:r>
              <a:rPr lang="en-US" sz="9600" dirty="0" err="1" smtClean="0">
                <a:latin typeface="Arial"/>
                <a:cs typeface="Arial"/>
              </a:rPr>
              <a:t>efficacity</a:t>
            </a:r>
            <a:r>
              <a:rPr lang="en-US" sz="9600" dirty="0" smtClean="0">
                <a:latin typeface="Arial"/>
                <a:cs typeface="Arial"/>
              </a:rPr>
              <a:t> in preventing RSV LRTI in 10 adults HSCT recipients with severe </a:t>
            </a:r>
            <a:r>
              <a:rPr lang="en-US" sz="9600" dirty="0" err="1" smtClean="0">
                <a:latin typeface="Arial"/>
                <a:cs typeface="Arial"/>
              </a:rPr>
              <a:t>lymphopenia</a:t>
            </a:r>
            <a:endParaRPr lang="en-US" sz="9600" dirty="0" smtClean="0">
              <a:latin typeface="Arial"/>
              <a:cs typeface="Arial"/>
            </a:endParaRPr>
          </a:p>
          <a:p>
            <a:pPr>
              <a:buNone/>
            </a:pPr>
            <a:r>
              <a:rPr lang="en-US" sz="8000" dirty="0" smtClean="0">
                <a:latin typeface="Arial"/>
                <a:cs typeface="Arial"/>
              </a:rPr>
              <a:t>	</a:t>
            </a:r>
            <a:r>
              <a:rPr lang="en-US" sz="4000" dirty="0" err="1" smtClean="0">
                <a:latin typeface="Arial"/>
                <a:cs typeface="Arial"/>
              </a:rPr>
              <a:t>Gueller</a:t>
            </a:r>
            <a:r>
              <a:rPr lang="en-US" sz="4000" dirty="0" smtClean="0">
                <a:latin typeface="Arial"/>
                <a:cs typeface="Arial"/>
              </a:rPr>
              <a:t> </a:t>
            </a:r>
            <a:r>
              <a:rPr lang="en-US" sz="4000" dirty="0" smtClean="0">
                <a:latin typeface="Arial"/>
                <a:cs typeface="Arial"/>
              </a:rPr>
              <a:t>S et al, </a:t>
            </a:r>
            <a:r>
              <a:rPr lang="en-US" sz="4000" dirty="0" err="1" smtClean="0">
                <a:latin typeface="Arial"/>
                <a:cs typeface="Arial"/>
              </a:rPr>
              <a:t>Trasnpl</a:t>
            </a:r>
            <a:r>
              <a:rPr lang="en-US" sz="4000" dirty="0" smtClean="0">
                <a:latin typeface="Arial"/>
                <a:cs typeface="Arial"/>
              </a:rPr>
              <a:t> Infect </a:t>
            </a:r>
            <a:r>
              <a:rPr lang="en-US" sz="4000" dirty="0" err="1" smtClean="0">
                <a:latin typeface="Arial"/>
                <a:cs typeface="Arial"/>
              </a:rPr>
              <a:t>Dis</a:t>
            </a:r>
            <a:r>
              <a:rPr lang="en-US" sz="4000" dirty="0" smtClean="0">
                <a:latin typeface="Arial"/>
                <a:cs typeface="Arial"/>
              </a:rPr>
              <a:t>, 2013</a:t>
            </a:r>
          </a:p>
          <a:p>
            <a:pPr>
              <a:buNone/>
            </a:pPr>
            <a:endParaRPr lang="en-US" sz="4000" dirty="0" smtClean="0">
              <a:latin typeface="Arial"/>
              <a:cs typeface="Arial"/>
            </a:endParaRPr>
          </a:p>
          <a:p>
            <a:pPr>
              <a:buNone/>
            </a:pPr>
            <a:endParaRPr lang="en-US" sz="4000" dirty="0" smtClean="0">
              <a:latin typeface="Arial"/>
              <a:cs typeface="Arial"/>
            </a:endParaRPr>
          </a:p>
          <a:p>
            <a:pPr>
              <a:buFontTx/>
              <a:buChar char="-"/>
            </a:pPr>
            <a:r>
              <a:rPr lang="en-US" sz="9600" dirty="0" smtClean="0">
                <a:latin typeface="Arial"/>
                <a:cs typeface="Arial"/>
              </a:rPr>
              <a:t>No benefit of A-RIB for preventing progression to LRTI</a:t>
            </a:r>
          </a:p>
          <a:p>
            <a:pPr>
              <a:buNone/>
            </a:pPr>
            <a:r>
              <a:rPr lang="en-US" sz="4000" dirty="0" smtClean="0">
                <a:latin typeface="Arial"/>
                <a:cs typeface="Arial"/>
              </a:rPr>
              <a:t>	Kim YJ et al, JID, 2014</a:t>
            </a:r>
          </a:p>
          <a:p>
            <a:pPr>
              <a:buNone/>
            </a:pPr>
            <a:r>
              <a:rPr lang="en-US" sz="4000" dirty="0" smtClean="0">
                <a:latin typeface="Arial"/>
                <a:cs typeface="Arial"/>
              </a:rPr>
              <a:t>			</a:t>
            </a:r>
            <a:r>
              <a:rPr lang="en-US" sz="3800" dirty="0" smtClean="0">
                <a:latin typeface="Arial"/>
                <a:cs typeface="Arial"/>
              </a:rPr>
              <a:t>											</a:t>
            </a:r>
            <a:r>
              <a:rPr lang="en-US" sz="2500" dirty="0" smtClean="0">
                <a:latin typeface="Arial"/>
                <a:cs typeface="Arial"/>
              </a:rPr>
              <a:t>														</a:t>
            </a:r>
          </a:p>
          <a:p>
            <a:pPr>
              <a:buNone/>
            </a:pPr>
            <a:r>
              <a:rPr lang="en-US" sz="2500" dirty="0" smtClean="0">
                <a:latin typeface="Arial"/>
                <a:cs typeface="Arial"/>
              </a:rPr>
              <a:t>														</a:t>
            </a:r>
          </a:p>
          <a:p>
            <a:pPr>
              <a:buNone/>
            </a:pPr>
            <a:r>
              <a:rPr lang="en-US" sz="1800" dirty="0" smtClean="0">
                <a:latin typeface="Arial"/>
                <a:cs typeface="Arial"/>
              </a:rPr>
              <a:t>	</a:t>
            </a:r>
          </a:p>
          <a:p>
            <a:pPr>
              <a:buNone/>
            </a:pPr>
            <a:endParaRPr lang="en-US" sz="2800" dirty="0" smtClean="0"/>
          </a:p>
          <a:p>
            <a:endParaRPr lang="en-US" sz="2800" dirty="0" smtClean="0"/>
          </a:p>
          <a:p>
            <a:endParaRPr lang="en-US" sz="2000" u="sng" dirty="0" smtClean="0"/>
          </a:p>
          <a:p>
            <a:pPr>
              <a:buNone/>
            </a:pPr>
            <a:endParaRPr lang="en-US" sz="2400" u="sng" dirty="0" smtClean="0"/>
          </a:p>
          <a:p>
            <a:pPr>
              <a:buNone/>
            </a:pPr>
            <a:endParaRPr lang="en-US" sz="2800" u="sng" dirty="0" smtClean="0"/>
          </a:p>
          <a:p>
            <a:endParaRPr lang="en-US" sz="2800" u="sng" dirty="0" smtClean="0"/>
          </a:p>
          <a:p>
            <a:endParaRPr lang="en-US" sz="2400" u="sng" dirty="0" smtClean="0"/>
          </a:p>
          <a:p>
            <a:pPr>
              <a:buNone/>
            </a:pPr>
            <a:endParaRPr lang="en-US" sz="2800" u="sng" dirty="0" smtClean="0"/>
          </a:p>
          <a:p>
            <a:pPr>
              <a:buNone/>
            </a:pPr>
            <a:endParaRPr lang="en-US" sz="2800" u="sng" dirty="0"/>
          </a:p>
        </p:txBody>
      </p:sp>
      <p:pic>
        <p:nvPicPr>
          <p:cNvPr id="5122" name="Picture 2"/>
          <p:cNvPicPr>
            <a:picLocks noChangeAspect="1" noChangeArrowheads="1"/>
          </p:cNvPicPr>
          <p:nvPr/>
        </p:nvPicPr>
        <p:blipFill>
          <a:blip r:embed="rId3" cstate="print"/>
          <a:srcRect/>
          <a:stretch>
            <a:fillRect/>
          </a:stretch>
        </p:blipFill>
        <p:spPr bwMode="auto">
          <a:xfrm>
            <a:off x="8001000" y="533400"/>
            <a:ext cx="914400" cy="13492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p:txBody>
          <a:bodyPr/>
          <a:lstStyle/>
          <a:p>
            <a:pPr eaLnBrk="1" hangingPunct="1"/>
            <a:r>
              <a:rPr lang="fr-CH" dirty="0" smtClean="0"/>
              <a:t>About RSV</a:t>
            </a:r>
            <a:endParaRPr lang="fr-FR" dirty="0" smtClean="0"/>
          </a:p>
        </p:txBody>
      </p:sp>
      <p:sp>
        <p:nvSpPr>
          <p:cNvPr id="4099" name="Rectangle 5"/>
          <p:cNvSpPr>
            <a:spLocks noGrp="1" noChangeArrowheads="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3400" y="2971800"/>
            <a:ext cx="8458200" cy="3733800"/>
          </a:xfrm>
        </p:spPr>
        <p:txBody>
          <a:bodyPr>
            <a:normAutofit/>
          </a:bodyPr>
          <a:lstStyle/>
          <a:p>
            <a:r>
              <a:rPr lang="fr-CH" sz="2000" dirty="0" smtClean="0">
                <a:solidFill>
                  <a:srgbClr val="FF0000"/>
                </a:solidFill>
              </a:rPr>
              <a:t>RSV fusion </a:t>
            </a:r>
            <a:r>
              <a:rPr lang="fr-CH" sz="2000" dirty="0" err="1" smtClean="0">
                <a:solidFill>
                  <a:srgbClr val="FF0000"/>
                </a:solidFill>
              </a:rPr>
              <a:t>protein</a:t>
            </a:r>
            <a:r>
              <a:rPr lang="fr-CH" sz="2000" dirty="0" smtClean="0">
                <a:solidFill>
                  <a:srgbClr val="FF0000"/>
                </a:solidFill>
              </a:rPr>
              <a:t>-</a:t>
            </a:r>
            <a:r>
              <a:rPr lang="fr-CH" sz="2000" dirty="0" err="1" smtClean="0">
                <a:solidFill>
                  <a:srgbClr val="FF0000"/>
                </a:solidFill>
              </a:rPr>
              <a:t>based</a:t>
            </a:r>
            <a:r>
              <a:rPr lang="fr-CH" sz="2000" dirty="0" smtClean="0">
                <a:solidFill>
                  <a:srgbClr val="FF0000"/>
                </a:solidFill>
              </a:rPr>
              <a:t> vaccine (</a:t>
            </a:r>
            <a:r>
              <a:rPr lang="fr-CH" sz="2000" dirty="0" err="1" smtClean="0">
                <a:solidFill>
                  <a:srgbClr val="FF0000"/>
                </a:solidFill>
              </a:rPr>
              <a:t>Novavax</a:t>
            </a:r>
            <a:r>
              <a:rPr lang="fr-CH" sz="2000" dirty="0" smtClean="0">
                <a:solidFill>
                  <a:srgbClr val="FF0000"/>
                </a:solidFill>
              </a:rPr>
              <a:t> )</a:t>
            </a:r>
            <a:r>
              <a:rPr lang="fr-CH" sz="2000" dirty="0" smtClean="0"/>
              <a:t>- not </a:t>
            </a:r>
            <a:r>
              <a:rPr lang="fr-CH" sz="2000" dirty="0" err="1" smtClean="0"/>
              <a:t>immunogenic</a:t>
            </a:r>
            <a:r>
              <a:rPr lang="fr-CH" sz="2000" dirty="0" smtClean="0"/>
              <a:t> but </a:t>
            </a:r>
            <a:r>
              <a:rPr lang="fr-CH" sz="2000" dirty="0" err="1" smtClean="0"/>
              <a:t>safe</a:t>
            </a:r>
            <a:r>
              <a:rPr lang="fr-CH" sz="2000" dirty="0" smtClean="0"/>
              <a:t> </a:t>
            </a:r>
            <a:r>
              <a:rPr lang="fr-CH" sz="2000" dirty="0" err="1" smtClean="0"/>
              <a:t>with</a:t>
            </a:r>
            <a:r>
              <a:rPr lang="fr-CH" sz="2000" dirty="0" smtClean="0"/>
              <a:t> </a:t>
            </a:r>
            <a:r>
              <a:rPr lang="fr-CH" sz="2000" u="sng" dirty="0" smtClean="0"/>
              <a:t>efficient </a:t>
            </a:r>
            <a:r>
              <a:rPr lang="fr-CH" sz="2000" u="sng" dirty="0" err="1" smtClean="0"/>
              <a:t>transplacental</a:t>
            </a:r>
            <a:r>
              <a:rPr lang="fr-CH" sz="2000" u="sng" dirty="0" smtClean="0"/>
              <a:t> Ab </a:t>
            </a:r>
            <a:r>
              <a:rPr lang="fr-CH" sz="2000" u="sng" dirty="0" err="1" smtClean="0"/>
              <a:t>transfer</a:t>
            </a:r>
            <a:r>
              <a:rPr lang="fr-CH" sz="2000" u="sng" dirty="0" smtClean="0"/>
              <a:t>; phase I RCT</a:t>
            </a:r>
          </a:p>
          <a:p>
            <a:pPr>
              <a:buNone/>
            </a:pPr>
            <a:endParaRPr lang="fr-CH" sz="2000" u="sng" dirty="0" smtClean="0"/>
          </a:p>
          <a:p>
            <a:r>
              <a:rPr lang="fr-CH" sz="2000" dirty="0" err="1" smtClean="0"/>
              <a:t>Tested</a:t>
            </a:r>
            <a:r>
              <a:rPr lang="fr-CH" sz="2000" dirty="0" smtClean="0"/>
              <a:t> RSV-</a:t>
            </a:r>
            <a:r>
              <a:rPr lang="fr-CH" sz="2000" dirty="0" err="1" smtClean="0"/>
              <a:t>neutralizing</a:t>
            </a:r>
            <a:r>
              <a:rPr lang="fr-CH" sz="2000" dirty="0" smtClean="0"/>
              <a:t> Ab-&gt; </a:t>
            </a:r>
            <a:r>
              <a:rPr lang="fr-CH" sz="2000" dirty="0" err="1" smtClean="0"/>
              <a:t>third</a:t>
            </a:r>
            <a:r>
              <a:rPr lang="fr-CH" sz="2000" dirty="0" smtClean="0"/>
              <a:t> </a:t>
            </a:r>
            <a:r>
              <a:rPr lang="fr-CH" sz="2000" dirty="0" err="1" smtClean="0"/>
              <a:t>trimester</a:t>
            </a:r>
            <a:r>
              <a:rPr lang="fr-CH" sz="2000" dirty="0" smtClean="0"/>
              <a:t>, </a:t>
            </a:r>
            <a:r>
              <a:rPr lang="fr-CH" sz="2000" dirty="0" err="1" smtClean="0"/>
              <a:t>birth</a:t>
            </a:r>
            <a:r>
              <a:rPr lang="fr-CH" sz="2000" dirty="0" smtClean="0"/>
              <a:t>, 72 </a:t>
            </a:r>
            <a:r>
              <a:rPr lang="fr-CH" sz="2000" dirty="0" err="1" smtClean="0"/>
              <a:t>weeks</a:t>
            </a:r>
            <a:r>
              <a:rPr lang="fr-CH" sz="2000" dirty="0" smtClean="0"/>
              <a:t> of </a:t>
            </a:r>
            <a:r>
              <a:rPr lang="fr-CH" sz="2000" dirty="0" err="1" smtClean="0"/>
              <a:t>age</a:t>
            </a:r>
            <a:endParaRPr lang="fr-CH" sz="2000" dirty="0" smtClean="0"/>
          </a:p>
          <a:p>
            <a:pPr>
              <a:buNone/>
            </a:pPr>
            <a:endParaRPr lang="fr-CH" sz="2000" dirty="0" smtClean="0"/>
          </a:p>
          <a:p>
            <a:pPr>
              <a:buNone/>
            </a:pPr>
            <a:r>
              <a:rPr lang="fr-CH" sz="2000" dirty="0" err="1" smtClean="0"/>
              <a:t>Results</a:t>
            </a:r>
            <a:r>
              <a:rPr lang="fr-CH" sz="2000" dirty="0" smtClean="0"/>
              <a:t>: </a:t>
            </a:r>
            <a:r>
              <a:rPr lang="fr-CH" sz="2000" dirty="0" err="1" smtClean="0"/>
              <a:t>maternal</a:t>
            </a:r>
            <a:r>
              <a:rPr lang="fr-CH" sz="2000" dirty="0" smtClean="0"/>
              <a:t> Ab </a:t>
            </a:r>
            <a:r>
              <a:rPr lang="fr-CH" sz="2000" dirty="0" err="1" smtClean="0"/>
              <a:t>titers</a:t>
            </a:r>
            <a:r>
              <a:rPr lang="fr-CH" sz="2000" dirty="0" smtClean="0"/>
              <a:t> stable </a:t>
            </a:r>
            <a:r>
              <a:rPr lang="fr-CH" sz="2000" dirty="0" err="1" smtClean="0"/>
              <a:t>from</a:t>
            </a:r>
            <a:r>
              <a:rPr lang="fr-CH" sz="2000" dirty="0" smtClean="0"/>
              <a:t> 3rd </a:t>
            </a:r>
            <a:r>
              <a:rPr lang="fr-CH" sz="2000" dirty="0" err="1" smtClean="0"/>
              <a:t>trimester</a:t>
            </a:r>
            <a:r>
              <a:rPr lang="fr-CH" sz="2000" dirty="0" smtClean="0"/>
              <a:t>-&gt;</a:t>
            </a:r>
            <a:r>
              <a:rPr lang="fr-CH" sz="2000" dirty="0" err="1" smtClean="0"/>
              <a:t>birth</a:t>
            </a:r>
            <a:r>
              <a:rPr lang="fr-CH" sz="2000" dirty="0" smtClean="0"/>
              <a:t>, </a:t>
            </a:r>
            <a:r>
              <a:rPr lang="fr-CH" sz="2000" dirty="0" err="1" smtClean="0"/>
              <a:t>half</a:t>
            </a:r>
            <a:r>
              <a:rPr lang="fr-CH" sz="2000" dirty="0" smtClean="0"/>
              <a:t> life of Ab in</a:t>
            </a:r>
          </a:p>
          <a:p>
            <a:pPr>
              <a:buNone/>
            </a:pPr>
            <a:r>
              <a:rPr lang="fr-CH" sz="2000" dirty="0" smtClean="0"/>
              <a:t>infants-&gt; </a:t>
            </a:r>
            <a:r>
              <a:rPr lang="fr-CH" sz="2000" dirty="0" err="1" smtClean="0"/>
              <a:t>approximately</a:t>
            </a:r>
            <a:r>
              <a:rPr lang="fr-CH" sz="2000" dirty="0" smtClean="0"/>
              <a:t> 1 </a:t>
            </a:r>
            <a:r>
              <a:rPr lang="fr-CH" sz="2000" dirty="0" err="1" smtClean="0"/>
              <a:t>month</a:t>
            </a:r>
            <a:endParaRPr lang="fr-CH" sz="2000" dirty="0" smtClean="0"/>
          </a:p>
          <a:p>
            <a:pPr>
              <a:buNone/>
            </a:pPr>
            <a:endParaRPr lang="fr-CH" sz="2000" dirty="0" smtClean="0"/>
          </a:p>
          <a:p>
            <a:pPr>
              <a:buNone/>
            </a:pPr>
            <a:r>
              <a:rPr lang="fr-CH" sz="2000" dirty="0" smtClean="0"/>
              <a:t>-&gt; RSV vaccination  in 3rd </a:t>
            </a:r>
            <a:r>
              <a:rPr lang="fr-CH" sz="2000" dirty="0" err="1" smtClean="0"/>
              <a:t>trimester</a:t>
            </a:r>
            <a:r>
              <a:rPr lang="fr-CH" sz="2000" dirty="0" smtClean="0"/>
              <a:t>=effective in </a:t>
            </a:r>
            <a:r>
              <a:rPr lang="fr-CH" sz="2000" dirty="0" err="1" smtClean="0"/>
              <a:t>providing</a:t>
            </a:r>
            <a:r>
              <a:rPr lang="fr-CH" sz="2000" dirty="0" smtClean="0"/>
              <a:t> RSV </a:t>
            </a:r>
            <a:r>
              <a:rPr lang="fr-CH" sz="2000" dirty="0" err="1" smtClean="0"/>
              <a:t>neutralizing</a:t>
            </a:r>
            <a:r>
              <a:rPr lang="fr-CH" sz="2000" dirty="0" smtClean="0"/>
              <a:t> Ab to infants in the first </a:t>
            </a:r>
            <a:r>
              <a:rPr lang="fr-CH" sz="2000" dirty="0" err="1" smtClean="0"/>
              <a:t>months</a:t>
            </a:r>
            <a:r>
              <a:rPr lang="fr-CH" sz="2000" dirty="0" smtClean="0"/>
              <a:t> of life</a:t>
            </a:r>
          </a:p>
        </p:txBody>
      </p:sp>
      <p:pic>
        <p:nvPicPr>
          <p:cNvPr id="2050" name="Picture 2"/>
          <p:cNvPicPr>
            <a:picLocks noChangeAspect="1" noChangeArrowheads="1"/>
          </p:cNvPicPr>
          <p:nvPr/>
        </p:nvPicPr>
        <p:blipFill>
          <a:blip r:embed="rId3" cstate="print"/>
          <a:srcRect/>
          <a:stretch>
            <a:fillRect/>
          </a:stretch>
        </p:blipFill>
        <p:spPr bwMode="auto">
          <a:xfrm>
            <a:off x="685800" y="0"/>
            <a:ext cx="7383194" cy="25527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038600" y="2514600"/>
            <a:ext cx="4953000" cy="3429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lstStyle/>
          <a:p>
            <a:r>
              <a:rPr lang="fr-CH" dirty="0" err="1" smtClean="0"/>
              <a:t>Other</a:t>
            </a:r>
            <a:endParaRPr lang="fr-CH" dirty="0"/>
          </a:p>
        </p:txBody>
      </p:sp>
      <p:sp>
        <p:nvSpPr>
          <p:cNvPr id="3" name="Espace réservé du contenu 2"/>
          <p:cNvSpPr>
            <a:spLocks noGrp="1"/>
          </p:cNvSpPr>
          <p:nvPr>
            <p:ph idx="1"/>
          </p:nvPr>
        </p:nvSpPr>
        <p:spPr>
          <a:xfrm>
            <a:off x="457200" y="914400"/>
            <a:ext cx="8229600" cy="5943600"/>
          </a:xfrm>
        </p:spPr>
        <p:txBody>
          <a:bodyPr>
            <a:noAutofit/>
          </a:bodyPr>
          <a:lstStyle/>
          <a:p>
            <a:pPr>
              <a:buFont typeface="Arial" pitchFamily="34" charset="0"/>
              <a:buChar char="•"/>
            </a:pPr>
            <a:r>
              <a:rPr lang="fr-CH" sz="2000" b="1" dirty="0" smtClean="0">
                <a:solidFill>
                  <a:srgbClr val="FF0000"/>
                </a:solidFill>
              </a:rPr>
              <a:t>Small-</a:t>
            </a:r>
            <a:r>
              <a:rPr lang="fr-CH" sz="2000" b="1" dirty="0" err="1" smtClean="0">
                <a:solidFill>
                  <a:srgbClr val="FF0000"/>
                </a:solidFill>
              </a:rPr>
              <a:t>interfering</a:t>
            </a:r>
            <a:r>
              <a:rPr lang="fr-CH" sz="2000" b="1" dirty="0" smtClean="0">
                <a:solidFill>
                  <a:srgbClr val="FF0000"/>
                </a:solidFill>
              </a:rPr>
              <a:t> </a:t>
            </a:r>
            <a:r>
              <a:rPr lang="fr-CH" sz="2000" b="1" dirty="0" err="1" smtClean="0">
                <a:solidFill>
                  <a:srgbClr val="FF0000"/>
                </a:solidFill>
              </a:rPr>
              <a:t>RNA’s</a:t>
            </a:r>
            <a:r>
              <a:rPr lang="fr-CH" sz="2000" b="1" dirty="0" smtClean="0">
                <a:solidFill>
                  <a:srgbClr val="FF0000"/>
                </a:solidFill>
              </a:rPr>
              <a:t> (si-RNA)</a:t>
            </a:r>
          </a:p>
          <a:p>
            <a:pPr>
              <a:buNone/>
            </a:pPr>
            <a:r>
              <a:rPr lang="fr-CH" sz="2000" dirty="0" smtClean="0"/>
              <a:t>Short lengths of double-stranded RNA-&gt;directed against mRNA RSV nucleocapsid protein that regulates gene expression</a:t>
            </a:r>
          </a:p>
          <a:p>
            <a:pPr>
              <a:buNone/>
            </a:pPr>
            <a:endParaRPr lang="fr-CH" sz="2000" dirty="0" smtClean="0"/>
          </a:p>
          <a:p>
            <a:pPr>
              <a:buFont typeface="Arial" pitchFamily="34" charset="0"/>
              <a:buChar char="•"/>
            </a:pPr>
            <a:r>
              <a:rPr lang="fr-CH" sz="2000" b="1" dirty="0" smtClean="0">
                <a:solidFill>
                  <a:srgbClr val="FF0000"/>
                </a:solidFill>
              </a:rPr>
              <a:t>RSV-</a:t>
            </a:r>
            <a:r>
              <a:rPr lang="fr-CH" sz="2000" b="1" dirty="0" err="1" smtClean="0">
                <a:solidFill>
                  <a:srgbClr val="FF0000"/>
                </a:solidFill>
              </a:rPr>
              <a:t>specific</a:t>
            </a:r>
            <a:r>
              <a:rPr lang="fr-CH" sz="2000" b="1" dirty="0" smtClean="0">
                <a:solidFill>
                  <a:srgbClr val="FF0000"/>
                </a:solidFill>
              </a:rPr>
              <a:t> </a:t>
            </a:r>
            <a:r>
              <a:rPr lang="fr-CH" sz="2000" b="1" dirty="0" err="1" smtClean="0">
                <a:solidFill>
                  <a:srgbClr val="FF0000"/>
                </a:solidFill>
              </a:rPr>
              <a:t>siRNAs</a:t>
            </a:r>
            <a:r>
              <a:rPr lang="fr-CH" sz="2000" b="1" dirty="0" smtClean="0">
                <a:solidFill>
                  <a:srgbClr val="FF0000"/>
                </a:solidFill>
              </a:rPr>
              <a:t> [ALN-RSV01  (</a:t>
            </a:r>
            <a:r>
              <a:rPr lang="fr-CH" sz="2000" b="1" dirty="0" err="1" smtClean="0">
                <a:solidFill>
                  <a:srgbClr val="FF0000"/>
                </a:solidFill>
              </a:rPr>
              <a:t>siRNA</a:t>
            </a:r>
            <a:r>
              <a:rPr lang="fr-CH" sz="2000" b="1" dirty="0" smtClean="0">
                <a:solidFill>
                  <a:srgbClr val="FF0000"/>
                </a:solidFill>
              </a:rPr>
              <a:t>), </a:t>
            </a:r>
            <a:r>
              <a:rPr lang="fr-CH" sz="2000" b="1" dirty="0" err="1" smtClean="0">
                <a:solidFill>
                  <a:srgbClr val="FF0000"/>
                </a:solidFill>
              </a:rPr>
              <a:t>Alnylam</a:t>
            </a:r>
            <a:r>
              <a:rPr lang="fr-CH" sz="2000" b="1" dirty="0" smtClean="0">
                <a:solidFill>
                  <a:srgbClr val="FF0000"/>
                </a:solidFill>
              </a:rPr>
              <a:t> Pharmaceuticals, Cambridge, MA] - 2 RCT </a:t>
            </a:r>
          </a:p>
          <a:p>
            <a:pPr>
              <a:buFont typeface="Arial" pitchFamily="34" charset="0"/>
              <a:buChar char="•"/>
            </a:pPr>
            <a:r>
              <a:rPr lang="fr-CH" sz="2000" dirty="0" err="1" smtClean="0"/>
              <a:t>Targets</a:t>
            </a:r>
            <a:r>
              <a:rPr lang="fr-CH" sz="2000" dirty="0" smtClean="0"/>
              <a:t> </a:t>
            </a:r>
            <a:r>
              <a:rPr lang="fr-CH" sz="2000" dirty="0" err="1" smtClean="0"/>
              <a:t>two</a:t>
            </a:r>
            <a:r>
              <a:rPr lang="fr-CH" sz="2000" dirty="0" smtClean="0"/>
              <a:t> </a:t>
            </a:r>
            <a:r>
              <a:rPr lang="fr-CH" sz="2000" dirty="0" err="1" smtClean="0"/>
              <a:t>nucleocapsid</a:t>
            </a:r>
            <a:r>
              <a:rPr lang="fr-CH" sz="2000" dirty="0" smtClean="0"/>
              <a:t> </a:t>
            </a:r>
            <a:r>
              <a:rPr lang="fr-CH" sz="2000" dirty="0" err="1" smtClean="0"/>
              <a:t>protein</a:t>
            </a:r>
            <a:r>
              <a:rPr lang="fr-CH" sz="2000" dirty="0" smtClean="0"/>
              <a:t> </a:t>
            </a:r>
            <a:r>
              <a:rPr lang="fr-CH" sz="2000" dirty="0" err="1" smtClean="0"/>
              <a:t>genes</a:t>
            </a:r>
            <a:r>
              <a:rPr lang="fr-CH" sz="2000" dirty="0" smtClean="0"/>
              <a:t>, the P </a:t>
            </a:r>
            <a:r>
              <a:rPr lang="fr-CH" sz="2000" dirty="0" err="1" smtClean="0"/>
              <a:t>protein</a:t>
            </a:r>
            <a:r>
              <a:rPr lang="fr-CH" sz="2000" dirty="0" smtClean="0"/>
              <a:t> and N </a:t>
            </a:r>
            <a:r>
              <a:rPr lang="fr-CH" sz="2000" dirty="0" err="1" smtClean="0"/>
              <a:t>protein</a:t>
            </a:r>
            <a:r>
              <a:rPr lang="fr-CH" sz="2000" dirty="0" smtClean="0"/>
              <a:t> </a:t>
            </a:r>
            <a:r>
              <a:rPr lang="fr-CH" sz="2000" dirty="0" err="1" smtClean="0"/>
              <a:t>genes</a:t>
            </a:r>
            <a:endParaRPr lang="fr-CH" sz="2000" dirty="0" smtClean="0"/>
          </a:p>
          <a:p>
            <a:pPr>
              <a:buFont typeface="Arial" pitchFamily="34" charset="0"/>
              <a:buChar char="•"/>
            </a:pPr>
            <a:r>
              <a:rPr lang="fr-CH" sz="2000" dirty="0" err="1" smtClean="0"/>
              <a:t>Two</a:t>
            </a:r>
            <a:r>
              <a:rPr lang="fr-CH" sz="2000" dirty="0" smtClean="0"/>
              <a:t> phase II trials </a:t>
            </a:r>
            <a:r>
              <a:rPr lang="fr-CH" sz="2000" dirty="0" err="1" smtClean="0"/>
              <a:t>completed</a:t>
            </a:r>
            <a:endParaRPr lang="fr-CH" sz="2000" dirty="0" smtClean="0"/>
          </a:p>
          <a:p>
            <a:pPr>
              <a:buNone/>
            </a:pPr>
            <a:endParaRPr lang="fr-CH" sz="2000" dirty="0" smtClean="0"/>
          </a:p>
          <a:p>
            <a:pPr marL="457200" indent="-457200">
              <a:buAutoNum type="arabicParenR"/>
            </a:pPr>
            <a:r>
              <a:rPr lang="fr-CH" sz="2000" dirty="0" err="1" smtClean="0"/>
              <a:t>Prophylaxis</a:t>
            </a:r>
            <a:r>
              <a:rPr lang="fr-CH" sz="2000" dirty="0" smtClean="0"/>
              <a:t> </a:t>
            </a:r>
            <a:r>
              <a:rPr lang="fr-CH" sz="2000" dirty="0" err="1" smtClean="0"/>
              <a:t>prior</a:t>
            </a:r>
            <a:r>
              <a:rPr lang="fr-CH" sz="2000" dirty="0" smtClean="0"/>
              <a:t> RSV inoculation in </a:t>
            </a:r>
            <a:r>
              <a:rPr lang="fr-CH" sz="2000" dirty="0" err="1" smtClean="0"/>
              <a:t>healthy</a:t>
            </a:r>
            <a:r>
              <a:rPr lang="fr-CH" sz="2000" dirty="0" smtClean="0"/>
              <a:t> </a:t>
            </a:r>
            <a:r>
              <a:rPr lang="fr-CH" sz="2000" dirty="0" err="1" smtClean="0"/>
              <a:t>volunteers</a:t>
            </a:r>
            <a:r>
              <a:rPr lang="fr-CH" sz="2000" dirty="0" smtClean="0"/>
              <a:t> -&gt; 38% </a:t>
            </a:r>
            <a:r>
              <a:rPr lang="fr-CH" sz="2000" dirty="0" err="1" smtClean="0"/>
              <a:t>decrease</a:t>
            </a:r>
            <a:r>
              <a:rPr lang="fr-CH" sz="2000" dirty="0" smtClean="0"/>
              <a:t> in N of infections</a:t>
            </a:r>
          </a:p>
          <a:p>
            <a:pPr marL="457200" indent="-457200">
              <a:buNone/>
            </a:pPr>
            <a:r>
              <a:rPr lang="fr-CH" sz="2000" i="1" dirty="0" smtClean="0"/>
              <a:t>       </a:t>
            </a:r>
            <a:r>
              <a:rPr lang="fr-CH" sz="1400" i="1" dirty="0" smtClean="0"/>
              <a:t>Zamora et al, Am J </a:t>
            </a:r>
            <a:r>
              <a:rPr lang="fr-CH" sz="1400" i="1" dirty="0" err="1" smtClean="0"/>
              <a:t>Respir</a:t>
            </a:r>
            <a:r>
              <a:rPr lang="fr-CH" sz="1400" i="1" dirty="0" smtClean="0"/>
              <a:t> </a:t>
            </a:r>
            <a:r>
              <a:rPr lang="fr-CH" sz="1400" i="1" dirty="0" err="1" smtClean="0"/>
              <a:t>Crit</a:t>
            </a:r>
            <a:r>
              <a:rPr lang="fr-CH" sz="1400" i="1" dirty="0" smtClean="0"/>
              <a:t> Care Med, 2011</a:t>
            </a:r>
            <a:r>
              <a:rPr lang="fr-CH" sz="1400" dirty="0" smtClean="0"/>
              <a:t>: </a:t>
            </a:r>
          </a:p>
          <a:p>
            <a:pPr marL="457200" indent="-457200">
              <a:buAutoNum type="arabicParenR" startAt="2"/>
            </a:pPr>
            <a:r>
              <a:rPr lang="fr-CH" sz="2000" dirty="0" smtClean="0"/>
              <a:t>Lung transplant </a:t>
            </a:r>
            <a:r>
              <a:rPr lang="fr-CH" sz="2000" dirty="0" err="1" smtClean="0"/>
              <a:t>with</a:t>
            </a:r>
            <a:r>
              <a:rPr lang="fr-CH" sz="2000" dirty="0" smtClean="0"/>
              <a:t> </a:t>
            </a:r>
            <a:r>
              <a:rPr lang="fr-CH" sz="2000" dirty="0" err="1" smtClean="0"/>
              <a:t>confirmed</a:t>
            </a:r>
            <a:r>
              <a:rPr lang="fr-CH" sz="2000" dirty="0" smtClean="0"/>
              <a:t> RSV infection-&gt; </a:t>
            </a:r>
            <a:r>
              <a:rPr lang="fr-CH" sz="2000" dirty="0" err="1" smtClean="0"/>
              <a:t>reduction</a:t>
            </a:r>
            <a:r>
              <a:rPr lang="fr-CH" sz="2000" dirty="0" smtClean="0"/>
              <a:t> of </a:t>
            </a:r>
            <a:r>
              <a:rPr lang="fr-CH" sz="2000" dirty="0" err="1" smtClean="0"/>
              <a:t>daily</a:t>
            </a:r>
            <a:r>
              <a:rPr lang="fr-CH" sz="2000" dirty="0" smtClean="0"/>
              <a:t> scores and </a:t>
            </a:r>
            <a:r>
              <a:rPr lang="fr-CH" sz="2000" dirty="0" err="1" smtClean="0"/>
              <a:t>bronchiolitis</a:t>
            </a:r>
            <a:r>
              <a:rPr lang="fr-CH" sz="2000" dirty="0" smtClean="0"/>
              <a:t> </a:t>
            </a:r>
            <a:r>
              <a:rPr lang="fr-CH" sz="2000" dirty="0" err="1" smtClean="0"/>
              <a:t>obliterans</a:t>
            </a:r>
            <a:endParaRPr lang="fr-CH" sz="2000" i="1" dirty="0" smtClean="0"/>
          </a:p>
          <a:p>
            <a:pPr marL="457200" indent="-457200">
              <a:buNone/>
            </a:pPr>
            <a:r>
              <a:rPr lang="fr-CH" sz="2000" i="1" dirty="0" smtClean="0"/>
              <a:t>	</a:t>
            </a:r>
            <a:r>
              <a:rPr lang="fr-CH" sz="1400" i="1" dirty="0" err="1" smtClean="0"/>
              <a:t>DeVincenzo</a:t>
            </a:r>
            <a:r>
              <a:rPr lang="fr-CH" sz="1400" i="1" dirty="0" smtClean="0"/>
              <a:t> J et al, Proc </a:t>
            </a:r>
            <a:r>
              <a:rPr lang="fr-CH" sz="1400" i="1" dirty="0" err="1" smtClean="0"/>
              <a:t>Natl</a:t>
            </a:r>
            <a:r>
              <a:rPr lang="fr-CH" sz="1400" i="1" dirty="0" smtClean="0"/>
              <a:t> </a:t>
            </a:r>
            <a:r>
              <a:rPr lang="fr-CH" sz="1400" i="1" dirty="0" err="1" smtClean="0"/>
              <a:t>Acad</a:t>
            </a:r>
            <a:r>
              <a:rPr lang="fr-CH" sz="1400" i="1" dirty="0" smtClean="0"/>
              <a:t> </a:t>
            </a:r>
            <a:r>
              <a:rPr lang="fr-CH" sz="1400" i="1" dirty="0" err="1" smtClean="0"/>
              <a:t>Sci</a:t>
            </a:r>
            <a:r>
              <a:rPr lang="fr-CH" sz="1400" i="1" dirty="0" smtClean="0"/>
              <a:t> USA, 2010</a:t>
            </a:r>
            <a:endParaRPr lang="fr-CH" sz="1400" dirty="0" smtClean="0"/>
          </a:p>
          <a:p>
            <a:pPr marL="0" indent="0">
              <a:buNone/>
            </a:pPr>
            <a:endParaRPr lang="fr-CH" sz="2000" b="1" dirty="0" smtClean="0"/>
          </a:p>
          <a:p>
            <a:pPr>
              <a:buNone/>
            </a:pPr>
            <a:r>
              <a:rPr lang="fr-CH" sz="2000" dirty="0" smtClean="0"/>
              <a:t>	</a:t>
            </a:r>
          </a:p>
          <a:p>
            <a:pPr>
              <a:buNone/>
            </a:pPr>
            <a:endParaRPr lang="fr-CH" sz="2000"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CH" dirty="0" smtClean="0"/>
              <a:t>Fusion </a:t>
            </a:r>
            <a:r>
              <a:rPr lang="fr-CH" dirty="0" err="1" smtClean="0"/>
              <a:t>inhibitors</a:t>
            </a:r>
            <a:r>
              <a:rPr lang="fr-CH" dirty="0" smtClean="0"/>
              <a:t>: Most </a:t>
            </a:r>
            <a:r>
              <a:rPr lang="fr-CH" dirty="0" err="1" smtClean="0"/>
              <a:t>common</a:t>
            </a:r>
            <a:r>
              <a:rPr lang="fr-CH" dirty="0" smtClean="0"/>
              <a:t> Antiviral Target</a:t>
            </a:r>
            <a:endParaRPr lang="fr-CH" dirty="0"/>
          </a:p>
        </p:txBody>
      </p:sp>
      <p:pic>
        <p:nvPicPr>
          <p:cNvPr id="6146" name="Picture 2"/>
          <p:cNvPicPr>
            <a:picLocks noChangeAspect="1" noChangeArrowheads="1"/>
          </p:cNvPicPr>
          <p:nvPr/>
        </p:nvPicPr>
        <p:blipFill>
          <a:blip r:embed="rId3" cstate="print"/>
          <a:srcRect/>
          <a:stretch>
            <a:fillRect/>
          </a:stretch>
        </p:blipFill>
        <p:spPr bwMode="auto">
          <a:xfrm>
            <a:off x="2590800" y="1447800"/>
            <a:ext cx="3810000" cy="3308684"/>
          </a:xfrm>
          <a:prstGeom prst="rect">
            <a:avLst/>
          </a:prstGeom>
          <a:noFill/>
          <a:ln w="9525">
            <a:noFill/>
            <a:miter lim="800000"/>
            <a:headEnd/>
            <a:tailEnd/>
          </a:ln>
        </p:spPr>
      </p:pic>
      <p:pic>
        <p:nvPicPr>
          <p:cNvPr id="2050" name="Picture 2"/>
          <p:cNvPicPr>
            <a:picLocks noGrp="1" noChangeAspect="1" noChangeArrowheads="1"/>
          </p:cNvPicPr>
          <p:nvPr>
            <p:ph sz="half" idx="2"/>
          </p:nvPr>
        </p:nvPicPr>
        <p:blipFill>
          <a:blip r:embed="rId4" cstate="print"/>
          <a:srcRect/>
          <a:stretch>
            <a:fillRect/>
          </a:stretch>
        </p:blipFill>
        <p:spPr bwMode="auto">
          <a:xfrm>
            <a:off x="2743200" y="4724400"/>
            <a:ext cx="3657600" cy="2087942"/>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304800" y="0"/>
            <a:ext cx="8610600" cy="668835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457200" y="0"/>
            <a:ext cx="8317366" cy="5715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err="1" smtClean="0"/>
              <a:t>Rationale</a:t>
            </a:r>
            <a:r>
              <a:rPr lang="fr-CH" dirty="0" smtClean="0"/>
              <a:t> for </a:t>
            </a:r>
            <a:r>
              <a:rPr lang="fr-CH" dirty="0" err="1" smtClean="0"/>
              <a:t>severity</a:t>
            </a:r>
            <a:r>
              <a:rPr lang="fr-CH" dirty="0" smtClean="0"/>
              <a:t> score </a:t>
            </a:r>
            <a:r>
              <a:rPr lang="fr-CH" dirty="0" err="1" smtClean="0"/>
              <a:t>tools</a:t>
            </a:r>
            <a:endParaRPr lang="fr-CH" dirty="0"/>
          </a:p>
        </p:txBody>
      </p:sp>
      <p:sp>
        <p:nvSpPr>
          <p:cNvPr id="3" name="Espace réservé du contenu 2"/>
          <p:cNvSpPr>
            <a:spLocks noGrp="1"/>
          </p:cNvSpPr>
          <p:nvPr>
            <p:ph idx="1"/>
          </p:nvPr>
        </p:nvSpPr>
        <p:spPr/>
        <p:txBody>
          <a:bodyPr>
            <a:normAutofit fontScale="77500" lnSpcReduction="20000"/>
          </a:bodyPr>
          <a:lstStyle/>
          <a:p>
            <a:r>
              <a:rPr lang="en-US" dirty="0" smtClean="0"/>
              <a:t>Treatment with RIB not routinely recommended: inconvenient administration, high cost, questionable efficacy, lack of RCT</a:t>
            </a:r>
          </a:p>
          <a:p>
            <a:pPr>
              <a:buNone/>
            </a:pPr>
            <a:endParaRPr lang="en-US" dirty="0" smtClean="0"/>
          </a:p>
          <a:p>
            <a:r>
              <a:rPr lang="en-US" dirty="0" smtClean="0"/>
              <a:t>RSV antiviral therapy remains an important unmet medical need-&gt; numerous molecules ongoing Phase I/II trials</a:t>
            </a:r>
          </a:p>
          <a:p>
            <a:pPr>
              <a:buNone/>
            </a:pPr>
            <a:endParaRPr lang="en-US" dirty="0" smtClean="0"/>
          </a:p>
          <a:p>
            <a:r>
              <a:rPr lang="en-US" dirty="0" smtClean="0"/>
              <a:t>RCT challenging given high morbidity and mortality rates in this patient population-&gt;  need </a:t>
            </a:r>
            <a:r>
              <a:rPr lang="en-US" dirty="0" smtClean="0">
                <a:solidFill>
                  <a:srgbClr val="FF0000"/>
                </a:solidFill>
              </a:rPr>
              <a:t>to identify target patient population</a:t>
            </a:r>
          </a:p>
          <a:p>
            <a:pPr>
              <a:buNone/>
            </a:pPr>
            <a:endParaRPr lang="en-US" dirty="0" smtClean="0">
              <a:solidFill>
                <a:srgbClr val="FF0000"/>
              </a:solidFill>
            </a:endParaRPr>
          </a:p>
          <a:p>
            <a:pPr>
              <a:buNone/>
            </a:pPr>
            <a:r>
              <a:rPr lang="en-US" dirty="0" smtClean="0">
                <a:solidFill>
                  <a:srgbClr val="FF0000"/>
                </a:solidFill>
              </a:rPr>
              <a:t>-&gt; need to identify patients most at risk</a:t>
            </a:r>
            <a:endParaRPr lang="fr-CH"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smtClean="0"/>
          </a:p>
        </p:txBody>
      </p:sp>
      <p:sp>
        <p:nvSpPr>
          <p:cNvPr id="10243" name="Rectangle 3"/>
          <p:cNvSpPr>
            <a:spLocks noGrp="1" noChangeArrowheads="1"/>
          </p:cNvSpPr>
          <p:nvPr>
            <p:ph type="body" idx="1"/>
          </p:nvPr>
        </p:nvSpPr>
        <p:spPr/>
        <p:txBody>
          <a:bodyPr/>
          <a:lstStyle/>
          <a:p>
            <a:pPr eaLnBrk="1" hangingPunct="1"/>
            <a:r>
              <a:rPr lang="fr-CH" smtClean="0"/>
              <a:t>Who benefits from Palivizumab-&gt; which patient-population has been studied</a:t>
            </a:r>
          </a:p>
          <a:p>
            <a:pPr eaLnBrk="1" hangingPunct="1"/>
            <a:endParaRPr lang="fr-CH" smtClean="0"/>
          </a:p>
          <a:p>
            <a:pPr eaLnBrk="1" hangingPunct="1"/>
            <a:r>
              <a:rPr lang="fr-CH" smtClean="0"/>
              <a:t>Which patient-population has been identified more recently</a:t>
            </a:r>
          </a:p>
          <a:p>
            <a:pPr eaLnBrk="1" hangingPunct="1"/>
            <a:endParaRPr lang="fr-CH" smtClean="0"/>
          </a:p>
          <a:p>
            <a:pPr eaLnBrk="1" hangingPunct="1"/>
            <a:r>
              <a:rPr lang="fr-CH" smtClean="0"/>
              <a:t>Which patient-population has not been looked at….</a:t>
            </a:r>
            <a:endParaRPr lang="fr-FR"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93374" y="457200"/>
            <a:ext cx="8851070" cy="3429000"/>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1828800" y="5715000"/>
            <a:ext cx="5133975" cy="36195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dirty="0" err="1" smtClean="0"/>
              <a:t>Aim</a:t>
            </a:r>
            <a:endParaRPr lang="fr-CH" dirty="0"/>
          </a:p>
        </p:txBody>
      </p:sp>
      <p:sp>
        <p:nvSpPr>
          <p:cNvPr id="3" name="Espace réservé du contenu 2"/>
          <p:cNvSpPr>
            <a:spLocks noGrp="1"/>
          </p:cNvSpPr>
          <p:nvPr>
            <p:ph idx="1"/>
          </p:nvPr>
        </p:nvSpPr>
        <p:spPr/>
        <p:txBody>
          <a:bodyPr/>
          <a:lstStyle/>
          <a:p>
            <a:r>
              <a:rPr lang="fr-CH" dirty="0" smtClean="0"/>
              <a:t>To </a:t>
            </a:r>
            <a:r>
              <a:rPr lang="fr-CH" dirty="0" err="1" smtClean="0"/>
              <a:t>determine</a:t>
            </a:r>
            <a:r>
              <a:rPr lang="fr-CH" dirty="0" smtClean="0"/>
              <a:t> </a:t>
            </a:r>
            <a:r>
              <a:rPr lang="fr-CH" dirty="0" err="1" smtClean="0"/>
              <a:t>significance</a:t>
            </a:r>
            <a:r>
              <a:rPr lang="fr-CH" dirty="0" smtClean="0"/>
              <a:t> of host, viral, </a:t>
            </a:r>
            <a:r>
              <a:rPr lang="fr-CH" dirty="0" err="1" smtClean="0"/>
              <a:t>treatment</a:t>
            </a:r>
            <a:r>
              <a:rPr lang="fr-CH" dirty="0" smtClean="0"/>
              <a:t> </a:t>
            </a:r>
            <a:r>
              <a:rPr lang="fr-CH" dirty="0" err="1" smtClean="0"/>
              <a:t>factors</a:t>
            </a:r>
            <a:r>
              <a:rPr lang="fr-CH" dirty="0" smtClean="0"/>
              <a:t> for the progression to RSV LRI (cumulative incidence)</a:t>
            </a:r>
          </a:p>
          <a:p>
            <a:pPr>
              <a:buNone/>
            </a:pPr>
            <a:endParaRPr lang="fr-CH" dirty="0" smtClean="0"/>
          </a:p>
          <a:p>
            <a:r>
              <a:rPr lang="fr-CH" dirty="0" err="1" smtClean="0"/>
              <a:t>Retrospective</a:t>
            </a:r>
            <a:r>
              <a:rPr lang="fr-CH" dirty="0" smtClean="0"/>
              <a:t> </a:t>
            </a:r>
            <a:r>
              <a:rPr lang="fr-CH" dirty="0" err="1" smtClean="0"/>
              <a:t>cohort</a:t>
            </a:r>
            <a:r>
              <a:rPr lang="fr-CH" dirty="0" smtClean="0"/>
              <a:t> of 150 allo-HSCT and 34 auto-HSCT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 y="0"/>
            <a:ext cx="8229600" cy="1143000"/>
          </a:xfrm>
        </p:spPr>
        <p:txBody>
          <a:bodyPr/>
          <a:lstStyle/>
          <a:p>
            <a:r>
              <a:rPr lang="fr-CH" dirty="0" err="1" smtClean="0"/>
              <a:t>Predictors</a:t>
            </a:r>
            <a:r>
              <a:rPr lang="fr-CH" dirty="0" smtClean="0"/>
              <a:t> for progression</a:t>
            </a:r>
            <a:endParaRPr lang="fr-CH" dirty="0"/>
          </a:p>
        </p:txBody>
      </p:sp>
      <p:sp>
        <p:nvSpPr>
          <p:cNvPr id="3" name="Espace réservé du contenu 2"/>
          <p:cNvSpPr>
            <a:spLocks noGrp="1"/>
          </p:cNvSpPr>
          <p:nvPr>
            <p:ph idx="1"/>
          </p:nvPr>
        </p:nvSpPr>
        <p:spPr>
          <a:xfrm>
            <a:off x="304800" y="1219200"/>
            <a:ext cx="8382000" cy="4906963"/>
          </a:xfrm>
        </p:spPr>
        <p:txBody>
          <a:bodyPr>
            <a:normAutofit fontScale="92500" lnSpcReduction="10000"/>
          </a:bodyPr>
          <a:lstStyle/>
          <a:p>
            <a:pPr>
              <a:buFontTx/>
              <a:buChar char="-"/>
            </a:pPr>
            <a:r>
              <a:rPr lang="fr-CH" dirty="0" err="1" smtClean="0"/>
              <a:t>age</a:t>
            </a:r>
            <a:r>
              <a:rPr lang="fr-CH" dirty="0" smtClean="0"/>
              <a:t>, </a:t>
            </a:r>
            <a:r>
              <a:rPr lang="fr-CH" dirty="0" err="1" smtClean="0"/>
              <a:t>sex</a:t>
            </a:r>
            <a:r>
              <a:rPr lang="fr-CH" dirty="0" smtClean="0"/>
              <a:t>, smoking, </a:t>
            </a:r>
          </a:p>
          <a:p>
            <a:pPr>
              <a:buFontTx/>
              <a:buChar char="-"/>
            </a:pPr>
            <a:r>
              <a:rPr lang="fr-CH" dirty="0" err="1" smtClean="0"/>
              <a:t>donor</a:t>
            </a:r>
            <a:r>
              <a:rPr lang="fr-CH" dirty="0" smtClean="0"/>
              <a:t> type, </a:t>
            </a:r>
            <a:r>
              <a:rPr lang="fr-CH" dirty="0" err="1" smtClean="0"/>
              <a:t>cell</a:t>
            </a:r>
            <a:r>
              <a:rPr lang="fr-CH" dirty="0" smtClean="0"/>
              <a:t> source, </a:t>
            </a:r>
            <a:r>
              <a:rPr lang="fr-CH" dirty="0" err="1" smtClean="0"/>
              <a:t>donor</a:t>
            </a:r>
            <a:r>
              <a:rPr lang="fr-CH" dirty="0" smtClean="0"/>
              <a:t> &amp; </a:t>
            </a:r>
            <a:r>
              <a:rPr lang="fr-CH" dirty="0" err="1" smtClean="0"/>
              <a:t>recipient</a:t>
            </a:r>
            <a:r>
              <a:rPr lang="fr-CH" dirty="0" smtClean="0"/>
              <a:t> </a:t>
            </a:r>
            <a:r>
              <a:rPr lang="fr-CH" dirty="0" err="1" smtClean="0"/>
              <a:t>serostatus</a:t>
            </a:r>
            <a:r>
              <a:rPr lang="fr-CH" dirty="0" smtClean="0"/>
              <a:t>, </a:t>
            </a:r>
            <a:r>
              <a:rPr lang="fr-CH" dirty="0" err="1" smtClean="0"/>
              <a:t>year</a:t>
            </a:r>
            <a:r>
              <a:rPr lang="fr-CH" dirty="0" smtClean="0"/>
              <a:t> </a:t>
            </a:r>
            <a:r>
              <a:rPr lang="fr-CH" dirty="0" err="1" smtClean="0"/>
              <a:t>Tx</a:t>
            </a:r>
            <a:endParaRPr lang="fr-CH" dirty="0" smtClean="0"/>
          </a:p>
          <a:p>
            <a:pPr>
              <a:buFontTx/>
              <a:buChar char="-"/>
            </a:pPr>
            <a:r>
              <a:rPr lang="fr-CH" dirty="0" smtClean="0"/>
              <a:t>TBI a/</a:t>
            </a:r>
            <a:r>
              <a:rPr lang="fr-CH" dirty="0" err="1" smtClean="0"/>
              <a:t>cGVHD</a:t>
            </a:r>
            <a:endParaRPr lang="fr-CH" dirty="0" smtClean="0"/>
          </a:p>
          <a:p>
            <a:pPr>
              <a:buFontTx/>
              <a:buChar char="-"/>
            </a:pPr>
            <a:r>
              <a:rPr lang="fr-CH" dirty="0" smtClean="0"/>
              <a:t>ALC </a:t>
            </a:r>
            <a:r>
              <a:rPr lang="fr-CH" dirty="0" err="1" smtClean="0"/>
              <a:t>at</a:t>
            </a:r>
            <a:r>
              <a:rPr lang="fr-CH" dirty="0" smtClean="0"/>
              <a:t> time RSV-URI</a:t>
            </a:r>
          </a:p>
          <a:p>
            <a:pPr>
              <a:buFontTx/>
              <a:buChar char="-"/>
            </a:pPr>
            <a:r>
              <a:rPr lang="fr-CH" dirty="0" err="1" smtClean="0"/>
              <a:t>PreTx</a:t>
            </a:r>
            <a:r>
              <a:rPr lang="fr-CH" dirty="0" smtClean="0"/>
              <a:t> </a:t>
            </a:r>
            <a:r>
              <a:rPr lang="fr-CH" dirty="0" err="1" smtClean="0"/>
              <a:t>lung</a:t>
            </a:r>
            <a:r>
              <a:rPr lang="fr-CH" dirty="0" smtClean="0"/>
              <a:t> </a:t>
            </a:r>
            <a:r>
              <a:rPr lang="fr-CH" dirty="0" err="1" smtClean="0"/>
              <a:t>function</a:t>
            </a:r>
            <a:endParaRPr lang="fr-CH" dirty="0" smtClean="0"/>
          </a:p>
          <a:p>
            <a:pPr>
              <a:buFontTx/>
              <a:buChar char="-"/>
            </a:pPr>
            <a:r>
              <a:rPr lang="fr-CH" dirty="0" smtClean="0"/>
              <a:t>RSV </a:t>
            </a:r>
            <a:r>
              <a:rPr lang="fr-CH" dirty="0" err="1" smtClean="0"/>
              <a:t>subtype</a:t>
            </a:r>
            <a:endParaRPr lang="fr-CH" dirty="0" smtClean="0"/>
          </a:p>
          <a:p>
            <a:pPr>
              <a:buFontTx/>
              <a:buChar char="-"/>
            </a:pPr>
            <a:r>
              <a:rPr lang="fr-CH" dirty="0" smtClean="0"/>
              <a:t>Time TX to RSV infection</a:t>
            </a:r>
          </a:p>
          <a:p>
            <a:pPr>
              <a:buFontTx/>
              <a:buChar char="-"/>
            </a:pPr>
            <a:r>
              <a:rPr lang="fr-CH" dirty="0" smtClean="0"/>
              <a:t>RIB, </a:t>
            </a:r>
            <a:r>
              <a:rPr lang="fr-CH" dirty="0" err="1" smtClean="0"/>
              <a:t>steroid</a:t>
            </a:r>
            <a:r>
              <a:rPr lang="fr-CH" dirty="0" smtClean="0"/>
              <a:t> , </a:t>
            </a:r>
            <a:r>
              <a:rPr lang="fr-CH" dirty="0" err="1" smtClean="0"/>
              <a:t>antibody</a:t>
            </a:r>
            <a:r>
              <a:rPr lang="fr-CH" dirty="0" smtClean="0"/>
              <a:t> </a:t>
            </a:r>
            <a:r>
              <a:rPr lang="fr-CH" dirty="0" err="1" smtClean="0"/>
              <a:t>levels</a:t>
            </a:r>
            <a:r>
              <a:rPr lang="fr-CH" dirty="0" smtClean="0"/>
              <a:t> and </a:t>
            </a:r>
            <a:r>
              <a:rPr lang="fr-CH" dirty="0" err="1" smtClean="0"/>
              <a:t>weekly</a:t>
            </a:r>
            <a:r>
              <a:rPr lang="fr-CH" dirty="0" smtClean="0"/>
              <a:t> IVIG infusion</a:t>
            </a:r>
          </a:p>
          <a:p>
            <a:endParaRPr lang="fr-CH"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Picture 4.png"/>
          <p:cNvPicPr>
            <a:picLocks noChangeAspect="1"/>
          </p:cNvPicPr>
          <p:nvPr/>
        </p:nvPicPr>
        <p:blipFill>
          <a:blip r:embed="rId3" cstate="print"/>
          <a:srcRect t="-16177" b="-16177"/>
          <a:stretch>
            <a:fillRect/>
          </a:stretch>
        </p:blipFill>
        <p:spPr>
          <a:xfrm>
            <a:off x="1763688" y="308659"/>
            <a:ext cx="5832648" cy="6576725"/>
          </a:xfrm>
          <a:prstGeom prst="rect">
            <a:avLst/>
          </a:prstGeom>
        </p:spPr>
      </p:pic>
      <p:sp>
        <p:nvSpPr>
          <p:cNvPr id="3" name="TextBox 2"/>
          <p:cNvSpPr txBox="1"/>
          <p:nvPr/>
        </p:nvSpPr>
        <p:spPr>
          <a:xfrm>
            <a:off x="2915816" y="188640"/>
            <a:ext cx="2369880" cy="707886"/>
          </a:xfrm>
          <a:prstGeom prst="rect">
            <a:avLst/>
          </a:prstGeom>
          <a:noFill/>
        </p:spPr>
        <p:txBody>
          <a:bodyPr wrap="none" rtlCol="0">
            <a:spAutoFit/>
          </a:bodyPr>
          <a:lstStyle/>
          <a:p>
            <a:r>
              <a:rPr lang="en-US" sz="4000" dirty="0" smtClean="0"/>
              <a:t>The Virus</a:t>
            </a:r>
            <a:endParaRPr lang="en-US" sz="4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0"/>
            <a:ext cx="8229600" cy="1143000"/>
          </a:xfrm>
        </p:spPr>
        <p:txBody>
          <a:bodyPr/>
          <a:lstStyle/>
          <a:p>
            <a:r>
              <a:rPr lang="fr-CH" dirty="0" err="1" smtClean="0"/>
              <a:t>Results</a:t>
            </a:r>
            <a:endParaRPr lang="fr-CH" dirty="0"/>
          </a:p>
        </p:txBody>
      </p:sp>
      <p:pic>
        <p:nvPicPr>
          <p:cNvPr id="8195" name="Picture 3"/>
          <p:cNvPicPr>
            <a:picLocks noGrp="1" noChangeAspect="1" noChangeArrowheads="1"/>
          </p:cNvPicPr>
          <p:nvPr>
            <p:ph sz="half" idx="1"/>
          </p:nvPr>
        </p:nvPicPr>
        <p:blipFill>
          <a:blip r:embed="rId3" cstate="print"/>
          <a:stretch>
            <a:fillRect/>
          </a:stretch>
        </p:blipFill>
        <p:spPr bwMode="auto">
          <a:xfrm>
            <a:off x="4191000" y="990600"/>
            <a:ext cx="4800600" cy="5686586"/>
          </a:xfrm>
          <a:prstGeom prst="rect">
            <a:avLst/>
          </a:prstGeom>
          <a:noFill/>
          <a:ln w="9525">
            <a:noFill/>
            <a:miter lim="800000"/>
            <a:headEnd/>
            <a:tailEnd/>
          </a:ln>
        </p:spPr>
      </p:pic>
      <p:sp>
        <p:nvSpPr>
          <p:cNvPr id="8" name="Rectangle 7"/>
          <p:cNvSpPr/>
          <p:nvPr/>
        </p:nvSpPr>
        <p:spPr>
          <a:xfrm>
            <a:off x="4343400" y="3048000"/>
            <a:ext cx="2590800" cy="2286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9" name="Rectangle 8"/>
          <p:cNvSpPr/>
          <p:nvPr/>
        </p:nvSpPr>
        <p:spPr>
          <a:xfrm>
            <a:off x="4343400" y="3886200"/>
            <a:ext cx="2438400" cy="4572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0" name="Rectangle 9"/>
          <p:cNvSpPr/>
          <p:nvPr/>
        </p:nvSpPr>
        <p:spPr>
          <a:xfrm>
            <a:off x="4343400" y="5029200"/>
            <a:ext cx="4267200" cy="2286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1" name="ZoneTexte 10"/>
          <p:cNvSpPr txBox="1"/>
          <p:nvPr/>
        </p:nvSpPr>
        <p:spPr>
          <a:xfrm>
            <a:off x="0" y="2819400"/>
            <a:ext cx="4117859" cy="923330"/>
          </a:xfrm>
          <a:prstGeom prst="rect">
            <a:avLst/>
          </a:prstGeom>
          <a:noFill/>
        </p:spPr>
        <p:txBody>
          <a:bodyPr wrap="none" rtlCol="0">
            <a:spAutoFit/>
          </a:bodyPr>
          <a:lstStyle/>
          <a:p>
            <a:r>
              <a:rPr lang="fr-CH" dirty="0" smtClean="0"/>
              <a:t>138/181 (76%) URTI </a:t>
            </a:r>
            <a:r>
              <a:rPr lang="fr-CH" dirty="0" err="1" smtClean="0"/>
              <a:t>only</a:t>
            </a:r>
            <a:r>
              <a:rPr lang="fr-CH" dirty="0" smtClean="0"/>
              <a:t>, non </a:t>
            </a:r>
            <a:r>
              <a:rPr lang="fr-CH" dirty="0" err="1" smtClean="0"/>
              <a:t>progressors</a:t>
            </a:r>
            <a:endParaRPr lang="fr-CH" dirty="0" smtClean="0"/>
          </a:p>
          <a:p>
            <a:r>
              <a:rPr lang="fr-CH" dirty="0" smtClean="0"/>
              <a:t>43/181 (24%) </a:t>
            </a:r>
            <a:r>
              <a:rPr lang="fr-CH" dirty="0" err="1" smtClean="0"/>
              <a:t>progressors</a:t>
            </a:r>
            <a:r>
              <a:rPr lang="fr-CH" dirty="0" smtClean="0"/>
              <a:t> to LRTI</a:t>
            </a:r>
          </a:p>
          <a:p>
            <a:endParaRPr lang="fr-CH" dirty="0"/>
          </a:p>
        </p:txBody>
      </p:sp>
      <p:sp>
        <p:nvSpPr>
          <p:cNvPr id="12" name="Rectangle 11"/>
          <p:cNvSpPr/>
          <p:nvPr/>
        </p:nvSpPr>
        <p:spPr>
          <a:xfrm>
            <a:off x="4343400" y="5715000"/>
            <a:ext cx="4114800" cy="381000"/>
          </a:xfrm>
          <a:prstGeom prst="rect">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H" dirty="0" smtClean="0"/>
              <a:t>Conclusions</a:t>
            </a:r>
            <a:endParaRPr lang="fr-CH" dirty="0"/>
          </a:p>
        </p:txBody>
      </p:sp>
      <p:sp>
        <p:nvSpPr>
          <p:cNvPr id="5" name="Espace réservé du contenu 4"/>
          <p:cNvSpPr>
            <a:spLocks noGrp="1"/>
          </p:cNvSpPr>
          <p:nvPr>
            <p:ph idx="1"/>
          </p:nvPr>
        </p:nvSpPr>
        <p:spPr>
          <a:xfrm>
            <a:off x="457200" y="1371600"/>
            <a:ext cx="8229600" cy="4754563"/>
          </a:xfrm>
        </p:spPr>
        <p:txBody>
          <a:bodyPr>
            <a:normAutofit/>
          </a:bodyPr>
          <a:lstStyle/>
          <a:p>
            <a:r>
              <a:rPr lang="fr-CH" u="sng" dirty="0" err="1" smtClean="0"/>
              <a:t>Significant</a:t>
            </a:r>
            <a:r>
              <a:rPr lang="fr-CH" u="sng" dirty="0" smtClean="0"/>
              <a:t> </a:t>
            </a:r>
            <a:r>
              <a:rPr lang="fr-CH" u="sng" dirty="0" err="1" smtClean="0"/>
              <a:t>risk</a:t>
            </a:r>
            <a:r>
              <a:rPr lang="fr-CH" u="sng" dirty="0" smtClean="0"/>
              <a:t> </a:t>
            </a:r>
            <a:r>
              <a:rPr lang="fr-CH" u="sng" dirty="0" err="1" smtClean="0"/>
              <a:t>factors</a:t>
            </a:r>
            <a:r>
              <a:rPr lang="fr-CH" u="sng" dirty="0" smtClean="0"/>
              <a:t> for progression</a:t>
            </a:r>
            <a:r>
              <a:rPr lang="fr-CH" dirty="0" smtClean="0"/>
              <a:t>: </a:t>
            </a:r>
          </a:p>
          <a:p>
            <a:pPr>
              <a:buNone/>
            </a:pPr>
            <a:r>
              <a:rPr lang="fr-CH" dirty="0" smtClean="0"/>
              <a:t>Smoking, </a:t>
            </a:r>
            <a:r>
              <a:rPr lang="fr-CH" dirty="0" err="1" smtClean="0"/>
              <a:t>Conditioning</a:t>
            </a:r>
            <a:r>
              <a:rPr lang="fr-CH" dirty="0" smtClean="0"/>
              <a:t> TBI (1200-1575 </a:t>
            </a:r>
            <a:r>
              <a:rPr lang="fr-CH" dirty="0" err="1" smtClean="0"/>
              <a:t>cGy</a:t>
            </a:r>
            <a:r>
              <a:rPr lang="fr-CH" dirty="0" smtClean="0"/>
              <a:t>) and</a:t>
            </a:r>
          </a:p>
          <a:p>
            <a:pPr>
              <a:buNone/>
            </a:pPr>
            <a:r>
              <a:rPr lang="fr-CH" dirty="0" smtClean="0"/>
              <a:t>ALC &lt;100/mm3</a:t>
            </a:r>
          </a:p>
          <a:p>
            <a:pPr>
              <a:buFont typeface="Arial" pitchFamily="34" charset="0"/>
              <a:buChar char="•"/>
            </a:pPr>
            <a:r>
              <a:rPr lang="fr-CH" dirty="0" smtClean="0"/>
              <a:t>ALC&gt;1000/mm3: </a:t>
            </a:r>
            <a:r>
              <a:rPr lang="fr-CH" dirty="0" err="1" smtClean="0"/>
              <a:t>completely</a:t>
            </a:r>
            <a:r>
              <a:rPr lang="fr-CH" dirty="0" smtClean="0"/>
              <a:t> progressive </a:t>
            </a:r>
            <a:r>
              <a:rPr lang="fr-CH" dirty="0" err="1" smtClean="0"/>
              <a:t>against</a:t>
            </a:r>
            <a:r>
              <a:rPr lang="fr-CH" dirty="0" smtClean="0"/>
              <a:t> RSV </a:t>
            </a:r>
            <a:r>
              <a:rPr lang="fr-CH" dirty="0" err="1" smtClean="0"/>
              <a:t>disease</a:t>
            </a:r>
            <a:r>
              <a:rPr lang="fr-CH" dirty="0" smtClean="0"/>
              <a:t> progression</a:t>
            </a:r>
          </a:p>
          <a:p>
            <a:pPr>
              <a:buNone/>
            </a:pPr>
            <a:r>
              <a:rPr lang="fr-CH" dirty="0" smtClean="0"/>
              <a:t>-&gt; </a:t>
            </a:r>
            <a:r>
              <a:rPr lang="fr-CH" dirty="0" smtClean="0">
                <a:solidFill>
                  <a:srgbClr val="FF0000"/>
                </a:solidFill>
              </a:rPr>
              <a:t>importance of ALC </a:t>
            </a:r>
            <a:r>
              <a:rPr lang="fr-CH" dirty="0" smtClean="0"/>
              <a:t>and </a:t>
            </a:r>
            <a:r>
              <a:rPr lang="fr-CH" dirty="0" err="1" smtClean="0"/>
              <a:t>lack</a:t>
            </a:r>
            <a:r>
              <a:rPr lang="fr-CH" dirty="0" smtClean="0"/>
              <a:t> of importance of </a:t>
            </a:r>
            <a:r>
              <a:rPr lang="fr-CH" dirty="0" err="1" smtClean="0"/>
              <a:t>Abx</a:t>
            </a:r>
            <a:r>
              <a:rPr lang="fr-CH" dirty="0" smtClean="0"/>
              <a:t> </a:t>
            </a:r>
            <a:r>
              <a:rPr lang="fr-CH" dirty="0" err="1" smtClean="0"/>
              <a:t>levels</a:t>
            </a:r>
            <a:r>
              <a:rPr lang="fr-CH" dirty="0" smtClean="0"/>
              <a:t>-&gt; </a:t>
            </a:r>
            <a:r>
              <a:rPr lang="fr-CH" dirty="0" err="1" smtClean="0"/>
              <a:t>better</a:t>
            </a:r>
            <a:r>
              <a:rPr lang="fr-CH" dirty="0" smtClean="0"/>
              <a:t> </a:t>
            </a:r>
            <a:r>
              <a:rPr lang="fr-CH" dirty="0" err="1" smtClean="0"/>
              <a:t>knowledge</a:t>
            </a:r>
            <a:r>
              <a:rPr lang="fr-CH" dirty="0" smtClean="0"/>
              <a:t> of RSV-</a:t>
            </a:r>
            <a:r>
              <a:rPr lang="fr-CH" dirty="0" err="1" smtClean="0"/>
              <a:t>specific</a:t>
            </a:r>
            <a:r>
              <a:rPr lang="fr-CH" dirty="0" smtClean="0"/>
              <a:t> </a:t>
            </a:r>
            <a:r>
              <a:rPr lang="fr-CH" dirty="0" err="1" smtClean="0">
                <a:solidFill>
                  <a:srgbClr val="FF0000"/>
                </a:solidFill>
              </a:rPr>
              <a:t>cell</a:t>
            </a:r>
            <a:r>
              <a:rPr lang="fr-CH" dirty="0" smtClean="0">
                <a:solidFill>
                  <a:srgbClr val="FF0000"/>
                </a:solidFill>
              </a:rPr>
              <a:t> </a:t>
            </a:r>
            <a:r>
              <a:rPr lang="fr-CH" dirty="0" err="1" smtClean="0">
                <a:solidFill>
                  <a:srgbClr val="FF0000"/>
                </a:solidFill>
              </a:rPr>
              <a:t>mediated</a:t>
            </a:r>
            <a:r>
              <a:rPr lang="fr-CH" dirty="0" smtClean="0">
                <a:solidFill>
                  <a:srgbClr val="FF0000"/>
                </a:solidFill>
              </a:rPr>
              <a:t> </a:t>
            </a:r>
            <a:r>
              <a:rPr lang="fr-CH" dirty="0" err="1" smtClean="0">
                <a:solidFill>
                  <a:srgbClr val="FF0000"/>
                </a:solidFill>
              </a:rPr>
              <a:t>immunity</a:t>
            </a:r>
            <a:endParaRPr lang="fr-CH" dirty="0">
              <a:solidFill>
                <a:srgbClr val="FF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a:t>
            </a:r>
            <a:endParaRPr lang="en-US" dirty="0"/>
          </a:p>
        </p:txBody>
      </p:sp>
      <p:sp>
        <p:nvSpPr>
          <p:cNvPr id="3" name="Content Placeholder 2"/>
          <p:cNvSpPr>
            <a:spLocks noGrp="1"/>
          </p:cNvSpPr>
          <p:nvPr>
            <p:ph idx="1"/>
          </p:nvPr>
        </p:nvSpPr>
        <p:spPr>
          <a:xfrm>
            <a:off x="457200" y="1295400"/>
            <a:ext cx="8305800" cy="5257800"/>
          </a:xfrm>
        </p:spPr>
        <p:txBody>
          <a:bodyPr>
            <a:normAutofit lnSpcReduction="10000"/>
          </a:bodyPr>
          <a:lstStyle/>
          <a:p>
            <a:pPr>
              <a:buFont typeface="Arial" pitchFamily="34" charset="0"/>
              <a:buChar char="•"/>
            </a:pPr>
            <a:r>
              <a:rPr lang="en-GB" sz="2800" dirty="0" smtClean="0"/>
              <a:t>Data on the</a:t>
            </a:r>
            <a:r>
              <a:rPr lang="en-US" sz="2800" dirty="0" smtClean="0"/>
              <a:t> burden and risk factors associated with severe RSV disease among </a:t>
            </a:r>
            <a:r>
              <a:rPr lang="en-US" sz="2800" dirty="0" err="1" smtClean="0"/>
              <a:t>immunocompromised</a:t>
            </a:r>
            <a:r>
              <a:rPr lang="en-US" sz="2800" dirty="0" smtClean="0"/>
              <a:t> patients in Switzerland are limited.</a:t>
            </a:r>
          </a:p>
          <a:p>
            <a:pPr>
              <a:buNone/>
            </a:pPr>
            <a:endParaRPr lang="fr-CH" sz="2800" dirty="0" smtClean="0"/>
          </a:p>
          <a:p>
            <a:pPr>
              <a:buFont typeface="Arial" pitchFamily="34" charset="0"/>
              <a:buChar char="•"/>
            </a:pPr>
            <a:r>
              <a:rPr lang="en-US" sz="2800" dirty="0" smtClean="0"/>
              <a:t>Lack of tools addressing risk factors for severe RSV disease amongst other </a:t>
            </a:r>
            <a:r>
              <a:rPr lang="en-US" sz="2800" dirty="0" err="1" smtClean="0"/>
              <a:t>immunocompromised</a:t>
            </a:r>
            <a:r>
              <a:rPr lang="en-US" sz="2800" dirty="0" smtClean="0"/>
              <a:t> patients &amp; </a:t>
            </a:r>
            <a:r>
              <a:rPr lang="en-US" sz="2800" u="sng" dirty="0" smtClean="0"/>
              <a:t>children</a:t>
            </a:r>
          </a:p>
          <a:p>
            <a:pPr>
              <a:buNone/>
            </a:pPr>
            <a:endParaRPr lang="en-US" sz="2800" dirty="0" smtClean="0"/>
          </a:p>
          <a:p>
            <a:pPr>
              <a:buFontTx/>
              <a:buChar char="-"/>
            </a:pPr>
            <a:r>
              <a:rPr lang="en-US" sz="2800" dirty="0" smtClean="0"/>
              <a:t>SOT, </a:t>
            </a:r>
            <a:r>
              <a:rPr lang="en-US" sz="2800" dirty="0" err="1" smtClean="0"/>
              <a:t>Leukaemia</a:t>
            </a:r>
            <a:r>
              <a:rPr lang="en-US" sz="2800" dirty="0" smtClean="0"/>
              <a:t>/lymphoma, solid tumor</a:t>
            </a:r>
          </a:p>
          <a:p>
            <a:pPr>
              <a:buFontTx/>
              <a:buChar char="-"/>
            </a:pPr>
            <a:r>
              <a:rPr lang="en-US" sz="2800" dirty="0" smtClean="0"/>
              <a:t>patients requiring chronic </a:t>
            </a:r>
            <a:r>
              <a:rPr lang="en-US" sz="2800" dirty="0" err="1" smtClean="0"/>
              <a:t>immunosuppression</a:t>
            </a:r>
            <a:endParaRPr lang="en-US" sz="2800" dirty="0" smtClean="0"/>
          </a:p>
          <a:p>
            <a:pPr>
              <a:buFontTx/>
              <a:buChar char="-"/>
            </a:pPr>
            <a:r>
              <a:rPr lang="en-US" sz="2800" dirty="0" smtClean="0"/>
              <a:t>Congenital </a:t>
            </a:r>
            <a:r>
              <a:rPr lang="en-US" sz="2800" dirty="0" err="1" smtClean="0"/>
              <a:t>immunodeficiencies</a:t>
            </a: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effectLst>
                  <a:outerShdw blurRad="38100" dist="38100" dir="2700000" algn="tl">
                    <a:srgbClr val="000000">
                      <a:alpha val="43137"/>
                    </a:srgbClr>
                  </a:outerShdw>
                </a:effectLst>
              </a:rPr>
              <a:t>MAIN STUDY OBJECTIVES</a:t>
            </a:r>
          </a:p>
        </p:txBody>
      </p:sp>
      <p:sp>
        <p:nvSpPr>
          <p:cNvPr id="3" name="Content Placeholder 2"/>
          <p:cNvSpPr>
            <a:spLocks noGrp="1"/>
          </p:cNvSpPr>
          <p:nvPr>
            <p:ph idx="1"/>
          </p:nvPr>
        </p:nvSpPr>
        <p:spPr>
          <a:xfrm>
            <a:off x="533400" y="1371600"/>
            <a:ext cx="8077200" cy="4572000"/>
          </a:xfrm>
        </p:spPr>
        <p:txBody>
          <a:bodyPr>
            <a:normAutofit fontScale="40000" lnSpcReduction="20000"/>
          </a:bodyPr>
          <a:lstStyle/>
          <a:p>
            <a:pPr>
              <a:buNone/>
            </a:pPr>
            <a:r>
              <a:rPr lang="en-US" sz="2800" dirty="0" smtClean="0">
                <a:effectLst>
                  <a:outerShdw blurRad="38100" dist="38100" dir="2700000" algn="tl">
                    <a:srgbClr val="000000">
                      <a:alpha val="43137"/>
                    </a:srgbClr>
                  </a:outerShdw>
                </a:effectLst>
              </a:rPr>
              <a:t>	</a:t>
            </a:r>
          </a:p>
          <a:p>
            <a:pPr>
              <a:buNone/>
            </a:pPr>
            <a:r>
              <a:rPr lang="en-US" sz="2800" dirty="0" smtClean="0"/>
              <a:t> </a:t>
            </a:r>
            <a:r>
              <a:rPr lang="en-US" sz="8000" dirty="0" smtClean="0"/>
              <a:t>1) To determine the number of </a:t>
            </a:r>
            <a:r>
              <a:rPr lang="en-US" sz="8000" u="sng" dirty="0" smtClean="0"/>
              <a:t>severe RSV-related respiratory illnesses defined as </a:t>
            </a:r>
            <a:r>
              <a:rPr lang="en-US" sz="8000" u="sng" dirty="0" smtClean="0"/>
              <a:t>RSV-related hospital admission ,LRTI &amp;pneumonia </a:t>
            </a:r>
            <a:r>
              <a:rPr lang="en-US" sz="8000" dirty="0" smtClean="0"/>
              <a:t>among </a:t>
            </a:r>
            <a:r>
              <a:rPr lang="en-US" sz="8000" dirty="0" smtClean="0"/>
              <a:t>children and adults with an underlying immunosuppression hospitalized with RSV infection. </a:t>
            </a:r>
          </a:p>
          <a:p>
            <a:pPr>
              <a:buNone/>
            </a:pPr>
            <a:endParaRPr lang="en-US" sz="8000" dirty="0" smtClean="0"/>
          </a:p>
          <a:p>
            <a:pPr>
              <a:buNone/>
            </a:pPr>
            <a:r>
              <a:rPr lang="en-US" sz="8000" dirty="0" smtClean="0"/>
              <a:t>2) To identify clinical and demographic risk factors for severe RSV disease.</a:t>
            </a:r>
            <a:endParaRPr lang="fr-CH" sz="8000" dirty="0" smtClean="0"/>
          </a:p>
          <a:p>
            <a:pPr>
              <a:buNone/>
            </a:pPr>
            <a:endParaRPr lang="en-US" sz="2800" dirty="0" smtClean="0"/>
          </a:p>
          <a:p>
            <a:pPr>
              <a:buNone/>
            </a:pPr>
            <a:endParaRPr lang="en-US" sz="2800" dirty="0" smtClean="0"/>
          </a:p>
          <a:p>
            <a:pPr>
              <a:buNone/>
            </a:pP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OVERVIEW</a:t>
            </a:r>
            <a:endParaRPr lang="en-US" dirty="0"/>
          </a:p>
        </p:txBody>
      </p:sp>
      <p:sp>
        <p:nvSpPr>
          <p:cNvPr id="3" name="Content Placeholder 2"/>
          <p:cNvSpPr>
            <a:spLocks noGrp="1"/>
          </p:cNvSpPr>
          <p:nvPr>
            <p:ph idx="1"/>
          </p:nvPr>
        </p:nvSpPr>
        <p:spPr>
          <a:xfrm>
            <a:off x="152400" y="1295400"/>
            <a:ext cx="8686800" cy="4953000"/>
          </a:xfrm>
        </p:spPr>
        <p:txBody>
          <a:bodyPr>
            <a:normAutofit fontScale="92500" lnSpcReduction="10000"/>
          </a:bodyPr>
          <a:lstStyle/>
          <a:p>
            <a:r>
              <a:rPr lang="en-GB" sz="2800" u="sng" dirty="0" smtClean="0"/>
              <a:t>Retrospective cohort study </a:t>
            </a:r>
            <a:r>
              <a:rPr lang="en-GB" sz="2800" dirty="0" smtClean="0"/>
              <a:t>of RSV-related respiratory conditions among </a:t>
            </a:r>
            <a:r>
              <a:rPr lang="en-GB" sz="2800" dirty="0" err="1" smtClean="0"/>
              <a:t>immunocompromised</a:t>
            </a:r>
            <a:r>
              <a:rPr lang="en-GB" sz="2800" dirty="0" smtClean="0"/>
              <a:t> patients hospitalized with RSV infection</a:t>
            </a:r>
          </a:p>
          <a:p>
            <a:r>
              <a:rPr lang="en-GB" sz="2800" dirty="0" smtClean="0"/>
              <a:t>2 tertiary care </a:t>
            </a:r>
            <a:r>
              <a:rPr lang="en-GB" sz="2800" dirty="0" err="1" smtClean="0"/>
              <a:t>centers</a:t>
            </a:r>
            <a:r>
              <a:rPr lang="en-GB" sz="2800" dirty="0" smtClean="0"/>
              <a:t>: CHUV-HUG, over a period of 10 years.</a:t>
            </a:r>
          </a:p>
          <a:p>
            <a:r>
              <a:rPr lang="en-GB" sz="2800" dirty="0" smtClean="0"/>
              <a:t>Severe RSV-attributed respiratory condition </a:t>
            </a:r>
          </a:p>
          <a:p>
            <a:pPr>
              <a:buNone/>
            </a:pPr>
            <a:r>
              <a:rPr lang="en-GB" sz="2800" dirty="0" smtClean="0"/>
              <a:t>		- </a:t>
            </a:r>
            <a:r>
              <a:rPr lang="en-GB" sz="2800" dirty="0" smtClean="0"/>
              <a:t>RSV related admission</a:t>
            </a:r>
          </a:p>
          <a:p>
            <a:pPr>
              <a:buNone/>
            </a:pPr>
            <a:r>
              <a:rPr lang="en-GB" sz="2800" dirty="0" smtClean="0"/>
              <a:t>		- </a:t>
            </a:r>
            <a:r>
              <a:rPr lang="en-GB" sz="2800" dirty="0" smtClean="0"/>
              <a:t>LRTI</a:t>
            </a:r>
            <a:r>
              <a:rPr lang="en-GB" sz="2800" dirty="0" smtClean="0"/>
              <a:t>, </a:t>
            </a:r>
            <a:r>
              <a:rPr lang="en-GB" sz="2800" dirty="0" smtClean="0"/>
              <a:t>pneumonia</a:t>
            </a:r>
            <a:endParaRPr lang="en-GB" sz="2800" dirty="0" smtClean="0"/>
          </a:p>
          <a:p>
            <a:pPr marL="0" indent="0">
              <a:buNone/>
            </a:pPr>
            <a:endParaRPr lang="en-GB" sz="2800" dirty="0"/>
          </a:p>
          <a:p>
            <a:r>
              <a:rPr lang="en-GB" sz="2800" dirty="0" smtClean="0"/>
              <a:t>Multivariable logistic regression -&gt;potential association between predictors and severe RSV-attributed respiratory disease</a:t>
            </a:r>
            <a:endParaRPr lang="fr-CH" sz="28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ELIGIBILITY CRITERIA</a:t>
            </a:r>
            <a:endParaRPr lang="en-US" dirty="0"/>
          </a:p>
        </p:txBody>
      </p:sp>
      <p:sp>
        <p:nvSpPr>
          <p:cNvPr id="4" name="Text Placeholder 3"/>
          <p:cNvSpPr>
            <a:spLocks noGrp="1"/>
          </p:cNvSpPr>
          <p:nvPr>
            <p:ph type="body" idx="1"/>
          </p:nvPr>
        </p:nvSpPr>
        <p:spPr/>
        <p:txBody>
          <a:bodyPr/>
          <a:lstStyle/>
          <a:p>
            <a:r>
              <a:rPr lang="en-US" u="sng" dirty="0"/>
              <a:t>INCLUSION CRITERIA</a:t>
            </a:r>
          </a:p>
          <a:p>
            <a:endParaRPr lang="fr-FR" dirty="0"/>
          </a:p>
        </p:txBody>
      </p:sp>
      <p:sp>
        <p:nvSpPr>
          <p:cNvPr id="3" name="Content Placeholder 2"/>
          <p:cNvSpPr>
            <a:spLocks noGrp="1"/>
          </p:cNvSpPr>
          <p:nvPr>
            <p:ph sz="half" idx="2"/>
          </p:nvPr>
        </p:nvSpPr>
        <p:spPr/>
        <p:txBody>
          <a:bodyPr>
            <a:normAutofit/>
          </a:bodyPr>
          <a:lstStyle/>
          <a:p>
            <a:r>
              <a:rPr lang="en-US" sz="2400" dirty="0" smtClean="0"/>
              <a:t>Immunocompromised subjects ≥  1 month: HSCT, SOT , </a:t>
            </a:r>
            <a:r>
              <a:rPr lang="en-US" sz="2400" dirty="0" err="1" smtClean="0"/>
              <a:t>leukaemia</a:t>
            </a:r>
            <a:r>
              <a:rPr lang="en-US" sz="2400" dirty="0" smtClean="0"/>
              <a:t>, solid tumors, patients on chronic immunosuppressive regimen, congenital or acquired </a:t>
            </a:r>
            <a:r>
              <a:rPr lang="en-US" sz="2400" dirty="0" err="1" smtClean="0"/>
              <a:t>immunodeficiencies</a:t>
            </a:r>
            <a:endParaRPr lang="en-US" sz="2400" dirty="0" smtClean="0"/>
          </a:p>
          <a:p>
            <a:pPr marL="0" indent="0">
              <a:buNone/>
            </a:pPr>
            <a:endParaRPr lang="en-US" sz="2400" dirty="0" smtClean="0"/>
          </a:p>
          <a:p>
            <a:r>
              <a:rPr lang="en-US" sz="2400" dirty="0" smtClean="0"/>
              <a:t>ARI &amp; RSV positive swab</a:t>
            </a:r>
          </a:p>
          <a:p>
            <a:endParaRPr lang="en-US" sz="2400" dirty="0" smtClean="0"/>
          </a:p>
          <a:p>
            <a:pPr>
              <a:buNone/>
            </a:pPr>
            <a:endParaRPr lang="en-US" sz="2400" dirty="0" smtClean="0"/>
          </a:p>
        </p:txBody>
      </p:sp>
      <p:sp>
        <p:nvSpPr>
          <p:cNvPr id="5" name="Text Placeholder 4"/>
          <p:cNvSpPr>
            <a:spLocks noGrp="1"/>
          </p:cNvSpPr>
          <p:nvPr>
            <p:ph type="body" sz="quarter" idx="3"/>
          </p:nvPr>
        </p:nvSpPr>
        <p:spPr/>
        <p:txBody>
          <a:bodyPr/>
          <a:lstStyle/>
          <a:p>
            <a:r>
              <a:rPr lang="en-US" u="sng" dirty="0"/>
              <a:t>EXCLUSION CRITERIA</a:t>
            </a:r>
          </a:p>
          <a:p>
            <a:endParaRPr lang="fr-FR" dirty="0"/>
          </a:p>
        </p:txBody>
      </p:sp>
      <p:sp>
        <p:nvSpPr>
          <p:cNvPr id="6" name="Content Placeholder 5"/>
          <p:cNvSpPr>
            <a:spLocks noGrp="1"/>
          </p:cNvSpPr>
          <p:nvPr>
            <p:ph sz="quarter" idx="4"/>
          </p:nvPr>
        </p:nvSpPr>
        <p:spPr/>
        <p:txBody>
          <a:bodyPr>
            <a:normAutofit/>
          </a:bodyPr>
          <a:lstStyle/>
          <a:p>
            <a:r>
              <a:rPr lang="en-US" dirty="0"/>
              <a:t>Children &lt; 1 month </a:t>
            </a:r>
          </a:p>
          <a:p>
            <a:r>
              <a:rPr lang="en-US" dirty="0"/>
              <a:t>Underlying condition qualifying for  </a:t>
            </a:r>
            <a:r>
              <a:rPr lang="en-US" dirty="0" err="1"/>
              <a:t>Palivizumab</a:t>
            </a:r>
            <a:r>
              <a:rPr lang="en-US" dirty="0"/>
              <a:t> (NACI)</a:t>
            </a:r>
          </a:p>
          <a:p>
            <a:r>
              <a:rPr lang="en-US" dirty="0" smtClean="0"/>
              <a:t>Negative </a:t>
            </a:r>
            <a:r>
              <a:rPr lang="en-US" dirty="0" err="1"/>
              <a:t>midturbinate</a:t>
            </a:r>
            <a:r>
              <a:rPr lang="en-US" dirty="0"/>
              <a:t> swab or other virus identified or viral </a:t>
            </a:r>
            <a:r>
              <a:rPr lang="en-US" dirty="0" smtClean="0"/>
              <a:t>co-infections</a:t>
            </a:r>
            <a:endParaRPr lang="en-US" dirty="0"/>
          </a:p>
          <a:p>
            <a:r>
              <a:rPr lang="en-US" dirty="0" smtClean="0"/>
              <a:t>Pregnancy</a:t>
            </a:r>
          </a:p>
          <a:p>
            <a:r>
              <a:rPr lang="en-US" dirty="0" smtClean="0"/>
              <a:t>HIV infected patients</a:t>
            </a:r>
            <a:endParaRPr lang="en-US" dirty="0"/>
          </a:p>
          <a:p>
            <a:endParaRPr lang="fr-F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OUTCOMES</a:t>
            </a:r>
            <a:endParaRPr lang="en-US" dirty="0"/>
          </a:p>
        </p:txBody>
      </p:sp>
      <p:sp>
        <p:nvSpPr>
          <p:cNvPr id="3" name="Content Placeholder 2"/>
          <p:cNvSpPr>
            <a:spLocks noGrp="1"/>
          </p:cNvSpPr>
          <p:nvPr>
            <p:ph idx="1"/>
          </p:nvPr>
        </p:nvSpPr>
        <p:spPr>
          <a:xfrm>
            <a:off x="381000" y="1447800"/>
            <a:ext cx="8229600" cy="4525963"/>
          </a:xfrm>
        </p:spPr>
        <p:txBody>
          <a:bodyPr>
            <a:normAutofit/>
          </a:bodyPr>
          <a:lstStyle/>
          <a:p>
            <a:pPr>
              <a:buNone/>
            </a:pPr>
            <a:endParaRPr lang="en-US" b="1" u="sng" dirty="0">
              <a:effectLst>
                <a:outerShdw blurRad="38100" dist="38100" dir="2700000" algn="tl">
                  <a:srgbClr val="000000">
                    <a:alpha val="43137"/>
                  </a:srgbClr>
                </a:outerShdw>
              </a:effectLst>
            </a:endParaRPr>
          </a:p>
          <a:p>
            <a:pPr>
              <a:buNone/>
            </a:pPr>
            <a:r>
              <a:rPr lang="en-US" sz="2800" b="1" u="sng" dirty="0" smtClean="0">
                <a:effectLst>
                  <a:outerShdw blurRad="38100" dist="38100" dir="2700000" algn="tl">
                    <a:srgbClr val="000000">
                      <a:alpha val="43137"/>
                    </a:srgbClr>
                  </a:outerShdw>
                </a:effectLst>
              </a:rPr>
              <a:t>PRIMARY OUTCOME</a:t>
            </a:r>
          </a:p>
          <a:p>
            <a:pPr>
              <a:buNone/>
            </a:pPr>
            <a:r>
              <a:rPr lang="en-US" dirty="0" smtClean="0"/>
              <a:t>RSV related admission to hospital</a:t>
            </a:r>
            <a:endParaRPr lang="en-US" sz="2800" dirty="0" smtClean="0"/>
          </a:p>
          <a:p>
            <a:pPr>
              <a:buNone/>
            </a:pPr>
            <a:endParaRPr lang="en-US" sz="2800" dirty="0" smtClean="0"/>
          </a:p>
          <a:p>
            <a:pPr>
              <a:buNone/>
            </a:pPr>
            <a:r>
              <a:rPr lang="en-US" sz="2800" b="1" u="sng" dirty="0" smtClean="0">
                <a:effectLst>
                  <a:outerShdw blurRad="38100" dist="38100" dir="2700000" algn="tl">
                    <a:srgbClr val="000000">
                      <a:alpha val="43137"/>
                    </a:srgbClr>
                  </a:outerShdw>
                </a:effectLst>
              </a:rPr>
              <a:t>SECONDARY OUTCOME</a:t>
            </a:r>
          </a:p>
          <a:p>
            <a:pPr>
              <a:buNone/>
            </a:pPr>
            <a:r>
              <a:rPr lang="en-US" sz="2800" dirty="0" smtClean="0"/>
              <a:t>LRTI</a:t>
            </a:r>
          </a:p>
          <a:p>
            <a:pPr>
              <a:buNone/>
            </a:pPr>
            <a:r>
              <a:rPr lang="en-US" sz="2800" dirty="0" smtClean="0"/>
              <a:t>Pneumonia</a:t>
            </a:r>
            <a:endParaRPr lang="en-US" sz="2800" dirty="0" smtClean="0"/>
          </a:p>
          <a:p>
            <a:pPr>
              <a:buNone/>
            </a:pPr>
            <a:endParaRPr lang="en-US"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fr-FR" dirty="0" err="1" smtClean="0"/>
              <a:t>Dataset</a:t>
            </a:r>
            <a:endParaRPr lang="fr-FR" dirty="0"/>
          </a:p>
        </p:txBody>
      </p:sp>
      <p:sp>
        <p:nvSpPr>
          <p:cNvPr id="3" name="Content Placeholder 2"/>
          <p:cNvSpPr>
            <a:spLocks noGrp="1"/>
          </p:cNvSpPr>
          <p:nvPr>
            <p:ph idx="1"/>
          </p:nvPr>
        </p:nvSpPr>
        <p:spPr>
          <a:xfrm>
            <a:off x="381000" y="1295400"/>
            <a:ext cx="8305800" cy="4830763"/>
          </a:xfrm>
        </p:spPr>
        <p:txBody>
          <a:bodyPr/>
          <a:lstStyle/>
          <a:p>
            <a:r>
              <a:rPr lang="fr-FR" b="1" dirty="0" err="1" smtClean="0"/>
              <a:t>University</a:t>
            </a:r>
            <a:r>
              <a:rPr lang="fr-FR" b="1" dirty="0" smtClean="0"/>
              <a:t> </a:t>
            </a:r>
            <a:r>
              <a:rPr lang="fr-FR" b="1" dirty="0" err="1" smtClean="0"/>
              <a:t>Hospital</a:t>
            </a:r>
            <a:r>
              <a:rPr lang="fr-FR" b="1" dirty="0" smtClean="0"/>
              <a:t>, Lausanne &amp; Geneva </a:t>
            </a:r>
          </a:p>
          <a:p>
            <a:pPr marL="0" indent="0">
              <a:buNone/>
            </a:pPr>
            <a:r>
              <a:rPr lang="fr-FR" b="1" dirty="0"/>
              <a:t> </a:t>
            </a:r>
            <a:r>
              <a:rPr lang="fr-FR" b="1" dirty="0" err="1" smtClean="0"/>
              <a:t>Dataset</a:t>
            </a:r>
            <a:r>
              <a:rPr lang="fr-FR" b="1" dirty="0" smtClean="0"/>
              <a:t> </a:t>
            </a:r>
            <a:r>
              <a:rPr lang="fr-FR" b="1" dirty="0" err="1" smtClean="0"/>
              <a:t>from</a:t>
            </a:r>
            <a:r>
              <a:rPr lang="fr-FR" b="1" dirty="0" smtClean="0"/>
              <a:t> the </a:t>
            </a:r>
            <a:r>
              <a:rPr lang="fr-FR" b="1" dirty="0" err="1" smtClean="0"/>
              <a:t>microbiology</a:t>
            </a:r>
            <a:r>
              <a:rPr lang="fr-FR" b="1" dirty="0" smtClean="0"/>
              <a:t> </a:t>
            </a:r>
            <a:r>
              <a:rPr lang="fr-FR" b="1" dirty="0" err="1" smtClean="0"/>
              <a:t>Laboratory</a:t>
            </a:r>
            <a:endParaRPr lang="fr-FR" b="1" dirty="0" smtClean="0"/>
          </a:p>
          <a:p>
            <a:endParaRPr lang="fr-FR" dirty="0"/>
          </a:p>
          <a:p>
            <a:r>
              <a:rPr lang="fr-FR" dirty="0" err="1" smtClean="0"/>
              <a:t>Since</a:t>
            </a:r>
            <a:r>
              <a:rPr lang="fr-FR" dirty="0" smtClean="0"/>
              <a:t> 2005- 8000 </a:t>
            </a:r>
            <a:r>
              <a:rPr lang="fr-FR" dirty="0" err="1" smtClean="0"/>
              <a:t>respiratory</a:t>
            </a:r>
            <a:r>
              <a:rPr lang="fr-FR" dirty="0" smtClean="0"/>
              <a:t> </a:t>
            </a:r>
            <a:r>
              <a:rPr lang="fr-FR" dirty="0" err="1" smtClean="0"/>
              <a:t>samples</a:t>
            </a:r>
            <a:endParaRPr lang="fr-FR" dirty="0" smtClean="0"/>
          </a:p>
          <a:p>
            <a:endParaRPr lang="fr-FR" dirty="0" smtClean="0"/>
          </a:p>
          <a:p>
            <a:pPr lvl="5"/>
            <a:r>
              <a:rPr lang="fr-FR" sz="2800" dirty="0" smtClean="0"/>
              <a:t>630 RSV-positive</a:t>
            </a:r>
          </a:p>
          <a:p>
            <a:pPr lvl="5"/>
            <a:r>
              <a:rPr lang="fr-FR" sz="2800" dirty="0" smtClean="0"/>
              <a:t>239 </a:t>
            </a:r>
            <a:r>
              <a:rPr lang="fr-FR" sz="2800" dirty="0" err="1" smtClean="0"/>
              <a:t>immunomcompromised</a:t>
            </a:r>
            <a:r>
              <a:rPr lang="fr-FR" sz="2800" dirty="0" smtClean="0"/>
              <a:t> </a:t>
            </a:r>
            <a:r>
              <a:rPr lang="fr-FR" sz="2800" dirty="0" err="1" smtClean="0"/>
              <a:t>adults</a:t>
            </a:r>
            <a:r>
              <a:rPr lang="fr-FR" sz="2800" dirty="0" smtClean="0"/>
              <a:t> and </a:t>
            </a:r>
            <a:r>
              <a:rPr lang="fr-FR" sz="2800" dirty="0" err="1" smtClean="0"/>
              <a:t>children</a:t>
            </a:r>
            <a:endParaRPr lang="fr-FR" sz="2800" dirty="0" smtClean="0"/>
          </a:p>
        </p:txBody>
      </p:sp>
    </p:spTree>
    <p:extLst>
      <p:ext uri="{BB962C8B-B14F-4D97-AF65-F5344CB8AC3E}">
        <p14:creationId xmlns="" xmlns:p14="http://schemas.microsoft.com/office/powerpoint/2010/main" val="6172639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914400" y="304800"/>
            <a:ext cx="7413978" cy="6405677"/>
          </a:xfrm>
          <a:prstGeom prst="rect">
            <a:avLst/>
          </a:prstGeom>
          <a:noFill/>
          <a:ln w="9525">
            <a:noFill/>
            <a:miter lim="800000"/>
            <a:headEnd/>
            <a:tailEnd/>
          </a:ln>
          <a:effectLst/>
        </p:spPr>
      </p:pic>
      <p:sp>
        <p:nvSpPr>
          <p:cNvPr id="3" name="ZoneTexte 2"/>
          <p:cNvSpPr txBox="1"/>
          <p:nvPr/>
        </p:nvSpPr>
        <p:spPr>
          <a:xfrm>
            <a:off x="6629400" y="1524001"/>
            <a:ext cx="1447800" cy="261610"/>
          </a:xfrm>
          <a:prstGeom prst="rect">
            <a:avLst/>
          </a:prstGeom>
          <a:noFill/>
        </p:spPr>
        <p:txBody>
          <a:bodyPr wrap="square" rtlCol="0">
            <a:spAutoFit/>
          </a:bodyPr>
          <a:lstStyle/>
          <a:p>
            <a:r>
              <a:rPr lang="fr-CH" sz="1100" dirty="0" err="1" smtClean="0"/>
              <a:t>Leukemia</a:t>
            </a:r>
            <a:r>
              <a:rPr lang="fr-CH" sz="1100" dirty="0" smtClean="0"/>
              <a:t>/</a:t>
            </a:r>
            <a:r>
              <a:rPr lang="fr-CH" sz="1100" dirty="0" err="1" smtClean="0"/>
              <a:t>lymphoma</a:t>
            </a:r>
            <a:endParaRPr lang="fr-CH" sz="1100" dirty="0"/>
          </a:p>
        </p:txBody>
      </p:sp>
    </p:spTree>
    <p:extLst>
      <p:ext uri="{BB962C8B-B14F-4D97-AF65-F5344CB8AC3E}">
        <p14:creationId xmlns="" xmlns:p14="http://schemas.microsoft.com/office/powerpoint/2010/main" val="26476951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Autofit/>
          </a:bodyPr>
          <a:lstStyle/>
          <a:p>
            <a:r>
              <a:rPr lang="en-US" sz="2000" b="1" u="sng" dirty="0" smtClean="0"/>
              <a:t>Baseline </a:t>
            </a:r>
            <a:r>
              <a:rPr lang="en-US" sz="2000" b="1" u="sng" dirty="0" smtClean="0"/>
              <a:t>Characteristics of </a:t>
            </a:r>
            <a:r>
              <a:rPr lang="en-US" sz="2000" b="1" u="sng" dirty="0" err="1" smtClean="0"/>
              <a:t>Immunocompromised</a:t>
            </a:r>
            <a:r>
              <a:rPr lang="en-US" sz="2000" b="1" u="sng" dirty="0" smtClean="0"/>
              <a:t> Patients with RSV Infection</a:t>
            </a:r>
            <a:endParaRPr lang="fr-CH" sz="2000" b="1" u="sng" dirty="0"/>
          </a:p>
        </p:txBody>
      </p:sp>
      <p:sp>
        <p:nvSpPr>
          <p:cNvPr id="121857" name="Text Box 2"/>
          <p:cNvSpPr txBox="1">
            <a:spLocks noChangeArrowheads="1"/>
          </p:cNvSpPr>
          <p:nvPr/>
        </p:nvSpPr>
        <p:spPr bwMode="auto">
          <a:xfrm>
            <a:off x="-92075" y="-711200"/>
            <a:ext cx="5762625" cy="457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Tableau 6"/>
          <p:cNvGraphicFramePr>
            <a:graphicFrameLocks noGrp="1"/>
          </p:cNvGraphicFramePr>
          <p:nvPr/>
        </p:nvGraphicFramePr>
        <p:xfrm>
          <a:off x="152400" y="990600"/>
          <a:ext cx="8763000" cy="5693664"/>
        </p:xfrm>
        <a:graphic>
          <a:graphicData uri="http://schemas.openxmlformats.org/drawingml/2006/table">
            <a:tbl>
              <a:tblPr/>
              <a:tblGrid>
                <a:gridCol w="3128466"/>
                <a:gridCol w="1923420"/>
                <a:gridCol w="1786725"/>
                <a:gridCol w="1924389"/>
              </a:tblGrid>
              <a:tr h="527310">
                <a:tc>
                  <a:txBody>
                    <a:bodyPr/>
                    <a:lstStyle/>
                    <a:p>
                      <a:pPr>
                        <a:lnSpc>
                          <a:spcPct val="115000"/>
                        </a:lnSpc>
                        <a:spcAft>
                          <a:spcPts val="0"/>
                        </a:spcAft>
                      </a:pPr>
                      <a:endParaRPr lang="fr-CH" sz="1200" dirty="0">
                        <a:latin typeface="Calibri"/>
                        <a:ea typeface="Calibri"/>
                        <a:cs typeface="Times New Roman"/>
                      </a:endParaRPr>
                    </a:p>
                    <a:p>
                      <a:r>
                        <a:rPr lang="en-US" sz="1200" b="1" dirty="0">
                          <a:latin typeface="Calibri"/>
                        </a:rPr>
                        <a:t>Variable; number (%) unless indicated otherwise</a:t>
                      </a:r>
                      <a:r>
                        <a:rPr lang="fr-CH" sz="1200" dirty="0">
                          <a:latin typeface="Calibri"/>
                        </a:rPr>
                        <a:t> </a:t>
                      </a: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dirty="0">
                          <a:latin typeface="Calibri"/>
                          <a:ea typeface="Calibri"/>
                          <a:cs typeface="Times New Roman"/>
                        </a:rPr>
                        <a:t>Children (N=64)</a:t>
                      </a:r>
                      <a:endParaRPr lang="fr-CH" sz="1200" dirty="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a:latin typeface="Calibri"/>
                          <a:ea typeface="Calibri"/>
                          <a:cs typeface="Times New Roman"/>
                        </a:rPr>
                        <a:t>Adults (N=175)</a:t>
                      </a:r>
                      <a:endParaRPr lang="fr-CH" sz="12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dirty="0">
                          <a:latin typeface="Calibri"/>
                          <a:ea typeface="Calibri"/>
                          <a:cs typeface="Times New Roman"/>
                        </a:rPr>
                        <a:t>Total (N=239)</a:t>
                      </a:r>
                      <a:endParaRPr lang="fr-CH" sz="1200" dirty="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510">
                <a:tc gridSpan="4">
                  <a:txBody>
                    <a:bodyPr/>
                    <a:lstStyle/>
                    <a:p>
                      <a:pPr>
                        <a:lnSpc>
                          <a:spcPct val="115000"/>
                        </a:lnSpc>
                        <a:spcAft>
                          <a:spcPts val="0"/>
                        </a:spcAft>
                      </a:pPr>
                      <a:r>
                        <a:rPr lang="en-US" sz="1200" b="1" dirty="0">
                          <a:latin typeface="Calibri"/>
                          <a:ea typeface="Calibri"/>
                          <a:cs typeface="Times New Roman"/>
                        </a:rPr>
                        <a:t>Age (pediatric) </a:t>
                      </a:r>
                      <a:endParaRPr lang="fr-CH" sz="1200" dirty="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CH"/>
                    </a:p>
                  </a:txBody>
                  <a:tcPr/>
                </a:tc>
                <a:tc hMerge="1">
                  <a:txBody>
                    <a:bodyPr/>
                    <a:lstStyle/>
                    <a:p>
                      <a:endParaRPr lang="fr-CH"/>
                    </a:p>
                  </a:txBody>
                  <a:tcPr/>
                </a:tc>
                <a:tc hMerge="1">
                  <a:txBody>
                    <a:bodyPr/>
                    <a:lstStyle/>
                    <a:p>
                      <a:endParaRPr lang="fr-CH"/>
                    </a:p>
                  </a:txBody>
                  <a:tcPr/>
                </a:tc>
              </a:tr>
              <a:tr h="224595">
                <a:tc>
                  <a:txBody>
                    <a:bodyPr/>
                    <a:lstStyle/>
                    <a:p>
                      <a:pPr>
                        <a:lnSpc>
                          <a:spcPct val="115000"/>
                        </a:lnSpc>
                        <a:spcAft>
                          <a:spcPts val="0"/>
                        </a:spcAft>
                        <a:tabLst>
                          <a:tab pos="270510" algn="l"/>
                        </a:tabLst>
                      </a:pPr>
                      <a:r>
                        <a:rPr lang="en-US" sz="1400" dirty="0">
                          <a:latin typeface="Arial"/>
                          <a:ea typeface="Calibri"/>
                          <a:cs typeface="Times New Roman"/>
                        </a:rPr>
                        <a:t>	</a:t>
                      </a:r>
                      <a:r>
                        <a:rPr lang="en-US" sz="1400" dirty="0">
                          <a:latin typeface="Calibri"/>
                          <a:ea typeface="Calibri"/>
                          <a:cs typeface="Times New Roman"/>
                        </a:rPr>
                        <a:t>&lt;2  years</a:t>
                      </a:r>
                      <a:endParaRPr lang="fr-CH" sz="1400" dirty="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latin typeface="Calibri"/>
                          <a:ea typeface="Calibri"/>
                          <a:cs typeface="Times New Roman"/>
                        </a:rPr>
                        <a:t>13 (20.3)</a:t>
                      </a:r>
                      <a:endParaRPr lang="fr-CH" sz="1400" dirty="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CH" sz="1400" dirty="0">
                        <a:latin typeface="Calibri"/>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CH" sz="1400">
                        <a:latin typeface="Calibri"/>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95">
                <a:tc>
                  <a:txBody>
                    <a:bodyPr/>
                    <a:lstStyle/>
                    <a:p>
                      <a:pPr>
                        <a:lnSpc>
                          <a:spcPct val="115000"/>
                        </a:lnSpc>
                        <a:spcAft>
                          <a:spcPts val="0"/>
                        </a:spcAft>
                        <a:tabLst>
                          <a:tab pos="270510" algn="l"/>
                        </a:tabLst>
                      </a:pPr>
                      <a:r>
                        <a:rPr lang="en-US" sz="1400">
                          <a:latin typeface="Arial"/>
                          <a:ea typeface="Calibri"/>
                          <a:cs typeface="Times New Roman"/>
                        </a:rPr>
                        <a:t>	</a:t>
                      </a:r>
                      <a:r>
                        <a:rPr lang="en-US" sz="1400">
                          <a:latin typeface="Calibri"/>
                          <a:ea typeface="Calibri"/>
                          <a:cs typeface="Times New Roman"/>
                        </a:rPr>
                        <a:t>2-5 years</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latin typeface="Calibri"/>
                          <a:ea typeface="Calibri"/>
                          <a:cs typeface="Times New Roman"/>
                        </a:rPr>
                        <a:t>21 (32.8)</a:t>
                      </a:r>
                      <a:endParaRPr lang="fr-CH" sz="1400" dirty="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CH" sz="1400" dirty="0">
                        <a:latin typeface="Calibri"/>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CH" sz="1400" dirty="0">
                        <a:latin typeface="Calibri"/>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95">
                <a:tc>
                  <a:txBody>
                    <a:bodyPr/>
                    <a:lstStyle/>
                    <a:p>
                      <a:pPr>
                        <a:lnSpc>
                          <a:spcPct val="115000"/>
                        </a:lnSpc>
                        <a:spcAft>
                          <a:spcPts val="0"/>
                        </a:spcAft>
                        <a:tabLst>
                          <a:tab pos="270510" algn="l"/>
                        </a:tabLst>
                      </a:pPr>
                      <a:r>
                        <a:rPr lang="en-US" sz="1400">
                          <a:latin typeface="Arial"/>
                          <a:ea typeface="Calibri"/>
                          <a:cs typeface="Times New Roman"/>
                        </a:rPr>
                        <a:t>	</a:t>
                      </a:r>
                      <a:r>
                        <a:rPr lang="en-US" sz="1400">
                          <a:latin typeface="Calibri"/>
                          <a:ea typeface="Calibri"/>
                          <a:cs typeface="Times New Roman"/>
                        </a:rPr>
                        <a:t>5-18 years</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latin typeface="Calibri"/>
                          <a:ea typeface="Calibri"/>
                          <a:cs typeface="Times New Roman"/>
                        </a:rPr>
                        <a:t>30 (46.9)</a:t>
                      </a:r>
                      <a:endParaRPr lang="fr-CH" sz="1400" dirty="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CH" sz="1400" dirty="0">
                        <a:latin typeface="Calibri"/>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CH" sz="1400" dirty="0">
                        <a:latin typeface="Calibri"/>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95">
                <a:tc>
                  <a:txBody>
                    <a:bodyPr/>
                    <a:lstStyle/>
                    <a:p>
                      <a:pPr>
                        <a:lnSpc>
                          <a:spcPct val="115000"/>
                        </a:lnSpc>
                        <a:spcAft>
                          <a:spcPts val="0"/>
                        </a:spcAft>
                      </a:pPr>
                      <a:r>
                        <a:rPr lang="en-US" sz="1400" b="1">
                          <a:latin typeface="Calibri"/>
                          <a:ea typeface="Calibri"/>
                          <a:cs typeface="Times New Roman"/>
                        </a:rPr>
                        <a:t>Age (years), median (IQR) </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latin typeface="Calibri"/>
                          <a:ea typeface="Calibri"/>
                          <a:cs typeface="Times New Roman"/>
                        </a:rPr>
                        <a:t>4.9 (3.2-7.7)</a:t>
                      </a:r>
                      <a:endParaRPr lang="fr-CH" sz="1400" dirty="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latin typeface="Calibri"/>
                          <a:ea typeface="Calibri"/>
                          <a:cs typeface="Times New Roman"/>
                        </a:rPr>
                        <a:t>56.5 (42.1-64.4)</a:t>
                      </a:r>
                      <a:endParaRPr lang="fr-CH" sz="1400" dirty="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CH" sz="1400" dirty="0">
                        <a:latin typeface="Calibri"/>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95">
                <a:tc>
                  <a:txBody>
                    <a:bodyPr/>
                    <a:lstStyle/>
                    <a:p>
                      <a:pPr>
                        <a:lnSpc>
                          <a:spcPct val="115000"/>
                        </a:lnSpc>
                        <a:spcAft>
                          <a:spcPts val="0"/>
                        </a:spcAft>
                      </a:pPr>
                      <a:r>
                        <a:rPr lang="en-US" sz="1400" b="1">
                          <a:latin typeface="Calibri"/>
                          <a:ea typeface="Calibri"/>
                          <a:cs typeface="Times New Roman"/>
                        </a:rPr>
                        <a:t>Male </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Calibri"/>
                          <a:ea typeface="Calibri"/>
                          <a:cs typeface="Times New Roman"/>
                        </a:rPr>
                        <a:t>35 (54.7)</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latin typeface="Calibri"/>
                          <a:ea typeface="Calibri"/>
                          <a:cs typeface="Times New Roman"/>
                        </a:rPr>
                        <a:t>87 (49.7)</a:t>
                      </a:r>
                      <a:endParaRPr lang="fr-CH" sz="1400" dirty="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latin typeface="Calibri"/>
                          <a:ea typeface="Calibri"/>
                          <a:cs typeface="Times New Roman"/>
                        </a:rPr>
                        <a:t>122 (51.0)</a:t>
                      </a:r>
                      <a:endParaRPr lang="fr-CH" sz="1400" dirty="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95">
                <a:tc gridSpan="4">
                  <a:txBody>
                    <a:bodyPr/>
                    <a:lstStyle/>
                    <a:p>
                      <a:pPr>
                        <a:lnSpc>
                          <a:spcPct val="115000"/>
                        </a:lnSpc>
                        <a:spcAft>
                          <a:spcPts val="0"/>
                        </a:spcAft>
                      </a:pPr>
                      <a:r>
                        <a:rPr lang="en-US" sz="1400" b="1" dirty="0">
                          <a:latin typeface="Calibri"/>
                          <a:ea typeface="Calibri"/>
                          <a:cs typeface="Times New Roman"/>
                        </a:rPr>
                        <a:t>Type of </a:t>
                      </a:r>
                      <a:r>
                        <a:rPr lang="en-US" sz="1400" b="1" dirty="0" err="1">
                          <a:latin typeface="Calibri"/>
                          <a:ea typeface="Calibri"/>
                          <a:cs typeface="Times New Roman"/>
                        </a:rPr>
                        <a:t>immunosuppression</a:t>
                      </a:r>
                      <a:r>
                        <a:rPr lang="en-US" sz="1400" b="1" dirty="0">
                          <a:latin typeface="Calibri"/>
                          <a:ea typeface="Calibri"/>
                          <a:cs typeface="Times New Roman"/>
                        </a:rPr>
                        <a:t> </a:t>
                      </a:r>
                      <a:endParaRPr lang="fr-CH" sz="1400" dirty="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CH"/>
                    </a:p>
                  </a:txBody>
                  <a:tcPr/>
                </a:tc>
                <a:tc hMerge="1">
                  <a:txBody>
                    <a:bodyPr/>
                    <a:lstStyle/>
                    <a:p>
                      <a:endParaRPr lang="fr-CH"/>
                    </a:p>
                  </a:txBody>
                  <a:tcPr/>
                </a:tc>
                <a:tc hMerge="1">
                  <a:txBody>
                    <a:bodyPr/>
                    <a:lstStyle/>
                    <a:p>
                      <a:endParaRPr lang="fr-CH"/>
                    </a:p>
                  </a:txBody>
                  <a:tcPr/>
                </a:tc>
              </a:tr>
              <a:tr h="224595">
                <a:tc>
                  <a:txBody>
                    <a:bodyPr/>
                    <a:lstStyle/>
                    <a:p>
                      <a:pPr>
                        <a:lnSpc>
                          <a:spcPct val="115000"/>
                        </a:lnSpc>
                        <a:spcAft>
                          <a:spcPts val="0"/>
                        </a:spcAft>
                        <a:tabLst>
                          <a:tab pos="180340" algn="l"/>
                        </a:tabLst>
                      </a:pPr>
                      <a:r>
                        <a:rPr lang="en-US" sz="1400">
                          <a:latin typeface="Arial"/>
                          <a:ea typeface="Calibri"/>
                          <a:cs typeface="Times New Roman"/>
                        </a:rPr>
                        <a:t>	</a:t>
                      </a:r>
                      <a:r>
                        <a:rPr lang="en-US" sz="1400">
                          <a:latin typeface="Calibri"/>
                          <a:ea typeface="Calibri"/>
                          <a:cs typeface="Times New Roman"/>
                        </a:rPr>
                        <a:t>HSCT</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Calibri"/>
                          <a:ea typeface="Calibri"/>
                          <a:cs typeface="Times New Roman"/>
                        </a:rPr>
                        <a:t>8 (12.5)</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Calibri"/>
                          <a:ea typeface="Calibri"/>
                          <a:cs typeface="Times New Roman"/>
                        </a:rPr>
                        <a:t>59 (33.7)</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latin typeface="Calibri"/>
                          <a:ea typeface="Calibri"/>
                          <a:cs typeface="Times New Roman"/>
                        </a:rPr>
                        <a:t>67 (28.0)</a:t>
                      </a:r>
                      <a:endParaRPr lang="fr-CH" sz="1400" dirty="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95">
                <a:tc>
                  <a:txBody>
                    <a:bodyPr/>
                    <a:lstStyle/>
                    <a:p>
                      <a:pPr>
                        <a:lnSpc>
                          <a:spcPct val="115000"/>
                        </a:lnSpc>
                        <a:spcAft>
                          <a:spcPts val="0"/>
                        </a:spcAft>
                        <a:tabLst>
                          <a:tab pos="270510" algn="l"/>
                        </a:tabLst>
                      </a:pPr>
                      <a:r>
                        <a:rPr lang="en-US" sz="1400">
                          <a:latin typeface="Arial"/>
                          <a:ea typeface="Calibri"/>
                          <a:cs typeface="Times New Roman"/>
                        </a:rPr>
                        <a:t>	</a:t>
                      </a:r>
                      <a:r>
                        <a:rPr lang="en-US" sz="1400" i="1">
                          <a:latin typeface="Calibri"/>
                          <a:ea typeface="Calibri"/>
                          <a:cs typeface="Times New Roman"/>
                        </a:rPr>
                        <a:t>Autologous</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11125" algn="l"/>
                        </a:tabLst>
                      </a:pPr>
                      <a:r>
                        <a:rPr lang="en-US" sz="1400">
                          <a:latin typeface="Calibri"/>
                          <a:ea typeface="Calibri"/>
                          <a:cs typeface="Times New Roman"/>
                        </a:rPr>
                        <a:t>0</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01295" algn="l"/>
                        </a:tabLst>
                      </a:pPr>
                      <a:r>
                        <a:rPr lang="en-US" sz="1400">
                          <a:latin typeface="Calibri"/>
                          <a:ea typeface="Calibri"/>
                          <a:cs typeface="Times New Roman"/>
                        </a:rPr>
                        <a:t>10 (16.9)</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11760" algn="l"/>
                        </a:tabLst>
                      </a:pPr>
                      <a:r>
                        <a:rPr lang="en-US" sz="1400" dirty="0">
                          <a:latin typeface="Calibri"/>
                          <a:ea typeface="Calibri"/>
                          <a:cs typeface="Times New Roman"/>
                        </a:rPr>
                        <a:t>10 (14.9)</a:t>
                      </a:r>
                      <a:endParaRPr lang="fr-CH" sz="1400" dirty="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95">
                <a:tc>
                  <a:txBody>
                    <a:bodyPr/>
                    <a:lstStyle/>
                    <a:p>
                      <a:pPr>
                        <a:lnSpc>
                          <a:spcPct val="115000"/>
                        </a:lnSpc>
                        <a:spcAft>
                          <a:spcPts val="0"/>
                        </a:spcAft>
                        <a:tabLst>
                          <a:tab pos="270510" algn="l"/>
                        </a:tabLst>
                      </a:pPr>
                      <a:r>
                        <a:rPr lang="en-US" sz="1400">
                          <a:latin typeface="Arial"/>
                          <a:ea typeface="Calibri"/>
                          <a:cs typeface="Times New Roman"/>
                        </a:rPr>
                        <a:t>	</a:t>
                      </a:r>
                      <a:r>
                        <a:rPr lang="en-US" sz="1400" i="1">
                          <a:latin typeface="Calibri"/>
                          <a:ea typeface="Calibri"/>
                          <a:cs typeface="Times New Roman"/>
                        </a:rPr>
                        <a:t>Allogenic</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11125" algn="l"/>
                        </a:tabLst>
                      </a:pPr>
                      <a:r>
                        <a:rPr lang="en-US" sz="1400" dirty="0">
                          <a:latin typeface="Calibri"/>
                          <a:ea typeface="Calibri"/>
                          <a:cs typeface="Times New Roman"/>
                        </a:rPr>
                        <a:t>8 (100)</a:t>
                      </a:r>
                      <a:endParaRPr lang="fr-CH" sz="1400" dirty="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01295" algn="l"/>
                        </a:tabLst>
                      </a:pPr>
                      <a:r>
                        <a:rPr lang="en-US" sz="1400">
                          <a:latin typeface="Calibri"/>
                          <a:ea typeface="Calibri"/>
                          <a:cs typeface="Times New Roman"/>
                        </a:rPr>
                        <a:t>49 (83.1)</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11760" algn="l"/>
                        </a:tabLst>
                      </a:pPr>
                      <a:r>
                        <a:rPr lang="en-US" sz="1400" dirty="0">
                          <a:latin typeface="Calibri"/>
                          <a:ea typeface="Calibri"/>
                          <a:cs typeface="Times New Roman"/>
                        </a:rPr>
                        <a:t>57 (85.1)</a:t>
                      </a:r>
                      <a:endParaRPr lang="fr-CH" sz="1400" dirty="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95">
                <a:tc>
                  <a:txBody>
                    <a:bodyPr/>
                    <a:lstStyle/>
                    <a:p>
                      <a:pPr>
                        <a:lnSpc>
                          <a:spcPct val="115000"/>
                        </a:lnSpc>
                        <a:spcAft>
                          <a:spcPts val="0"/>
                        </a:spcAft>
                        <a:tabLst>
                          <a:tab pos="180340" algn="l"/>
                        </a:tabLst>
                      </a:pPr>
                      <a:r>
                        <a:rPr lang="en-US" sz="1400" dirty="0">
                          <a:latin typeface="Arial"/>
                          <a:ea typeface="Calibri"/>
                          <a:cs typeface="Times New Roman"/>
                        </a:rPr>
                        <a:t>	</a:t>
                      </a:r>
                      <a:r>
                        <a:rPr lang="en-US" sz="1400" dirty="0">
                          <a:latin typeface="Calibri"/>
                          <a:ea typeface="Calibri"/>
                          <a:cs typeface="Times New Roman"/>
                        </a:rPr>
                        <a:t>SOT</a:t>
                      </a:r>
                      <a:endParaRPr lang="fr-CH" sz="1400" dirty="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Calibri"/>
                          <a:ea typeface="Calibri"/>
                          <a:cs typeface="Times New Roman"/>
                        </a:rPr>
                        <a:t>5 (7.8)</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latin typeface="Calibri"/>
                          <a:ea typeface="Calibri"/>
                          <a:cs typeface="Times New Roman"/>
                        </a:rPr>
                        <a:t>58 (33.1)</a:t>
                      </a:r>
                      <a:endParaRPr lang="fr-CH" sz="1400" dirty="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latin typeface="Calibri"/>
                          <a:ea typeface="Calibri"/>
                          <a:cs typeface="Times New Roman"/>
                        </a:rPr>
                        <a:t>63 (26.4)</a:t>
                      </a:r>
                      <a:endParaRPr lang="fr-CH" sz="1400" dirty="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95">
                <a:tc>
                  <a:txBody>
                    <a:bodyPr/>
                    <a:lstStyle/>
                    <a:p>
                      <a:pPr>
                        <a:lnSpc>
                          <a:spcPct val="115000"/>
                        </a:lnSpc>
                        <a:spcAft>
                          <a:spcPts val="0"/>
                        </a:spcAft>
                        <a:tabLst>
                          <a:tab pos="180340" algn="l"/>
                        </a:tabLst>
                      </a:pPr>
                      <a:r>
                        <a:rPr lang="en-US" sz="1400">
                          <a:latin typeface="Arial"/>
                          <a:ea typeface="Calibri"/>
                          <a:cs typeface="Times New Roman"/>
                        </a:rPr>
                        <a:t>	</a:t>
                      </a:r>
                      <a:r>
                        <a:rPr lang="en-US" sz="1400">
                          <a:latin typeface="Calibri"/>
                          <a:ea typeface="Calibri"/>
                          <a:cs typeface="Times New Roman"/>
                        </a:rPr>
                        <a:t>Leukemia/lymphoma</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Calibri"/>
                          <a:ea typeface="Calibri"/>
                          <a:cs typeface="Times New Roman"/>
                        </a:rPr>
                        <a:t>29 (45.3)</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Calibri"/>
                          <a:ea typeface="Calibri"/>
                          <a:cs typeface="Times New Roman"/>
                        </a:rPr>
                        <a:t>21 (12.0)</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latin typeface="Calibri"/>
                          <a:ea typeface="Calibri"/>
                          <a:cs typeface="Times New Roman"/>
                        </a:rPr>
                        <a:t>50 (20.9)</a:t>
                      </a:r>
                      <a:endParaRPr lang="fr-CH" sz="1400" dirty="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95">
                <a:tc>
                  <a:txBody>
                    <a:bodyPr/>
                    <a:lstStyle/>
                    <a:p>
                      <a:pPr>
                        <a:lnSpc>
                          <a:spcPct val="115000"/>
                        </a:lnSpc>
                        <a:spcAft>
                          <a:spcPts val="0"/>
                        </a:spcAft>
                        <a:tabLst>
                          <a:tab pos="180340" algn="l"/>
                        </a:tabLst>
                      </a:pPr>
                      <a:r>
                        <a:rPr lang="en-US" sz="1400">
                          <a:latin typeface="Arial"/>
                          <a:ea typeface="Calibri"/>
                          <a:cs typeface="Times New Roman"/>
                        </a:rPr>
                        <a:t>	</a:t>
                      </a:r>
                      <a:r>
                        <a:rPr lang="en-US" sz="1400">
                          <a:latin typeface="Calibri"/>
                          <a:ea typeface="Calibri"/>
                          <a:cs typeface="Times New Roman"/>
                        </a:rPr>
                        <a:t>Solid tumor</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Calibri"/>
                          <a:ea typeface="Calibri"/>
                          <a:cs typeface="Times New Roman"/>
                        </a:rPr>
                        <a:t>11 (17.2)</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latin typeface="Calibri"/>
                          <a:ea typeface="Calibri"/>
                          <a:cs typeface="Times New Roman"/>
                        </a:rPr>
                        <a:t>16 (9.1)</a:t>
                      </a:r>
                      <a:endParaRPr lang="fr-CH" sz="1400" dirty="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latin typeface="Calibri"/>
                          <a:ea typeface="Calibri"/>
                          <a:cs typeface="Times New Roman"/>
                        </a:rPr>
                        <a:t>27 (11.3)</a:t>
                      </a:r>
                      <a:endParaRPr lang="fr-CH" sz="1400" dirty="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95">
                <a:tc>
                  <a:txBody>
                    <a:bodyPr/>
                    <a:lstStyle/>
                    <a:p>
                      <a:pPr>
                        <a:lnSpc>
                          <a:spcPct val="115000"/>
                        </a:lnSpc>
                        <a:spcAft>
                          <a:spcPts val="0"/>
                        </a:spcAft>
                        <a:tabLst>
                          <a:tab pos="180340" algn="l"/>
                        </a:tabLst>
                      </a:pPr>
                      <a:r>
                        <a:rPr lang="en-US" sz="1400">
                          <a:latin typeface="Arial"/>
                          <a:ea typeface="Calibri"/>
                          <a:cs typeface="Times New Roman"/>
                        </a:rPr>
                        <a:t>	</a:t>
                      </a:r>
                      <a:r>
                        <a:rPr lang="en-US" sz="1400">
                          <a:latin typeface="Calibri"/>
                          <a:ea typeface="Calibri"/>
                          <a:cs typeface="Times New Roman"/>
                        </a:rPr>
                        <a:t>Chronic immunosuppression</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Calibri"/>
                          <a:ea typeface="Calibri"/>
                          <a:cs typeface="Times New Roman"/>
                        </a:rPr>
                        <a:t>6 (9.4)</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Calibri"/>
                          <a:ea typeface="Calibri"/>
                          <a:cs typeface="Times New Roman"/>
                        </a:rPr>
                        <a:t>20 (11.4)</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latin typeface="Calibri"/>
                          <a:ea typeface="Calibri"/>
                          <a:cs typeface="Times New Roman"/>
                        </a:rPr>
                        <a:t>26 (10.9)</a:t>
                      </a:r>
                      <a:endParaRPr lang="fr-CH" sz="1400" dirty="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95">
                <a:tc>
                  <a:txBody>
                    <a:bodyPr/>
                    <a:lstStyle/>
                    <a:p>
                      <a:pPr>
                        <a:lnSpc>
                          <a:spcPct val="115000"/>
                        </a:lnSpc>
                        <a:spcAft>
                          <a:spcPts val="0"/>
                        </a:spcAft>
                        <a:tabLst>
                          <a:tab pos="180340" algn="l"/>
                        </a:tabLst>
                      </a:pPr>
                      <a:r>
                        <a:rPr lang="en-US" sz="1400">
                          <a:latin typeface="Arial"/>
                          <a:ea typeface="Calibri"/>
                          <a:cs typeface="Times New Roman"/>
                        </a:rPr>
                        <a:t>	</a:t>
                      </a:r>
                      <a:r>
                        <a:rPr lang="en-US" sz="1400">
                          <a:latin typeface="Calibri"/>
                          <a:ea typeface="Calibri"/>
                          <a:cs typeface="Times New Roman"/>
                        </a:rPr>
                        <a:t>PID</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Calibri"/>
                          <a:ea typeface="Calibri"/>
                          <a:cs typeface="Times New Roman"/>
                        </a:rPr>
                        <a:t>5 (7.8)</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Calibri"/>
                          <a:ea typeface="Calibri"/>
                          <a:cs typeface="Times New Roman"/>
                        </a:rPr>
                        <a:t>1 (0.6)</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latin typeface="Calibri"/>
                          <a:ea typeface="Calibri"/>
                          <a:cs typeface="Times New Roman"/>
                        </a:rPr>
                        <a:t>6 (2.5)</a:t>
                      </a:r>
                      <a:endParaRPr lang="fr-CH" sz="1400" dirty="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95">
                <a:tc>
                  <a:txBody>
                    <a:bodyPr/>
                    <a:lstStyle/>
                    <a:p>
                      <a:pPr>
                        <a:lnSpc>
                          <a:spcPct val="115000"/>
                        </a:lnSpc>
                        <a:spcAft>
                          <a:spcPts val="0"/>
                        </a:spcAft>
                      </a:pPr>
                      <a:r>
                        <a:rPr lang="en-US" sz="1400" b="1">
                          <a:latin typeface="Calibri"/>
                          <a:ea typeface="Calibri"/>
                          <a:cs typeface="Times New Roman"/>
                        </a:rPr>
                        <a:t>GVHD among allogeneic HSCT recipients</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Calibri"/>
                          <a:ea typeface="Calibri"/>
                          <a:cs typeface="Times New Roman"/>
                        </a:rPr>
                        <a:t>5 (62.5)</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Calibri"/>
                          <a:ea typeface="Calibri"/>
                          <a:cs typeface="Times New Roman"/>
                        </a:rPr>
                        <a:t>30  (61.2)</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latin typeface="Calibri"/>
                          <a:ea typeface="Calibri"/>
                          <a:cs typeface="Times New Roman"/>
                        </a:rPr>
                        <a:t>35 (61.4)</a:t>
                      </a:r>
                      <a:endParaRPr lang="fr-CH" sz="1400" dirty="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95">
                <a:tc>
                  <a:txBody>
                    <a:bodyPr/>
                    <a:lstStyle/>
                    <a:p>
                      <a:pPr>
                        <a:lnSpc>
                          <a:spcPct val="115000"/>
                        </a:lnSpc>
                        <a:spcAft>
                          <a:spcPts val="0"/>
                        </a:spcAft>
                      </a:pPr>
                      <a:r>
                        <a:rPr lang="en-US" sz="1400" b="1">
                          <a:latin typeface="Calibri"/>
                          <a:ea typeface="Calibri"/>
                          <a:cs typeface="Times New Roman"/>
                        </a:rPr>
                        <a:t>Bacterial co-infection </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Calibri"/>
                          <a:ea typeface="Calibri"/>
                          <a:cs typeface="Times New Roman"/>
                        </a:rPr>
                        <a:t>9 (14.1)</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Calibri"/>
                          <a:ea typeface="Calibri"/>
                          <a:cs typeface="Times New Roman"/>
                        </a:rPr>
                        <a:t>27 (15.4)</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latin typeface="Calibri"/>
                          <a:ea typeface="Calibri"/>
                          <a:cs typeface="Times New Roman"/>
                        </a:rPr>
                        <a:t>36 (15.1)</a:t>
                      </a:r>
                      <a:endParaRPr lang="fr-CH" sz="1400" dirty="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95">
                <a:tc>
                  <a:txBody>
                    <a:bodyPr/>
                    <a:lstStyle/>
                    <a:p>
                      <a:pPr>
                        <a:lnSpc>
                          <a:spcPct val="115000"/>
                        </a:lnSpc>
                        <a:spcAft>
                          <a:spcPts val="0"/>
                        </a:spcAft>
                      </a:pPr>
                      <a:r>
                        <a:rPr lang="en-US" sz="1400" b="1">
                          <a:latin typeface="Calibri"/>
                          <a:ea typeface="Calibri"/>
                          <a:cs typeface="Times New Roman"/>
                        </a:rPr>
                        <a:t>Viral co-infection</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Calibri"/>
                          <a:ea typeface="Calibri"/>
                          <a:cs typeface="Times New Roman"/>
                        </a:rPr>
                        <a:t>18 (28.1)</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Calibri"/>
                          <a:ea typeface="Calibri"/>
                          <a:cs typeface="Times New Roman"/>
                        </a:rPr>
                        <a:t>34 (19.4)</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latin typeface="Calibri"/>
                          <a:ea typeface="Calibri"/>
                          <a:cs typeface="Times New Roman"/>
                        </a:rPr>
                        <a:t>52 (21.8)</a:t>
                      </a:r>
                      <a:endParaRPr lang="fr-CH" sz="1400" dirty="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95">
                <a:tc>
                  <a:txBody>
                    <a:bodyPr/>
                    <a:lstStyle/>
                    <a:p>
                      <a:pPr>
                        <a:lnSpc>
                          <a:spcPct val="115000"/>
                        </a:lnSpc>
                        <a:spcAft>
                          <a:spcPts val="1000"/>
                        </a:spcAft>
                      </a:pPr>
                      <a:r>
                        <a:rPr lang="en-US" sz="1400" b="1" dirty="0">
                          <a:latin typeface="Calibri"/>
                          <a:ea typeface="Calibri"/>
                          <a:cs typeface="Times New Roman"/>
                        </a:rPr>
                        <a:t>ALC, median (IQR)</a:t>
                      </a:r>
                      <a:endParaRPr lang="fr-CH" sz="1400" dirty="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Calibri"/>
                          <a:ea typeface="Calibri"/>
                          <a:cs typeface="Times New Roman"/>
                        </a:rPr>
                        <a:t>1.0 (0.3-2.1)</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Calibri"/>
                          <a:ea typeface="Calibri"/>
                          <a:cs typeface="Times New Roman"/>
                        </a:rPr>
                        <a:t>0.8 (0.3-1.5)</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latin typeface="Calibri"/>
                          <a:ea typeface="Calibri"/>
                          <a:cs typeface="Times New Roman"/>
                        </a:rPr>
                        <a:t>0.8 (0.3-1.6)</a:t>
                      </a:r>
                      <a:endParaRPr lang="fr-CH" sz="1400" dirty="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95">
                <a:tc>
                  <a:txBody>
                    <a:bodyPr/>
                    <a:lstStyle/>
                    <a:p>
                      <a:pPr>
                        <a:lnSpc>
                          <a:spcPct val="115000"/>
                        </a:lnSpc>
                        <a:spcAft>
                          <a:spcPts val="0"/>
                        </a:spcAft>
                      </a:pPr>
                      <a:r>
                        <a:rPr lang="en-US" sz="1400" b="1">
                          <a:latin typeface="Calibri"/>
                          <a:ea typeface="Calibri"/>
                          <a:cs typeface="Times New Roman"/>
                        </a:rPr>
                        <a:t>Oral ribavirin treatment  </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Calibri"/>
                          <a:ea typeface="Calibri"/>
                          <a:cs typeface="Times New Roman"/>
                        </a:rPr>
                        <a:t>2 (3.1)</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Calibri"/>
                          <a:ea typeface="Calibri"/>
                          <a:cs typeface="Times New Roman"/>
                        </a:rPr>
                        <a:t>36 (20.6)</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latin typeface="Calibri"/>
                          <a:ea typeface="Calibri"/>
                          <a:cs typeface="Times New Roman"/>
                        </a:rPr>
                        <a:t>38 (15.9)</a:t>
                      </a:r>
                      <a:endParaRPr lang="fr-CH" sz="1400" dirty="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95">
                <a:tc>
                  <a:txBody>
                    <a:bodyPr/>
                    <a:lstStyle/>
                    <a:p>
                      <a:pPr>
                        <a:lnSpc>
                          <a:spcPct val="115000"/>
                        </a:lnSpc>
                        <a:spcAft>
                          <a:spcPts val="0"/>
                        </a:spcAft>
                      </a:pPr>
                      <a:r>
                        <a:rPr lang="en-US" sz="1400" b="1">
                          <a:latin typeface="Calibri"/>
                          <a:ea typeface="Calibri"/>
                          <a:cs typeface="Times New Roman"/>
                        </a:rPr>
                        <a:t>Palivizumab treatment</a:t>
                      </a:r>
                      <a:endParaRPr lang="fr-CH" sz="140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latin typeface="Calibri"/>
                          <a:ea typeface="Calibri"/>
                          <a:cs typeface="Times New Roman"/>
                        </a:rPr>
                        <a:t>2 (3.1)</a:t>
                      </a:r>
                      <a:endParaRPr lang="fr-CH" sz="1400" dirty="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latin typeface="Calibri"/>
                          <a:ea typeface="Calibri"/>
                          <a:cs typeface="Times New Roman"/>
                        </a:rPr>
                        <a:t>8 (4.6)</a:t>
                      </a:r>
                      <a:endParaRPr lang="fr-CH" sz="1400" dirty="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latin typeface="Calibri"/>
                          <a:ea typeface="Calibri"/>
                          <a:cs typeface="Times New Roman"/>
                        </a:rPr>
                        <a:t>10 (4.2)</a:t>
                      </a:r>
                      <a:endParaRPr lang="fr-CH" sz="1400" dirty="0">
                        <a:latin typeface="Calibri"/>
                        <a:ea typeface="Calibri"/>
                        <a:cs typeface="Times New Roman"/>
                      </a:endParaRPr>
                    </a:p>
                  </a:txBody>
                  <a:tcPr marL="50977" marR="50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1859" name="Text Box 2"/>
          <p:cNvSpPr txBox="1">
            <a:spLocks noChangeArrowheads="1"/>
          </p:cNvSpPr>
          <p:nvPr/>
        </p:nvSpPr>
        <p:spPr bwMode="auto">
          <a:xfrm>
            <a:off x="-92075" y="-711200"/>
            <a:ext cx="5762625" cy="457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3276600" y="2514600"/>
            <a:ext cx="1600200" cy="2286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0" name="Rectangle 9"/>
          <p:cNvSpPr/>
          <p:nvPr/>
        </p:nvSpPr>
        <p:spPr>
          <a:xfrm>
            <a:off x="5181600" y="2514600"/>
            <a:ext cx="1600200" cy="2286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1" name="Rectangle 10"/>
          <p:cNvSpPr/>
          <p:nvPr/>
        </p:nvSpPr>
        <p:spPr>
          <a:xfrm>
            <a:off x="5181600" y="3276600"/>
            <a:ext cx="1600200" cy="2286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2" name="Rectangle 11"/>
          <p:cNvSpPr/>
          <p:nvPr/>
        </p:nvSpPr>
        <p:spPr>
          <a:xfrm>
            <a:off x="5181600" y="3962400"/>
            <a:ext cx="1600200" cy="2286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3" name="Rectangle 12"/>
          <p:cNvSpPr/>
          <p:nvPr/>
        </p:nvSpPr>
        <p:spPr>
          <a:xfrm>
            <a:off x="3276600" y="4267200"/>
            <a:ext cx="1600200" cy="2286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4" name="Rectangle 13"/>
          <p:cNvSpPr/>
          <p:nvPr/>
        </p:nvSpPr>
        <p:spPr>
          <a:xfrm>
            <a:off x="5181600" y="6172200"/>
            <a:ext cx="1600200" cy="2286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5" name="Rectangle 14"/>
          <p:cNvSpPr/>
          <p:nvPr/>
        </p:nvSpPr>
        <p:spPr>
          <a:xfrm>
            <a:off x="3276600" y="6172200"/>
            <a:ext cx="1600200" cy="2286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Tree>
    <p:extLst>
      <p:ext uri="{BB962C8B-B14F-4D97-AF65-F5344CB8AC3E}">
        <p14:creationId xmlns="" xmlns:p14="http://schemas.microsoft.com/office/powerpoint/2010/main" val="1489021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blackWhite">
          <a:xfrm>
            <a:off x="1263650" y="2324100"/>
            <a:ext cx="3187700" cy="1828800"/>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6147" name="Rectangle 3"/>
          <p:cNvSpPr>
            <a:spLocks noChangeArrowheads="1"/>
          </p:cNvSpPr>
          <p:nvPr/>
        </p:nvSpPr>
        <p:spPr bwMode="blackWhite">
          <a:xfrm>
            <a:off x="4451350" y="2324100"/>
            <a:ext cx="3835400" cy="1828800"/>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6148" name="Rectangle 4"/>
          <p:cNvSpPr>
            <a:spLocks noChangeArrowheads="1"/>
          </p:cNvSpPr>
          <p:nvPr/>
        </p:nvSpPr>
        <p:spPr bwMode="blackWhite">
          <a:xfrm>
            <a:off x="1263650" y="4406900"/>
            <a:ext cx="3187700" cy="1828800"/>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6149" name="Rectangle 5"/>
          <p:cNvSpPr>
            <a:spLocks noChangeArrowheads="1"/>
          </p:cNvSpPr>
          <p:nvPr/>
        </p:nvSpPr>
        <p:spPr bwMode="blackWhite">
          <a:xfrm>
            <a:off x="4451350" y="4406900"/>
            <a:ext cx="3835400" cy="1828800"/>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6150" name="Freeform 6"/>
          <p:cNvSpPr>
            <a:spLocks/>
          </p:cNvSpPr>
          <p:nvPr/>
        </p:nvSpPr>
        <p:spPr bwMode="auto">
          <a:xfrm>
            <a:off x="1403350" y="2806700"/>
            <a:ext cx="2921000" cy="1231900"/>
          </a:xfrm>
          <a:custGeom>
            <a:avLst/>
            <a:gdLst>
              <a:gd name="T0" fmla="*/ 0 w 1840"/>
              <a:gd name="T1" fmla="*/ 1066800 h 776"/>
              <a:gd name="T2" fmla="*/ 266700 w 1840"/>
              <a:gd name="T3" fmla="*/ 1231900 h 776"/>
              <a:gd name="T4" fmla="*/ 533400 w 1840"/>
              <a:gd name="T5" fmla="*/ 0 h 776"/>
              <a:gd name="T6" fmla="*/ 800100 w 1840"/>
              <a:gd name="T7" fmla="*/ 800100 h 776"/>
              <a:gd name="T8" fmla="*/ 1066800 w 1840"/>
              <a:gd name="T9" fmla="*/ 863600 h 776"/>
              <a:gd name="T10" fmla="*/ 1320800 w 1840"/>
              <a:gd name="T11" fmla="*/ 1041400 h 776"/>
              <a:gd name="T12" fmla="*/ 1612900 w 1840"/>
              <a:gd name="T13" fmla="*/ 1104900 h 776"/>
              <a:gd name="T14" fmla="*/ 1866900 w 1840"/>
              <a:gd name="T15" fmla="*/ 1079500 h 776"/>
              <a:gd name="T16" fmla="*/ 2133600 w 1840"/>
              <a:gd name="T17" fmla="*/ 889000 h 776"/>
              <a:gd name="T18" fmla="*/ 2400300 w 1840"/>
              <a:gd name="T19" fmla="*/ 977900 h 776"/>
              <a:gd name="T20" fmla="*/ 2654300 w 1840"/>
              <a:gd name="T21" fmla="*/ 647700 h 776"/>
              <a:gd name="T22" fmla="*/ 2921000 w 1840"/>
              <a:gd name="T23" fmla="*/ 1041400 h 7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0"/>
              <a:gd name="T37" fmla="*/ 0 h 776"/>
              <a:gd name="T38" fmla="*/ 1840 w 1840"/>
              <a:gd name="T39" fmla="*/ 776 h 7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0" h="776">
                <a:moveTo>
                  <a:pt x="0" y="672"/>
                </a:moveTo>
                <a:lnTo>
                  <a:pt x="168" y="776"/>
                </a:lnTo>
                <a:lnTo>
                  <a:pt x="336" y="0"/>
                </a:lnTo>
                <a:lnTo>
                  <a:pt x="504" y="504"/>
                </a:lnTo>
                <a:lnTo>
                  <a:pt x="672" y="544"/>
                </a:lnTo>
                <a:lnTo>
                  <a:pt x="832" y="656"/>
                </a:lnTo>
                <a:lnTo>
                  <a:pt x="1016" y="696"/>
                </a:lnTo>
                <a:lnTo>
                  <a:pt x="1176" y="680"/>
                </a:lnTo>
                <a:lnTo>
                  <a:pt x="1344" y="560"/>
                </a:lnTo>
                <a:lnTo>
                  <a:pt x="1512" y="616"/>
                </a:lnTo>
                <a:lnTo>
                  <a:pt x="1672" y="408"/>
                </a:lnTo>
                <a:lnTo>
                  <a:pt x="1840" y="656"/>
                </a:lnTo>
              </a:path>
            </a:pathLst>
          </a:custGeom>
          <a:noFill/>
          <a:ln w="31750" cmpd="sng">
            <a:solidFill>
              <a:srgbClr val="FF0000"/>
            </a:solidFill>
            <a:round/>
            <a:headEnd type="none" w="med" len="med"/>
            <a:tailEnd type="none" w="med" len="med"/>
          </a:ln>
        </p:spPr>
        <p:txBody>
          <a:bodyPr>
            <a:prstTxWarp prst="textNoShape">
              <a:avLst/>
            </a:prstTxWarp>
          </a:bodyPr>
          <a:lstStyle/>
          <a:p>
            <a:endParaRPr lang="en-US">
              <a:solidFill>
                <a:srgbClr val="FF0000"/>
              </a:solidFill>
            </a:endParaRPr>
          </a:p>
        </p:txBody>
      </p:sp>
      <p:sp>
        <p:nvSpPr>
          <p:cNvPr id="6151" name="Freeform 7"/>
          <p:cNvSpPr>
            <a:spLocks/>
          </p:cNvSpPr>
          <p:nvPr/>
        </p:nvSpPr>
        <p:spPr bwMode="auto">
          <a:xfrm>
            <a:off x="4629150" y="2578100"/>
            <a:ext cx="3479800" cy="1524000"/>
          </a:xfrm>
          <a:custGeom>
            <a:avLst/>
            <a:gdLst>
              <a:gd name="T0" fmla="*/ 0 w 2192"/>
              <a:gd name="T1" fmla="*/ 1524000 h 960"/>
              <a:gd name="T2" fmla="*/ 304800 w 2192"/>
              <a:gd name="T3" fmla="*/ 1295400 h 960"/>
              <a:gd name="T4" fmla="*/ 635000 w 2192"/>
              <a:gd name="T5" fmla="*/ 495300 h 960"/>
              <a:gd name="T6" fmla="*/ 939800 w 2192"/>
              <a:gd name="T7" fmla="*/ 1295400 h 960"/>
              <a:gd name="T8" fmla="*/ 1270000 w 2192"/>
              <a:gd name="T9" fmla="*/ 0 h 960"/>
              <a:gd name="T10" fmla="*/ 1587500 w 2192"/>
              <a:gd name="T11" fmla="*/ 939800 h 960"/>
              <a:gd name="T12" fmla="*/ 1905000 w 2192"/>
              <a:gd name="T13" fmla="*/ 685800 h 960"/>
              <a:gd name="T14" fmla="*/ 2209800 w 2192"/>
              <a:gd name="T15" fmla="*/ 1460500 h 960"/>
              <a:gd name="T16" fmla="*/ 2527300 w 2192"/>
              <a:gd name="T17" fmla="*/ 1308100 h 960"/>
              <a:gd name="T18" fmla="*/ 2857500 w 2192"/>
              <a:gd name="T19" fmla="*/ 1511300 h 960"/>
              <a:gd name="T20" fmla="*/ 3174999 w 2192"/>
              <a:gd name="T21" fmla="*/ 1270000 h 960"/>
              <a:gd name="T22" fmla="*/ 3479800 w 2192"/>
              <a:gd name="T23" fmla="*/ 1409700 h 9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92"/>
              <a:gd name="T37" fmla="*/ 0 h 960"/>
              <a:gd name="T38" fmla="*/ 2192 w 2192"/>
              <a:gd name="T39" fmla="*/ 960 h 9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92" h="960">
                <a:moveTo>
                  <a:pt x="0" y="960"/>
                </a:moveTo>
                <a:lnTo>
                  <a:pt x="192" y="816"/>
                </a:lnTo>
                <a:lnTo>
                  <a:pt x="400" y="312"/>
                </a:lnTo>
                <a:lnTo>
                  <a:pt x="592" y="816"/>
                </a:lnTo>
                <a:lnTo>
                  <a:pt x="800" y="0"/>
                </a:lnTo>
                <a:lnTo>
                  <a:pt x="1000" y="592"/>
                </a:lnTo>
                <a:lnTo>
                  <a:pt x="1200" y="432"/>
                </a:lnTo>
                <a:lnTo>
                  <a:pt x="1392" y="920"/>
                </a:lnTo>
                <a:lnTo>
                  <a:pt x="1592" y="824"/>
                </a:lnTo>
                <a:lnTo>
                  <a:pt x="1800" y="952"/>
                </a:lnTo>
                <a:lnTo>
                  <a:pt x="2000" y="800"/>
                </a:lnTo>
                <a:lnTo>
                  <a:pt x="2192" y="888"/>
                </a:lnTo>
              </a:path>
            </a:pathLst>
          </a:custGeom>
          <a:noFill/>
          <a:ln w="31750" cmpd="sng">
            <a:solidFill>
              <a:schemeClr val="tx1"/>
            </a:solidFill>
            <a:round/>
            <a:headEnd type="none" w="med" len="med"/>
            <a:tailEnd type="none" w="med" len="med"/>
          </a:ln>
        </p:spPr>
        <p:txBody>
          <a:bodyPr>
            <a:prstTxWarp prst="textNoShape">
              <a:avLst/>
            </a:prstTxWarp>
          </a:bodyPr>
          <a:lstStyle/>
          <a:p>
            <a:endParaRPr lang="en-US"/>
          </a:p>
        </p:txBody>
      </p:sp>
      <p:sp>
        <p:nvSpPr>
          <p:cNvPr id="6152" name="Freeform 8"/>
          <p:cNvSpPr>
            <a:spLocks/>
          </p:cNvSpPr>
          <p:nvPr/>
        </p:nvSpPr>
        <p:spPr bwMode="auto">
          <a:xfrm>
            <a:off x="1403350" y="4724400"/>
            <a:ext cx="2946400" cy="1512888"/>
          </a:xfrm>
          <a:custGeom>
            <a:avLst/>
            <a:gdLst>
              <a:gd name="T0" fmla="*/ 0 w 1856"/>
              <a:gd name="T1" fmla="*/ 1511300 h 953"/>
              <a:gd name="T2" fmla="*/ 812800 w 1856"/>
              <a:gd name="T3" fmla="*/ 1511300 h 953"/>
              <a:gd name="T4" fmla="*/ 1079500 w 1856"/>
              <a:gd name="T5" fmla="*/ 1409700 h 953"/>
              <a:gd name="T6" fmla="*/ 1333500 w 1856"/>
              <a:gd name="T7" fmla="*/ 800100 h 953"/>
              <a:gd name="T8" fmla="*/ 1612900 w 1856"/>
              <a:gd name="T9" fmla="*/ 0 h 953"/>
              <a:gd name="T10" fmla="*/ 1866900 w 1856"/>
              <a:gd name="T11" fmla="*/ 190500 h 953"/>
              <a:gd name="T12" fmla="*/ 2159000 w 1856"/>
              <a:gd name="T13" fmla="*/ 850900 h 953"/>
              <a:gd name="T14" fmla="*/ 2413000 w 1856"/>
              <a:gd name="T15" fmla="*/ 1054100 h 953"/>
              <a:gd name="T16" fmla="*/ 2679700 w 1856"/>
              <a:gd name="T17" fmla="*/ 1384300 h 953"/>
              <a:gd name="T18" fmla="*/ 2946400 w 1856"/>
              <a:gd name="T19" fmla="*/ 1512888 h 9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953"/>
              <a:gd name="T32" fmla="*/ 1856 w 1856"/>
              <a:gd name="T33" fmla="*/ 953 h 9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953">
                <a:moveTo>
                  <a:pt x="0" y="952"/>
                </a:moveTo>
                <a:lnTo>
                  <a:pt x="512" y="952"/>
                </a:lnTo>
                <a:lnTo>
                  <a:pt x="680" y="888"/>
                </a:lnTo>
                <a:lnTo>
                  <a:pt x="840" y="504"/>
                </a:lnTo>
                <a:lnTo>
                  <a:pt x="1016" y="0"/>
                </a:lnTo>
                <a:lnTo>
                  <a:pt x="1176" y="120"/>
                </a:lnTo>
                <a:lnTo>
                  <a:pt x="1360" y="536"/>
                </a:lnTo>
                <a:lnTo>
                  <a:pt x="1520" y="664"/>
                </a:lnTo>
                <a:lnTo>
                  <a:pt x="1688" y="872"/>
                </a:lnTo>
                <a:lnTo>
                  <a:pt x="1856" y="953"/>
                </a:lnTo>
              </a:path>
            </a:pathLst>
          </a:custGeom>
          <a:noFill/>
          <a:ln w="31750" cmpd="sng">
            <a:solidFill>
              <a:schemeClr val="accent2"/>
            </a:solidFill>
            <a:round/>
            <a:headEnd type="none" w="med" len="med"/>
            <a:tailEnd type="none" w="med" len="med"/>
          </a:ln>
        </p:spPr>
        <p:txBody>
          <a:bodyPr>
            <a:prstTxWarp prst="textNoShape">
              <a:avLst/>
            </a:prstTxWarp>
          </a:bodyPr>
          <a:lstStyle/>
          <a:p>
            <a:endParaRPr lang="en-US"/>
          </a:p>
        </p:txBody>
      </p:sp>
      <p:sp>
        <p:nvSpPr>
          <p:cNvPr id="6153" name="Freeform 9"/>
          <p:cNvSpPr>
            <a:spLocks/>
          </p:cNvSpPr>
          <p:nvPr/>
        </p:nvSpPr>
        <p:spPr bwMode="auto">
          <a:xfrm>
            <a:off x="4641850" y="4521200"/>
            <a:ext cx="3467100" cy="1727200"/>
          </a:xfrm>
          <a:custGeom>
            <a:avLst/>
            <a:gdLst>
              <a:gd name="T0" fmla="*/ 0 w 2184"/>
              <a:gd name="T1" fmla="*/ 1714500 h 1088"/>
              <a:gd name="T2" fmla="*/ 927100 w 2184"/>
              <a:gd name="T3" fmla="*/ 1701800 h 1088"/>
              <a:gd name="T4" fmla="*/ 1282700 w 2184"/>
              <a:gd name="T5" fmla="*/ 1663700 h 1088"/>
              <a:gd name="T6" fmla="*/ 1574800 w 2184"/>
              <a:gd name="T7" fmla="*/ 1028700 h 1088"/>
              <a:gd name="T8" fmla="*/ 1892300 w 2184"/>
              <a:gd name="T9" fmla="*/ 1206500 h 1088"/>
              <a:gd name="T10" fmla="*/ 2209800 w 2184"/>
              <a:gd name="T11" fmla="*/ 495300 h 1088"/>
              <a:gd name="T12" fmla="*/ 2527300 w 2184"/>
              <a:gd name="T13" fmla="*/ 0 h 1088"/>
              <a:gd name="T14" fmla="*/ 2844800 w 2184"/>
              <a:gd name="T15" fmla="*/ 533400 h 1088"/>
              <a:gd name="T16" fmla="*/ 3162299 w 2184"/>
              <a:gd name="T17" fmla="*/ 1727200 h 1088"/>
              <a:gd name="T18" fmla="*/ 3467100 w 2184"/>
              <a:gd name="T19" fmla="*/ 1716088 h 10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
              <a:gd name="T31" fmla="*/ 0 h 1088"/>
              <a:gd name="T32" fmla="*/ 2184 w 2184"/>
              <a:gd name="T33" fmla="*/ 1088 h 10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 h="1088">
                <a:moveTo>
                  <a:pt x="0" y="1080"/>
                </a:moveTo>
                <a:lnTo>
                  <a:pt x="584" y="1072"/>
                </a:lnTo>
                <a:lnTo>
                  <a:pt x="808" y="1048"/>
                </a:lnTo>
                <a:lnTo>
                  <a:pt x="992" y="648"/>
                </a:lnTo>
                <a:lnTo>
                  <a:pt x="1192" y="760"/>
                </a:lnTo>
                <a:lnTo>
                  <a:pt x="1392" y="312"/>
                </a:lnTo>
                <a:lnTo>
                  <a:pt x="1592" y="0"/>
                </a:lnTo>
                <a:lnTo>
                  <a:pt x="1792" y="336"/>
                </a:lnTo>
                <a:lnTo>
                  <a:pt x="1992" y="1088"/>
                </a:lnTo>
                <a:lnTo>
                  <a:pt x="2184" y="1081"/>
                </a:lnTo>
              </a:path>
            </a:pathLst>
          </a:custGeom>
          <a:noFill/>
          <a:ln w="28575" cmpd="sng">
            <a:solidFill>
              <a:schemeClr val="folHlink"/>
            </a:solidFill>
            <a:round/>
            <a:headEnd type="none" w="med" len="med"/>
            <a:tailEnd type="none" w="med" len="med"/>
          </a:ln>
        </p:spPr>
        <p:txBody>
          <a:bodyPr>
            <a:prstTxWarp prst="textNoShape">
              <a:avLst/>
            </a:prstTxWarp>
          </a:bodyPr>
          <a:lstStyle/>
          <a:p>
            <a:endParaRPr lang="en-US"/>
          </a:p>
        </p:txBody>
      </p:sp>
      <p:sp>
        <p:nvSpPr>
          <p:cNvPr id="6154" name="Text Box 10"/>
          <p:cNvSpPr txBox="1">
            <a:spLocks noChangeArrowheads="1"/>
          </p:cNvSpPr>
          <p:nvPr/>
        </p:nvSpPr>
        <p:spPr bwMode="auto">
          <a:xfrm>
            <a:off x="885825" y="2184400"/>
            <a:ext cx="352425" cy="2112963"/>
          </a:xfrm>
          <a:prstGeom prst="rect">
            <a:avLst/>
          </a:prstGeom>
          <a:noFill/>
          <a:ln w="9525">
            <a:noFill/>
            <a:miter lim="800000"/>
            <a:headEnd/>
            <a:tailEnd/>
          </a:ln>
        </p:spPr>
        <p:txBody>
          <a:bodyPr wrap="none">
            <a:prstTxWarp prst="textNoShape">
              <a:avLst/>
            </a:prstTxWarp>
            <a:spAutoFit/>
          </a:bodyPr>
          <a:lstStyle/>
          <a:p>
            <a:pPr algn="r">
              <a:spcAft>
                <a:spcPct val="68000"/>
              </a:spcAft>
            </a:pPr>
            <a:r>
              <a:rPr lang="en-US" sz="1200">
                <a:solidFill>
                  <a:schemeClr val="tx1"/>
                </a:solidFill>
                <a:ea typeface="Arial" pitchFamily="28" charset="0"/>
                <a:cs typeface="Arial" pitchFamily="28" charset="0"/>
                <a:sym typeface="Symbol" pitchFamily="28" charset="2"/>
              </a:rPr>
              <a:t>30</a:t>
            </a:r>
          </a:p>
          <a:p>
            <a:pPr algn="r">
              <a:spcAft>
                <a:spcPct val="68000"/>
              </a:spcAft>
            </a:pPr>
            <a:r>
              <a:rPr lang="en-US" sz="1200">
                <a:solidFill>
                  <a:schemeClr val="tx1"/>
                </a:solidFill>
                <a:ea typeface="Arial" pitchFamily="28" charset="0"/>
                <a:cs typeface="Arial" pitchFamily="28" charset="0"/>
                <a:sym typeface="Symbol" pitchFamily="28" charset="2"/>
              </a:rPr>
              <a:t>25</a:t>
            </a:r>
          </a:p>
          <a:p>
            <a:pPr algn="r">
              <a:spcAft>
                <a:spcPct val="68000"/>
              </a:spcAft>
            </a:pPr>
            <a:r>
              <a:rPr lang="en-US" sz="1200">
                <a:solidFill>
                  <a:schemeClr val="tx1"/>
                </a:solidFill>
                <a:ea typeface="Arial" pitchFamily="28" charset="0"/>
                <a:cs typeface="Arial" pitchFamily="28" charset="0"/>
                <a:sym typeface="Symbol" pitchFamily="28" charset="2"/>
              </a:rPr>
              <a:t>20</a:t>
            </a:r>
          </a:p>
          <a:p>
            <a:pPr algn="r">
              <a:spcAft>
                <a:spcPct val="68000"/>
              </a:spcAft>
            </a:pPr>
            <a:r>
              <a:rPr lang="en-US" sz="1200">
                <a:solidFill>
                  <a:schemeClr val="tx1"/>
                </a:solidFill>
                <a:ea typeface="Arial" pitchFamily="28" charset="0"/>
                <a:cs typeface="Arial" pitchFamily="28" charset="0"/>
                <a:sym typeface="Symbol" pitchFamily="28" charset="2"/>
              </a:rPr>
              <a:t>15</a:t>
            </a:r>
          </a:p>
          <a:p>
            <a:pPr algn="r">
              <a:spcAft>
                <a:spcPct val="68000"/>
              </a:spcAft>
            </a:pPr>
            <a:r>
              <a:rPr lang="en-US" sz="1200">
                <a:solidFill>
                  <a:schemeClr val="tx1"/>
                </a:solidFill>
                <a:ea typeface="Arial" pitchFamily="28" charset="0"/>
                <a:cs typeface="Arial" pitchFamily="28" charset="0"/>
                <a:sym typeface="Symbol" pitchFamily="28" charset="2"/>
              </a:rPr>
              <a:t>10</a:t>
            </a:r>
          </a:p>
          <a:p>
            <a:pPr algn="r">
              <a:spcAft>
                <a:spcPct val="68000"/>
              </a:spcAft>
            </a:pPr>
            <a:r>
              <a:rPr lang="en-US" sz="1200">
                <a:solidFill>
                  <a:schemeClr val="tx1"/>
                </a:solidFill>
                <a:ea typeface="Arial" pitchFamily="28" charset="0"/>
                <a:cs typeface="Arial" pitchFamily="28" charset="0"/>
                <a:sym typeface="Symbol" pitchFamily="28" charset="2"/>
              </a:rPr>
              <a:t>5</a:t>
            </a:r>
          </a:p>
          <a:p>
            <a:pPr algn="r">
              <a:spcAft>
                <a:spcPct val="68000"/>
              </a:spcAft>
            </a:pPr>
            <a:r>
              <a:rPr lang="en-US" sz="1200">
                <a:solidFill>
                  <a:schemeClr val="tx1"/>
                </a:solidFill>
                <a:ea typeface="Arial" pitchFamily="28" charset="0"/>
                <a:cs typeface="Arial" pitchFamily="28" charset="0"/>
                <a:sym typeface="Symbol" pitchFamily="28" charset="2"/>
              </a:rPr>
              <a:t>0</a:t>
            </a:r>
            <a:endParaRPr lang="en-US" sz="1200">
              <a:solidFill>
                <a:schemeClr val="tx1"/>
              </a:solidFill>
              <a:ea typeface="Arial" pitchFamily="28" charset="0"/>
              <a:cs typeface="Arial" pitchFamily="28" charset="0"/>
            </a:endParaRPr>
          </a:p>
        </p:txBody>
      </p:sp>
      <p:sp>
        <p:nvSpPr>
          <p:cNvPr id="6155" name="Line 11"/>
          <p:cNvSpPr>
            <a:spLocks noChangeShapeType="1"/>
          </p:cNvSpPr>
          <p:nvPr/>
        </p:nvSpPr>
        <p:spPr bwMode="auto">
          <a:xfrm>
            <a:off x="1200150" y="232410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156" name="Line 12"/>
          <p:cNvSpPr>
            <a:spLocks noChangeShapeType="1"/>
          </p:cNvSpPr>
          <p:nvPr/>
        </p:nvSpPr>
        <p:spPr bwMode="auto">
          <a:xfrm>
            <a:off x="1200150" y="262890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157" name="Line 13"/>
          <p:cNvSpPr>
            <a:spLocks noChangeShapeType="1"/>
          </p:cNvSpPr>
          <p:nvPr/>
        </p:nvSpPr>
        <p:spPr bwMode="auto">
          <a:xfrm>
            <a:off x="1200150" y="293370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158" name="Line 14"/>
          <p:cNvSpPr>
            <a:spLocks noChangeShapeType="1"/>
          </p:cNvSpPr>
          <p:nvPr/>
        </p:nvSpPr>
        <p:spPr bwMode="auto">
          <a:xfrm>
            <a:off x="1200150" y="323850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159" name="Line 15"/>
          <p:cNvSpPr>
            <a:spLocks noChangeShapeType="1"/>
          </p:cNvSpPr>
          <p:nvPr/>
        </p:nvSpPr>
        <p:spPr bwMode="auto">
          <a:xfrm>
            <a:off x="1200150" y="354330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160" name="Line 16"/>
          <p:cNvSpPr>
            <a:spLocks noChangeShapeType="1"/>
          </p:cNvSpPr>
          <p:nvPr/>
        </p:nvSpPr>
        <p:spPr bwMode="auto">
          <a:xfrm>
            <a:off x="1200150" y="384810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161" name="Line 17"/>
          <p:cNvSpPr>
            <a:spLocks noChangeShapeType="1"/>
          </p:cNvSpPr>
          <p:nvPr/>
        </p:nvSpPr>
        <p:spPr bwMode="auto">
          <a:xfrm>
            <a:off x="1200150" y="415290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162" name="Line 18"/>
          <p:cNvSpPr>
            <a:spLocks noChangeShapeType="1"/>
          </p:cNvSpPr>
          <p:nvPr/>
        </p:nvSpPr>
        <p:spPr bwMode="auto">
          <a:xfrm rot="-5400000">
            <a:off x="1231900" y="419735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163" name="Text Box 19"/>
          <p:cNvSpPr txBox="1">
            <a:spLocks noChangeArrowheads="1"/>
          </p:cNvSpPr>
          <p:nvPr/>
        </p:nvSpPr>
        <p:spPr bwMode="auto">
          <a:xfrm rot="-5400000">
            <a:off x="254000" y="3073401"/>
            <a:ext cx="835025" cy="304800"/>
          </a:xfrm>
          <a:prstGeom prst="rect">
            <a:avLst/>
          </a:prstGeom>
          <a:noFill/>
          <a:ln w="9525">
            <a:noFill/>
            <a:miter lim="800000"/>
            <a:headEnd/>
            <a:tailEnd/>
          </a:ln>
        </p:spPr>
        <p:txBody>
          <a:bodyPr wrap="none">
            <a:prstTxWarp prst="textNoShape">
              <a:avLst/>
            </a:prstTxWarp>
            <a:spAutoFit/>
          </a:bodyPr>
          <a:lstStyle/>
          <a:p>
            <a:r>
              <a:rPr lang="en-US" sz="1400">
                <a:solidFill>
                  <a:schemeClr val="tx1"/>
                </a:solidFill>
                <a:ea typeface="Arial" pitchFamily="28" charset="0"/>
                <a:cs typeface="Arial" pitchFamily="28" charset="0"/>
              </a:rPr>
              <a:t>Percent</a:t>
            </a:r>
          </a:p>
        </p:txBody>
      </p:sp>
      <p:sp>
        <p:nvSpPr>
          <p:cNvPr id="6164" name="Text Box 20"/>
          <p:cNvSpPr txBox="1">
            <a:spLocks noChangeArrowheads="1"/>
          </p:cNvSpPr>
          <p:nvPr/>
        </p:nvSpPr>
        <p:spPr bwMode="auto">
          <a:xfrm>
            <a:off x="2435225" y="2611438"/>
            <a:ext cx="1023938" cy="641350"/>
          </a:xfrm>
          <a:prstGeom prst="rect">
            <a:avLst/>
          </a:prstGeom>
          <a:noFill/>
          <a:ln w="9525">
            <a:noFill/>
            <a:miter lim="800000"/>
            <a:headEnd/>
            <a:tailEnd/>
          </a:ln>
        </p:spPr>
        <p:txBody>
          <a:bodyPr>
            <a:prstTxWarp prst="textNoShape">
              <a:avLst/>
            </a:prstTxWarp>
            <a:spAutoFit/>
          </a:bodyPr>
          <a:lstStyle/>
          <a:p>
            <a:r>
              <a:rPr lang="en-US">
                <a:solidFill>
                  <a:schemeClr val="tx1"/>
                </a:solidFill>
                <a:ea typeface="Arial" pitchFamily="28" charset="0"/>
                <a:cs typeface="Arial" pitchFamily="28" charset="0"/>
                <a:sym typeface="Symbol" pitchFamily="28" charset="2"/>
              </a:rPr>
              <a:t>RV</a:t>
            </a:r>
          </a:p>
          <a:p>
            <a:endParaRPr lang="en-US">
              <a:solidFill>
                <a:schemeClr val="tx1"/>
              </a:solidFill>
              <a:ea typeface="Arial" pitchFamily="28" charset="0"/>
              <a:cs typeface="Arial" pitchFamily="28" charset="0"/>
            </a:endParaRPr>
          </a:p>
        </p:txBody>
      </p:sp>
      <p:sp>
        <p:nvSpPr>
          <p:cNvPr id="6165" name="Text Box 21"/>
          <p:cNvSpPr txBox="1">
            <a:spLocks noChangeArrowheads="1"/>
          </p:cNvSpPr>
          <p:nvPr/>
        </p:nvSpPr>
        <p:spPr bwMode="auto">
          <a:xfrm>
            <a:off x="6340475" y="2592388"/>
            <a:ext cx="1749425" cy="1006475"/>
          </a:xfrm>
          <a:prstGeom prst="rect">
            <a:avLst/>
          </a:prstGeom>
          <a:noFill/>
          <a:ln w="9525">
            <a:noFill/>
            <a:miter lim="800000"/>
            <a:headEnd/>
            <a:tailEnd/>
          </a:ln>
        </p:spPr>
        <p:txBody>
          <a:bodyPr>
            <a:prstTxWarp prst="textNoShape">
              <a:avLst/>
            </a:prstTxWarp>
            <a:spAutoFit/>
          </a:bodyPr>
          <a:lstStyle/>
          <a:p>
            <a:r>
              <a:rPr lang="en-US">
                <a:solidFill>
                  <a:schemeClr val="tx1"/>
                </a:solidFill>
                <a:ea typeface="Arial" pitchFamily="28" charset="0"/>
                <a:cs typeface="Arial" pitchFamily="28" charset="0"/>
                <a:sym typeface="Symbol" pitchFamily="28" charset="2"/>
              </a:rPr>
              <a:t>Parainfluenza viruses</a:t>
            </a:r>
          </a:p>
          <a:p>
            <a:endParaRPr lang="en-US" sz="1200">
              <a:solidFill>
                <a:schemeClr val="tx1"/>
              </a:solidFill>
              <a:ea typeface="Arial" pitchFamily="28" charset="0"/>
              <a:cs typeface="Arial" pitchFamily="28" charset="0"/>
              <a:sym typeface="Symbol" pitchFamily="28" charset="2"/>
            </a:endParaRPr>
          </a:p>
          <a:p>
            <a:endParaRPr lang="en-US" sz="1200">
              <a:solidFill>
                <a:schemeClr val="tx1"/>
              </a:solidFill>
              <a:ea typeface="Arial" pitchFamily="28" charset="0"/>
              <a:cs typeface="Arial" pitchFamily="28" charset="0"/>
            </a:endParaRPr>
          </a:p>
        </p:txBody>
      </p:sp>
      <p:grpSp>
        <p:nvGrpSpPr>
          <p:cNvPr id="2" name="Group 22"/>
          <p:cNvGrpSpPr>
            <a:grpSpLocks/>
          </p:cNvGrpSpPr>
          <p:nvPr/>
        </p:nvGrpSpPr>
        <p:grpSpPr bwMode="auto">
          <a:xfrm>
            <a:off x="1539875" y="4165600"/>
            <a:ext cx="2911475" cy="63500"/>
            <a:chOff x="1230" y="2504"/>
            <a:chExt cx="1834" cy="40"/>
          </a:xfrm>
        </p:grpSpPr>
        <p:sp>
          <p:nvSpPr>
            <p:cNvPr id="6290" name="Line 23"/>
            <p:cNvSpPr>
              <a:spLocks noChangeShapeType="1"/>
            </p:cNvSpPr>
            <p:nvPr/>
          </p:nvSpPr>
          <p:spPr bwMode="auto">
            <a:xfrm rot="-5400000">
              <a:off x="1376" y="2524"/>
              <a:ext cx="4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291" name="Line 24"/>
            <p:cNvSpPr>
              <a:spLocks noChangeShapeType="1"/>
            </p:cNvSpPr>
            <p:nvPr/>
          </p:nvSpPr>
          <p:spPr bwMode="auto">
            <a:xfrm rot="-5400000">
              <a:off x="1710" y="2524"/>
              <a:ext cx="4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292" name="Line 25"/>
            <p:cNvSpPr>
              <a:spLocks noChangeShapeType="1"/>
            </p:cNvSpPr>
            <p:nvPr/>
          </p:nvSpPr>
          <p:spPr bwMode="auto">
            <a:xfrm rot="-5400000">
              <a:off x="2043" y="2524"/>
              <a:ext cx="4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293" name="Line 26"/>
            <p:cNvSpPr>
              <a:spLocks noChangeShapeType="1"/>
            </p:cNvSpPr>
            <p:nvPr/>
          </p:nvSpPr>
          <p:spPr bwMode="auto">
            <a:xfrm rot="-5400000">
              <a:off x="2377" y="2524"/>
              <a:ext cx="4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294" name="Line 27"/>
            <p:cNvSpPr>
              <a:spLocks noChangeShapeType="1"/>
            </p:cNvSpPr>
            <p:nvPr/>
          </p:nvSpPr>
          <p:spPr bwMode="auto">
            <a:xfrm rot="-5400000">
              <a:off x="1210" y="2524"/>
              <a:ext cx="4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295" name="Line 28"/>
            <p:cNvSpPr>
              <a:spLocks noChangeShapeType="1"/>
            </p:cNvSpPr>
            <p:nvPr/>
          </p:nvSpPr>
          <p:spPr bwMode="auto">
            <a:xfrm rot="-5400000">
              <a:off x="1543" y="2524"/>
              <a:ext cx="4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296" name="Line 29"/>
            <p:cNvSpPr>
              <a:spLocks noChangeShapeType="1"/>
            </p:cNvSpPr>
            <p:nvPr/>
          </p:nvSpPr>
          <p:spPr bwMode="auto">
            <a:xfrm rot="-5400000">
              <a:off x="1876" y="2524"/>
              <a:ext cx="4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297" name="Line 30"/>
            <p:cNvSpPr>
              <a:spLocks noChangeShapeType="1"/>
            </p:cNvSpPr>
            <p:nvPr/>
          </p:nvSpPr>
          <p:spPr bwMode="auto">
            <a:xfrm rot="-5400000">
              <a:off x="2210" y="2524"/>
              <a:ext cx="4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298" name="Line 31"/>
            <p:cNvSpPr>
              <a:spLocks noChangeShapeType="1"/>
            </p:cNvSpPr>
            <p:nvPr/>
          </p:nvSpPr>
          <p:spPr bwMode="auto">
            <a:xfrm rot="-5400000">
              <a:off x="2543" y="2524"/>
              <a:ext cx="4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299" name="Line 32"/>
            <p:cNvSpPr>
              <a:spLocks noChangeShapeType="1"/>
            </p:cNvSpPr>
            <p:nvPr/>
          </p:nvSpPr>
          <p:spPr bwMode="auto">
            <a:xfrm rot="-5400000">
              <a:off x="2710" y="2524"/>
              <a:ext cx="4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300" name="Line 33"/>
            <p:cNvSpPr>
              <a:spLocks noChangeShapeType="1"/>
            </p:cNvSpPr>
            <p:nvPr/>
          </p:nvSpPr>
          <p:spPr bwMode="auto">
            <a:xfrm rot="-5400000">
              <a:off x="2877" y="2524"/>
              <a:ext cx="4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301" name="Line 34"/>
            <p:cNvSpPr>
              <a:spLocks noChangeShapeType="1"/>
            </p:cNvSpPr>
            <p:nvPr/>
          </p:nvSpPr>
          <p:spPr bwMode="auto">
            <a:xfrm rot="-5400000">
              <a:off x="3044" y="2524"/>
              <a:ext cx="40" cy="0"/>
            </a:xfrm>
            <a:prstGeom prst="line">
              <a:avLst/>
            </a:prstGeom>
            <a:noFill/>
            <a:ln w="19050">
              <a:solidFill>
                <a:schemeClr val="tx1"/>
              </a:solidFill>
              <a:round/>
              <a:headEnd/>
              <a:tailEnd/>
            </a:ln>
          </p:spPr>
          <p:txBody>
            <a:bodyPr>
              <a:prstTxWarp prst="textNoShape">
                <a:avLst/>
              </a:prstTxWarp>
            </a:bodyPr>
            <a:lstStyle/>
            <a:p>
              <a:endParaRPr lang="en-US"/>
            </a:p>
          </p:txBody>
        </p:sp>
      </p:grpSp>
      <p:sp>
        <p:nvSpPr>
          <p:cNvPr id="6167" name="Line 35"/>
          <p:cNvSpPr>
            <a:spLocks noChangeShapeType="1"/>
          </p:cNvSpPr>
          <p:nvPr/>
        </p:nvSpPr>
        <p:spPr bwMode="auto">
          <a:xfrm rot="-5400000">
            <a:off x="5064125" y="419735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168" name="Line 36"/>
          <p:cNvSpPr>
            <a:spLocks noChangeShapeType="1"/>
          </p:cNvSpPr>
          <p:nvPr/>
        </p:nvSpPr>
        <p:spPr bwMode="auto">
          <a:xfrm rot="-5400000">
            <a:off x="5702300" y="419735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169" name="Line 37"/>
          <p:cNvSpPr>
            <a:spLocks noChangeShapeType="1"/>
          </p:cNvSpPr>
          <p:nvPr/>
        </p:nvSpPr>
        <p:spPr bwMode="auto">
          <a:xfrm rot="-5400000">
            <a:off x="6340475" y="419735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170" name="Line 38"/>
          <p:cNvSpPr>
            <a:spLocks noChangeShapeType="1"/>
          </p:cNvSpPr>
          <p:nvPr/>
        </p:nvSpPr>
        <p:spPr bwMode="auto">
          <a:xfrm rot="-5400000">
            <a:off x="6978650" y="419735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171" name="Line 39"/>
          <p:cNvSpPr>
            <a:spLocks noChangeShapeType="1"/>
          </p:cNvSpPr>
          <p:nvPr/>
        </p:nvSpPr>
        <p:spPr bwMode="auto">
          <a:xfrm rot="-5400000">
            <a:off x="4746625" y="419735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172" name="Line 40"/>
          <p:cNvSpPr>
            <a:spLocks noChangeShapeType="1"/>
          </p:cNvSpPr>
          <p:nvPr/>
        </p:nvSpPr>
        <p:spPr bwMode="auto">
          <a:xfrm rot="-5400000">
            <a:off x="5383213" y="419735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173" name="Line 41"/>
          <p:cNvSpPr>
            <a:spLocks noChangeShapeType="1"/>
          </p:cNvSpPr>
          <p:nvPr/>
        </p:nvSpPr>
        <p:spPr bwMode="auto">
          <a:xfrm rot="-5400000">
            <a:off x="6021388" y="419735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174" name="Line 42"/>
          <p:cNvSpPr>
            <a:spLocks noChangeShapeType="1"/>
          </p:cNvSpPr>
          <p:nvPr/>
        </p:nvSpPr>
        <p:spPr bwMode="auto">
          <a:xfrm rot="-5400000">
            <a:off x="6659563" y="419735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175" name="Line 43"/>
          <p:cNvSpPr>
            <a:spLocks noChangeShapeType="1"/>
          </p:cNvSpPr>
          <p:nvPr/>
        </p:nvSpPr>
        <p:spPr bwMode="auto">
          <a:xfrm rot="-5400000">
            <a:off x="7297738" y="419735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176" name="Line 44"/>
          <p:cNvSpPr>
            <a:spLocks noChangeShapeType="1"/>
          </p:cNvSpPr>
          <p:nvPr/>
        </p:nvSpPr>
        <p:spPr bwMode="auto">
          <a:xfrm rot="-5400000">
            <a:off x="7616825" y="419735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177" name="Line 45"/>
          <p:cNvSpPr>
            <a:spLocks noChangeShapeType="1"/>
          </p:cNvSpPr>
          <p:nvPr/>
        </p:nvSpPr>
        <p:spPr bwMode="auto">
          <a:xfrm rot="-5400000">
            <a:off x="7935913" y="419735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178" name="Line 46"/>
          <p:cNvSpPr>
            <a:spLocks noChangeShapeType="1"/>
          </p:cNvSpPr>
          <p:nvPr/>
        </p:nvSpPr>
        <p:spPr bwMode="auto">
          <a:xfrm rot="-5400000">
            <a:off x="8255000" y="419735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179" name="Line 47"/>
          <p:cNvSpPr>
            <a:spLocks noChangeShapeType="1"/>
          </p:cNvSpPr>
          <p:nvPr/>
        </p:nvSpPr>
        <p:spPr bwMode="auto">
          <a:xfrm>
            <a:off x="1200150" y="440690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180" name="Line 48"/>
          <p:cNvSpPr>
            <a:spLocks noChangeShapeType="1"/>
          </p:cNvSpPr>
          <p:nvPr/>
        </p:nvSpPr>
        <p:spPr bwMode="auto">
          <a:xfrm>
            <a:off x="1200150" y="471170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181" name="Line 49"/>
          <p:cNvSpPr>
            <a:spLocks noChangeShapeType="1"/>
          </p:cNvSpPr>
          <p:nvPr/>
        </p:nvSpPr>
        <p:spPr bwMode="auto">
          <a:xfrm>
            <a:off x="1200150" y="501650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182" name="Line 50"/>
          <p:cNvSpPr>
            <a:spLocks noChangeShapeType="1"/>
          </p:cNvSpPr>
          <p:nvPr/>
        </p:nvSpPr>
        <p:spPr bwMode="auto">
          <a:xfrm>
            <a:off x="1200150" y="532130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183" name="Line 51"/>
          <p:cNvSpPr>
            <a:spLocks noChangeShapeType="1"/>
          </p:cNvSpPr>
          <p:nvPr/>
        </p:nvSpPr>
        <p:spPr bwMode="auto">
          <a:xfrm>
            <a:off x="1200150" y="562610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184" name="Line 52"/>
          <p:cNvSpPr>
            <a:spLocks noChangeShapeType="1"/>
          </p:cNvSpPr>
          <p:nvPr/>
        </p:nvSpPr>
        <p:spPr bwMode="auto">
          <a:xfrm>
            <a:off x="1200150" y="593090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185" name="Line 53"/>
          <p:cNvSpPr>
            <a:spLocks noChangeShapeType="1"/>
          </p:cNvSpPr>
          <p:nvPr/>
        </p:nvSpPr>
        <p:spPr bwMode="auto">
          <a:xfrm>
            <a:off x="1200150" y="623570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186" name="Line 54"/>
          <p:cNvSpPr>
            <a:spLocks noChangeShapeType="1"/>
          </p:cNvSpPr>
          <p:nvPr/>
        </p:nvSpPr>
        <p:spPr bwMode="auto">
          <a:xfrm rot="-5400000">
            <a:off x="1231900" y="628015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187" name="Text Box 55"/>
          <p:cNvSpPr txBox="1">
            <a:spLocks noChangeArrowheads="1"/>
          </p:cNvSpPr>
          <p:nvPr/>
        </p:nvSpPr>
        <p:spPr bwMode="auto">
          <a:xfrm rot="-5400000">
            <a:off x="254000" y="5156201"/>
            <a:ext cx="835025" cy="304800"/>
          </a:xfrm>
          <a:prstGeom prst="rect">
            <a:avLst/>
          </a:prstGeom>
          <a:noFill/>
          <a:ln w="9525">
            <a:noFill/>
            <a:miter lim="800000"/>
            <a:headEnd/>
            <a:tailEnd/>
          </a:ln>
        </p:spPr>
        <p:txBody>
          <a:bodyPr wrap="none">
            <a:prstTxWarp prst="textNoShape">
              <a:avLst/>
            </a:prstTxWarp>
            <a:spAutoFit/>
          </a:bodyPr>
          <a:lstStyle/>
          <a:p>
            <a:r>
              <a:rPr lang="en-US" sz="1400">
                <a:solidFill>
                  <a:schemeClr val="tx1"/>
                </a:solidFill>
                <a:ea typeface="Arial" pitchFamily="28" charset="0"/>
                <a:cs typeface="Arial" pitchFamily="28" charset="0"/>
              </a:rPr>
              <a:t>Percent</a:t>
            </a:r>
          </a:p>
        </p:txBody>
      </p:sp>
      <p:sp>
        <p:nvSpPr>
          <p:cNvPr id="6188" name="Text Box 56"/>
          <p:cNvSpPr txBox="1">
            <a:spLocks noChangeArrowheads="1"/>
          </p:cNvSpPr>
          <p:nvPr/>
        </p:nvSpPr>
        <p:spPr bwMode="auto">
          <a:xfrm>
            <a:off x="1698625" y="4598988"/>
            <a:ext cx="954088" cy="915987"/>
          </a:xfrm>
          <a:prstGeom prst="rect">
            <a:avLst/>
          </a:prstGeom>
          <a:noFill/>
          <a:ln w="9525">
            <a:noFill/>
            <a:miter lim="800000"/>
            <a:headEnd/>
            <a:tailEnd/>
          </a:ln>
        </p:spPr>
        <p:txBody>
          <a:bodyPr>
            <a:prstTxWarp prst="textNoShape">
              <a:avLst/>
            </a:prstTxWarp>
            <a:spAutoFit/>
          </a:bodyPr>
          <a:lstStyle/>
          <a:p>
            <a:r>
              <a:rPr lang="en-US">
                <a:solidFill>
                  <a:schemeClr val="tx1"/>
                </a:solidFill>
                <a:ea typeface="Arial" pitchFamily="28" charset="0"/>
                <a:cs typeface="Arial" pitchFamily="28" charset="0"/>
                <a:sym typeface="Symbol" pitchFamily="28" charset="2"/>
              </a:rPr>
              <a:t>RSV</a:t>
            </a:r>
          </a:p>
          <a:p>
            <a:endParaRPr lang="en-US">
              <a:solidFill>
                <a:schemeClr val="tx1"/>
              </a:solidFill>
              <a:ea typeface="Arial" pitchFamily="28" charset="0"/>
              <a:cs typeface="Arial" pitchFamily="28" charset="0"/>
              <a:sym typeface="Symbol" pitchFamily="28" charset="2"/>
            </a:endParaRPr>
          </a:p>
          <a:p>
            <a:endParaRPr lang="en-US">
              <a:solidFill>
                <a:schemeClr val="tx1"/>
              </a:solidFill>
              <a:ea typeface="Arial" pitchFamily="28" charset="0"/>
              <a:cs typeface="Arial" pitchFamily="28" charset="0"/>
            </a:endParaRPr>
          </a:p>
        </p:txBody>
      </p:sp>
      <p:sp>
        <p:nvSpPr>
          <p:cNvPr id="6189" name="Text Box 57"/>
          <p:cNvSpPr txBox="1">
            <a:spLocks noChangeArrowheads="1"/>
          </p:cNvSpPr>
          <p:nvPr/>
        </p:nvSpPr>
        <p:spPr bwMode="auto">
          <a:xfrm>
            <a:off x="4618038" y="4602163"/>
            <a:ext cx="1784350" cy="731837"/>
          </a:xfrm>
          <a:prstGeom prst="rect">
            <a:avLst/>
          </a:prstGeom>
          <a:noFill/>
          <a:ln w="9525">
            <a:noFill/>
            <a:miter lim="800000"/>
            <a:headEnd/>
            <a:tailEnd/>
          </a:ln>
        </p:spPr>
        <p:txBody>
          <a:bodyPr wrap="none">
            <a:prstTxWarp prst="textNoShape">
              <a:avLst/>
            </a:prstTxWarp>
            <a:spAutoFit/>
          </a:bodyPr>
          <a:lstStyle/>
          <a:p>
            <a:r>
              <a:rPr lang="en-US">
                <a:solidFill>
                  <a:schemeClr val="tx1"/>
                </a:solidFill>
                <a:ea typeface="Arial" pitchFamily="28" charset="0"/>
                <a:cs typeface="Arial" pitchFamily="28" charset="0"/>
                <a:sym typeface="Symbol" pitchFamily="28" charset="2"/>
              </a:rPr>
              <a:t>Influenza virus</a:t>
            </a:r>
          </a:p>
          <a:p>
            <a:endParaRPr lang="en-US" sz="1200">
              <a:solidFill>
                <a:schemeClr val="tx1"/>
              </a:solidFill>
              <a:ea typeface="Arial" pitchFamily="28" charset="0"/>
              <a:cs typeface="Arial" pitchFamily="28" charset="0"/>
              <a:sym typeface="Symbol" pitchFamily="28" charset="2"/>
            </a:endParaRPr>
          </a:p>
          <a:p>
            <a:endParaRPr lang="en-US" sz="1200">
              <a:solidFill>
                <a:schemeClr val="tx1"/>
              </a:solidFill>
              <a:ea typeface="Arial" pitchFamily="28" charset="0"/>
              <a:cs typeface="Arial" pitchFamily="28" charset="0"/>
            </a:endParaRPr>
          </a:p>
        </p:txBody>
      </p:sp>
      <p:grpSp>
        <p:nvGrpSpPr>
          <p:cNvPr id="3" name="Group 58"/>
          <p:cNvGrpSpPr>
            <a:grpSpLocks/>
          </p:cNvGrpSpPr>
          <p:nvPr/>
        </p:nvGrpSpPr>
        <p:grpSpPr bwMode="auto">
          <a:xfrm>
            <a:off x="1539875" y="6248400"/>
            <a:ext cx="2911475" cy="63500"/>
            <a:chOff x="1230" y="2504"/>
            <a:chExt cx="1834" cy="40"/>
          </a:xfrm>
        </p:grpSpPr>
        <p:sp>
          <p:nvSpPr>
            <p:cNvPr id="6278" name="Line 59"/>
            <p:cNvSpPr>
              <a:spLocks noChangeShapeType="1"/>
            </p:cNvSpPr>
            <p:nvPr/>
          </p:nvSpPr>
          <p:spPr bwMode="auto">
            <a:xfrm rot="-5400000">
              <a:off x="1376" y="2524"/>
              <a:ext cx="4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279" name="Line 60"/>
            <p:cNvSpPr>
              <a:spLocks noChangeShapeType="1"/>
            </p:cNvSpPr>
            <p:nvPr/>
          </p:nvSpPr>
          <p:spPr bwMode="auto">
            <a:xfrm rot="-5400000">
              <a:off x="1710" y="2524"/>
              <a:ext cx="4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280" name="Line 61"/>
            <p:cNvSpPr>
              <a:spLocks noChangeShapeType="1"/>
            </p:cNvSpPr>
            <p:nvPr/>
          </p:nvSpPr>
          <p:spPr bwMode="auto">
            <a:xfrm rot="-5400000">
              <a:off x="2043" y="2524"/>
              <a:ext cx="4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281" name="Line 62"/>
            <p:cNvSpPr>
              <a:spLocks noChangeShapeType="1"/>
            </p:cNvSpPr>
            <p:nvPr/>
          </p:nvSpPr>
          <p:spPr bwMode="auto">
            <a:xfrm rot="-5400000">
              <a:off x="2377" y="2524"/>
              <a:ext cx="4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282" name="Line 63"/>
            <p:cNvSpPr>
              <a:spLocks noChangeShapeType="1"/>
            </p:cNvSpPr>
            <p:nvPr/>
          </p:nvSpPr>
          <p:spPr bwMode="auto">
            <a:xfrm rot="-5400000">
              <a:off x="1210" y="2524"/>
              <a:ext cx="4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283" name="Line 64"/>
            <p:cNvSpPr>
              <a:spLocks noChangeShapeType="1"/>
            </p:cNvSpPr>
            <p:nvPr/>
          </p:nvSpPr>
          <p:spPr bwMode="auto">
            <a:xfrm rot="-5400000">
              <a:off x="1543" y="2524"/>
              <a:ext cx="4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284" name="Line 65"/>
            <p:cNvSpPr>
              <a:spLocks noChangeShapeType="1"/>
            </p:cNvSpPr>
            <p:nvPr/>
          </p:nvSpPr>
          <p:spPr bwMode="auto">
            <a:xfrm rot="-5400000">
              <a:off x="1876" y="2524"/>
              <a:ext cx="4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285" name="Line 66"/>
            <p:cNvSpPr>
              <a:spLocks noChangeShapeType="1"/>
            </p:cNvSpPr>
            <p:nvPr/>
          </p:nvSpPr>
          <p:spPr bwMode="auto">
            <a:xfrm rot="-5400000">
              <a:off x="2210" y="2524"/>
              <a:ext cx="4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286" name="Line 67"/>
            <p:cNvSpPr>
              <a:spLocks noChangeShapeType="1"/>
            </p:cNvSpPr>
            <p:nvPr/>
          </p:nvSpPr>
          <p:spPr bwMode="auto">
            <a:xfrm rot="-5400000">
              <a:off x="2543" y="2524"/>
              <a:ext cx="4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287" name="Line 68"/>
            <p:cNvSpPr>
              <a:spLocks noChangeShapeType="1"/>
            </p:cNvSpPr>
            <p:nvPr/>
          </p:nvSpPr>
          <p:spPr bwMode="auto">
            <a:xfrm rot="-5400000">
              <a:off x="2710" y="2524"/>
              <a:ext cx="4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288" name="Line 69"/>
            <p:cNvSpPr>
              <a:spLocks noChangeShapeType="1"/>
            </p:cNvSpPr>
            <p:nvPr/>
          </p:nvSpPr>
          <p:spPr bwMode="auto">
            <a:xfrm rot="-5400000">
              <a:off x="2877" y="2524"/>
              <a:ext cx="4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289" name="Line 70"/>
            <p:cNvSpPr>
              <a:spLocks noChangeShapeType="1"/>
            </p:cNvSpPr>
            <p:nvPr/>
          </p:nvSpPr>
          <p:spPr bwMode="auto">
            <a:xfrm rot="-5400000">
              <a:off x="3044" y="2524"/>
              <a:ext cx="40" cy="0"/>
            </a:xfrm>
            <a:prstGeom prst="line">
              <a:avLst/>
            </a:prstGeom>
            <a:noFill/>
            <a:ln w="19050">
              <a:solidFill>
                <a:schemeClr val="tx1"/>
              </a:solidFill>
              <a:round/>
              <a:headEnd/>
              <a:tailEnd/>
            </a:ln>
          </p:spPr>
          <p:txBody>
            <a:bodyPr>
              <a:prstTxWarp prst="textNoShape">
                <a:avLst/>
              </a:prstTxWarp>
            </a:bodyPr>
            <a:lstStyle/>
            <a:p>
              <a:endParaRPr lang="en-US"/>
            </a:p>
          </p:txBody>
        </p:sp>
      </p:grpSp>
      <p:sp>
        <p:nvSpPr>
          <p:cNvPr id="6191" name="Line 71"/>
          <p:cNvSpPr>
            <a:spLocks noChangeShapeType="1"/>
          </p:cNvSpPr>
          <p:nvPr/>
        </p:nvSpPr>
        <p:spPr bwMode="auto">
          <a:xfrm rot="-5400000">
            <a:off x="5064125" y="628015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192" name="Line 72"/>
          <p:cNvSpPr>
            <a:spLocks noChangeShapeType="1"/>
          </p:cNvSpPr>
          <p:nvPr/>
        </p:nvSpPr>
        <p:spPr bwMode="auto">
          <a:xfrm rot="-5400000">
            <a:off x="5702300" y="628015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193" name="Line 73"/>
          <p:cNvSpPr>
            <a:spLocks noChangeShapeType="1"/>
          </p:cNvSpPr>
          <p:nvPr/>
        </p:nvSpPr>
        <p:spPr bwMode="auto">
          <a:xfrm rot="-5400000">
            <a:off x="6340475" y="628015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194" name="Line 74"/>
          <p:cNvSpPr>
            <a:spLocks noChangeShapeType="1"/>
          </p:cNvSpPr>
          <p:nvPr/>
        </p:nvSpPr>
        <p:spPr bwMode="auto">
          <a:xfrm rot="-5400000">
            <a:off x="6978650" y="628015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195" name="Line 75"/>
          <p:cNvSpPr>
            <a:spLocks noChangeShapeType="1"/>
          </p:cNvSpPr>
          <p:nvPr/>
        </p:nvSpPr>
        <p:spPr bwMode="auto">
          <a:xfrm rot="-5400000">
            <a:off x="4746625" y="628015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196" name="Line 76"/>
          <p:cNvSpPr>
            <a:spLocks noChangeShapeType="1"/>
          </p:cNvSpPr>
          <p:nvPr/>
        </p:nvSpPr>
        <p:spPr bwMode="auto">
          <a:xfrm rot="-5400000">
            <a:off x="5383213" y="628015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197" name="Line 77"/>
          <p:cNvSpPr>
            <a:spLocks noChangeShapeType="1"/>
          </p:cNvSpPr>
          <p:nvPr/>
        </p:nvSpPr>
        <p:spPr bwMode="auto">
          <a:xfrm rot="-5400000">
            <a:off x="6021388" y="628015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198" name="Line 78"/>
          <p:cNvSpPr>
            <a:spLocks noChangeShapeType="1"/>
          </p:cNvSpPr>
          <p:nvPr/>
        </p:nvSpPr>
        <p:spPr bwMode="auto">
          <a:xfrm rot="-5400000">
            <a:off x="6659563" y="628015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199" name="Line 79"/>
          <p:cNvSpPr>
            <a:spLocks noChangeShapeType="1"/>
          </p:cNvSpPr>
          <p:nvPr/>
        </p:nvSpPr>
        <p:spPr bwMode="auto">
          <a:xfrm rot="-5400000">
            <a:off x="7297738" y="628015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200" name="Line 80"/>
          <p:cNvSpPr>
            <a:spLocks noChangeShapeType="1"/>
          </p:cNvSpPr>
          <p:nvPr/>
        </p:nvSpPr>
        <p:spPr bwMode="auto">
          <a:xfrm rot="-5400000">
            <a:off x="7616825" y="628015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201" name="Line 81"/>
          <p:cNvSpPr>
            <a:spLocks noChangeShapeType="1"/>
          </p:cNvSpPr>
          <p:nvPr/>
        </p:nvSpPr>
        <p:spPr bwMode="auto">
          <a:xfrm rot="-5400000">
            <a:off x="7935913" y="628015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202" name="Line 82"/>
          <p:cNvSpPr>
            <a:spLocks noChangeShapeType="1"/>
          </p:cNvSpPr>
          <p:nvPr/>
        </p:nvSpPr>
        <p:spPr bwMode="auto">
          <a:xfrm rot="-5400000">
            <a:off x="8255000" y="6280150"/>
            <a:ext cx="635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6203" name="Rectangle 83"/>
          <p:cNvSpPr>
            <a:spLocks noChangeArrowheads="1"/>
          </p:cNvSpPr>
          <p:nvPr/>
        </p:nvSpPr>
        <p:spPr bwMode="auto">
          <a:xfrm>
            <a:off x="4575175" y="4048125"/>
            <a:ext cx="88900" cy="88900"/>
          </a:xfrm>
          <a:prstGeom prst="rect">
            <a:avLst/>
          </a:prstGeom>
          <a:solidFill>
            <a:schemeClr val="hlink"/>
          </a:solidFill>
          <a:ln w="9525">
            <a:solidFill>
              <a:schemeClr val="hlink"/>
            </a:solidFill>
            <a:miter lim="800000"/>
            <a:headEnd/>
            <a:tailEnd/>
          </a:ln>
        </p:spPr>
        <p:txBody>
          <a:bodyPr wrap="none" anchor="ctr">
            <a:prstTxWarp prst="textNoShape">
              <a:avLst/>
            </a:prstTxWarp>
          </a:bodyPr>
          <a:lstStyle/>
          <a:p>
            <a:endParaRPr lang="en-US"/>
          </a:p>
        </p:txBody>
      </p:sp>
      <p:sp>
        <p:nvSpPr>
          <p:cNvPr id="6204" name="Oval 84"/>
          <p:cNvSpPr>
            <a:spLocks noChangeArrowheads="1"/>
          </p:cNvSpPr>
          <p:nvPr/>
        </p:nvSpPr>
        <p:spPr bwMode="auto">
          <a:xfrm>
            <a:off x="4584700" y="6200775"/>
            <a:ext cx="88900" cy="88900"/>
          </a:xfrm>
          <a:prstGeom prst="ellipse">
            <a:avLst/>
          </a:prstGeom>
          <a:solidFill>
            <a:schemeClr val="folHlink"/>
          </a:solidFill>
          <a:ln w="9525">
            <a:solidFill>
              <a:schemeClr val="folHlink"/>
            </a:solidFill>
            <a:round/>
            <a:headEnd/>
            <a:tailEnd/>
          </a:ln>
        </p:spPr>
        <p:txBody>
          <a:bodyPr wrap="none" anchor="ctr">
            <a:prstTxWarp prst="textNoShape">
              <a:avLst/>
            </a:prstTxWarp>
          </a:bodyPr>
          <a:lstStyle/>
          <a:p>
            <a:endParaRPr lang="en-US"/>
          </a:p>
        </p:txBody>
      </p:sp>
      <p:sp>
        <p:nvSpPr>
          <p:cNvPr id="6205" name="AutoShape 85"/>
          <p:cNvSpPr>
            <a:spLocks noChangeArrowheads="1"/>
          </p:cNvSpPr>
          <p:nvPr/>
        </p:nvSpPr>
        <p:spPr bwMode="auto">
          <a:xfrm>
            <a:off x="4302125" y="6191250"/>
            <a:ext cx="88900" cy="88900"/>
          </a:xfrm>
          <a:prstGeom prst="triangle">
            <a:avLst>
              <a:gd name="adj" fmla="val 50000"/>
            </a:avLst>
          </a:prstGeom>
          <a:solidFill>
            <a:schemeClr val="accent2"/>
          </a:solidFill>
          <a:ln w="9525">
            <a:solidFill>
              <a:schemeClr val="accent2"/>
            </a:solidFill>
            <a:miter lim="800000"/>
            <a:headEnd/>
            <a:tailEnd/>
          </a:ln>
        </p:spPr>
        <p:txBody>
          <a:bodyPr wrap="none" anchor="ctr">
            <a:prstTxWarp prst="textNoShape">
              <a:avLst/>
            </a:prstTxWarp>
          </a:bodyPr>
          <a:lstStyle/>
          <a:p>
            <a:endParaRPr lang="en-US"/>
          </a:p>
        </p:txBody>
      </p:sp>
      <p:sp>
        <p:nvSpPr>
          <p:cNvPr id="6206" name="AutoShape 86"/>
          <p:cNvSpPr>
            <a:spLocks noChangeArrowheads="1"/>
          </p:cNvSpPr>
          <p:nvPr/>
        </p:nvSpPr>
        <p:spPr bwMode="auto">
          <a:xfrm>
            <a:off x="1349375" y="3803650"/>
            <a:ext cx="114300" cy="114300"/>
          </a:xfrm>
          <a:prstGeom prst="diamond">
            <a:avLst/>
          </a:prstGeom>
          <a:solidFill>
            <a:srgbClr val="FF0000"/>
          </a:solidFill>
          <a:ln w="9525">
            <a:solidFill>
              <a:srgbClr val="FF0000"/>
            </a:solidFill>
            <a:miter lim="800000"/>
            <a:headEnd/>
            <a:tailEnd/>
          </a:ln>
        </p:spPr>
        <p:txBody>
          <a:bodyPr wrap="none" anchor="ctr">
            <a:prstTxWarp prst="textNoShape">
              <a:avLst/>
            </a:prstTxWarp>
          </a:bodyPr>
          <a:lstStyle/>
          <a:p>
            <a:endParaRPr lang="en-US">
              <a:solidFill>
                <a:srgbClr val="FF0000"/>
              </a:solidFill>
            </a:endParaRPr>
          </a:p>
        </p:txBody>
      </p:sp>
      <p:sp>
        <p:nvSpPr>
          <p:cNvPr id="6207" name="AutoShape 87"/>
          <p:cNvSpPr>
            <a:spLocks noChangeArrowheads="1"/>
          </p:cNvSpPr>
          <p:nvPr/>
        </p:nvSpPr>
        <p:spPr bwMode="auto">
          <a:xfrm>
            <a:off x="1612900" y="3978275"/>
            <a:ext cx="114300" cy="114300"/>
          </a:xfrm>
          <a:prstGeom prst="diamond">
            <a:avLst/>
          </a:prstGeom>
          <a:solidFill>
            <a:srgbClr val="FF0000"/>
          </a:solidFill>
          <a:ln w="9525">
            <a:solidFill>
              <a:srgbClr val="FF0000"/>
            </a:solidFill>
            <a:miter lim="800000"/>
            <a:headEnd/>
            <a:tailEnd/>
          </a:ln>
        </p:spPr>
        <p:txBody>
          <a:bodyPr wrap="none" anchor="ctr">
            <a:prstTxWarp prst="textNoShape">
              <a:avLst/>
            </a:prstTxWarp>
          </a:bodyPr>
          <a:lstStyle/>
          <a:p>
            <a:endParaRPr lang="en-US">
              <a:solidFill>
                <a:srgbClr val="FF0000"/>
              </a:solidFill>
            </a:endParaRPr>
          </a:p>
        </p:txBody>
      </p:sp>
      <p:sp>
        <p:nvSpPr>
          <p:cNvPr id="6208" name="AutoShape 88"/>
          <p:cNvSpPr>
            <a:spLocks noChangeArrowheads="1"/>
          </p:cNvSpPr>
          <p:nvPr/>
        </p:nvSpPr>
        <p:spPr bwMode="auto">
          <a:xfrm>
            <a:off x="1879600" y="2749550"/>
            <a:ext cx="114300" cy="114300"/>
          </a:xfrm>
          <a:prstGeom prst="diamond">
            <a:avLst/>
          </a:prstGeom>
          <a:solidFill>
            <a:srgbClr val="FF0000"/>
          </a:solidFill>
          <a:ln w="9525">
            <a:solidFill>
              <a:srgbClr val="FF0000"/>
            </a:solidFill>
            <a:miter lim="800000"/>
            <a:headEnd/>
            <a:tailEnd/>
          </a:ln>
        </p:spPr>
        <p:txBody>
          <a:bodyPr wrap="none" anchor="ctr">
            <a:prstTxWarp prst="textNoShape">
              <a:avLst/>
            </a:prstTxWarp>
          </a:bodyPr>
          <a:lstStyle/>
          <a:p>
            <a:endParaRPr lang="en-US">
              <a:solidFill>
                <a:srgbClr val="FF0000"/>
              </a:solidFill>
            </a:endParaRPr>
          </a:p>
        </p:txBody>
      </p:sp>
      <p:sp>
        <p:nvSpPr>
          <p:cNvPr id="6209" name="AutoShape 89"/>
          <p:cNvSpPr>
            <a:spLocks noChangeArrowheads="1"/>
          </p:cNvSpPr>
          <p:nvPr/>
        </p:nvSpPr>
        <p:spPr bwMode="auto">
          <a:xfrm>
            <a:off x="2143125" y="3546475"/>
            <a:ext cx="114300" cy="114300"/>
          </a:xfrm>
          <a:prstGeom prst="diamond">
            <a:avLst/>
          </a:prstGeom>
          <a:solidFill>
            <a:srgbClr val="FF0000"/>
          </a:solidFill>
          <a:ln w="9525">
            <a:solidFill>
              <a:srgbClr val="FF0000"/>
            </a:solidFill>
            <a:miter lim="800000"/>
            <a:headEnd/>
            <a:tailEnd/>
          </a:ln>
        </p:spPr>
        <p:txBody>
          <a:bodyPr wrap="none" anchor="ctr">
            <a:prstTxWarp prst="textNoShape">
              <a:avLst/>
            </a:prstTxWarp>
          </a:bodyPr>
          <a:lstStyle/>
          <a:p>
            <a:endParaRPr lang="en-US">
              <a:solidFill>
                <a:srgbClr val="FF0000"/>
              </a:solidFill>
            </a:endParaRPr>
          </a:p>
        </p:txBody>
      </p:sp>
      <p:sp>
        <p:nvSpPr>
          <p:cNvPr id="6210" name="AutoShape 90"/>
          <p:cNvSpPr>
            <a:spLocks noChangeArrowheads="1"/>
          </p:cNvSpPr>
          <p:nvPr/>
        </p:nvSpPr>
        <p:spPr bwMode="auto">
          <a:xfrm>
            <a:off x="2406650" y="3616325"/>
            <a:ext cx="114300" cy="114300"/>
          </a:xfrm>
          <a:prstGeom prst="diamond">
            <a:avLst/>
          </a:prstGeom>
          <a:solidFill>
            <a:srgbClr val="FF0000"/>
          </a:solidFill>
          <a:ln w="9525">
            <a:solidFill>
              <a:srgbClr val="FF0000"/>
            </a:solidFill>
            <a:miter lim="800000"/>
            <a:headEnd/>
            <a:tailEnd/>
          </a:ln>
        </p:spPr>
        <p:txBody>
          <a:bodyPr wrap="none" anchor="ctr">
            <a:prstTxWarp prst="textNoShape">
              <a:avLst/>
            </a:prstTxWarp>
          </a:bodyPr>
          <a:lstStyle/>
          <a:p>
            <a:endParaRPr lang="en-US">
              <a:solidFill>
                <a:srgbClr val="FF0000"/>
              </a:solidFill>
            </a:endParaRPr>
          </a:p>
        </p:txBody>
      </p:sp>
      <p:sp>
        <p:nvSpPr>
          <p:cNvPr id="6211" name="AutoShape 91"/>
          <p:cNvSpPr>
            <a:spLocks noChangeArrowheads="1"/>
          </p:cNvSpPr>
          <p:nvPr/>
        </p:nvSpPr>
        <p:spPr bwMode="auto">
          <a:xfrm>
            <a:off x="2676525" y="3800475"/>
            <a:ext cx="114300" cy="114300"/>
          </a:xfrm>
          <a:prstGeom prst="diamond">
            <a:avLst/>
          </a:prstGeom>
          <a:solidFill>
            <a:srgbClr val="FF0000"/>
          </a:solidFill>
          <a:ln w="9525">
            <a:solidFill>
              <a:srgbClr val="FF0000"/>
            </a:solidFill>
            <a:miter lim="800000"/>
            <a:headEnd/>
            <a:tailEnd/>
          </a:ln>
        </p:spPr>
        <p:txBody>
          <a:bodyPr wrap="none" anchor="ctr">
            <a:prstTxWarp prst="textNoShape">
              <a:avLst/>
            </a:prstTxWarp>
          </a:bodyPr>
          <a:lstStyle/>
          <a:p>
            <a:endParaRPr lang="en-US">
              <a:solidFill>
                <a:srgbClr val="FF0000"/>
              </a:solidFill>
            </a:endParaRPr>
          </a:p>
        </p:txBody>
      </p:sp>
      <p:sp>
        <p:nvSpPr>
          <p:cNvPr id="6212" name="AutoShape 92"/>
          <p:cNvSpPr>
            <a:spLocks noChangeArrowheads="1"/>
          </p:cNvSpPr>
          <p:nvPr/>
        </p:nvSpPr>
        <p:spPr bwMode="auto">
          <a:xfrm>
            <a:off x="2936875" y="3860800"/>
            <a:ext cx="114300" cy="114300"/>
          </a:xfrm>
          <a:prstGeom prst="diamond">
            <a:avLst/>
          </a:prstGeom>
          <a:solidFill>
            <a:srgbClr val="FF0000"/>
          </a:solidFill>
          <a:ln w="9525">
            <a:solidFill>
              <a:srgbClr val="FF0000"/>
            </a:solidFill>
            <a:miter lim="800000"/>
            <a:headEnd/>
            <a:tailEnd/>
          </a:ln>
        </p:spPr>
        <p:txBody>
          <a:bodyPr wrap="none" anchor="ctr">
            <a:prstTxWarp prst="textNoShape">
              <a:avLst/>
            </a:prstTxWarp>
          </a:bodyPr>
          <a:lstStyle/>
          <a:p>
            <a:endParaRPr lang="en-US">
              <a:solidFill>
                <a:srgbClr val="FF0000"/>
              </a:solidFill>
            </a:endParaRPr>
          </a:p>
        </p:txBody>
      </p:sp>
      <p:sp>
        <p:nvSpPr>
          <p:cNvPr id="6213" name="AutoShape 93"/>
          <p:cNvSpPr>
            <a:spLocks noChangeArrowheads="1"/>
          </p:cNvSpPr>
          <p:nvPr/>
        </p:nvSpPr>
        <p:spPr bwMode="auto">
          <a:xfrm>
            <a:off x="3206750" y="3832225"/>
            <a:ext cx="114300" cy="114300"/>
          </a:xfrm>
          <a:prstGeom prst="diamond">
            <a:avLst/>
          </a:prstGeom>
          <a:solidFill>
            <a:srgbClr val="FF0000"/>
          </a:solidFill>
          <a:ln w="9525">
            <a:solidFill>
              <a:srgbClr val="FF0000"/>
            </a:solidFill>
            <a:miter lim="800000"/>
            <a:headEnd/>
            <a:tailEnd/>
          </a:ln>
        </p:spPr>
        <p:txBody>
          <a:bodyPr wrap="none" anchor="ctr">
            <a:prstTxWarp prst="textNoShape">
              <a:avLst/>
            </a:prstTxWarp>
          </a:bodyPr>
          <a:lstStyle/>
          <a:p>
            <a:endParaRPr lang="en-US">
              <a:solidFill>
                <a:srgbClr val="FF0000"/>
              </a:solidFill>
            </a:endParaRPr>
          </a:p>
        </p:txBody>
      </p:sp>
      <p:sp>
        <p:nvSpPr>
          <p:cNvPr id="6214" name="AutoShape 94"/>
          <p:cNvSpPr>
            <a:spLocks noChangeArrowheads="1"/>
          </p:cNvSpPr>
          <p:nvPr/>
        </p:nvSpPr>
        <p:spPr bwMode="auto">
          <a:xfrm>
            <a:off x="3470275" y="3641725"/>
            <a:ext cx="114300" cy="114300"/>
          </a:xfrm>
          <a:prstGeom prst="diamond">
            <a:avLst/>
          </a:prstGeom>
          <a:solidFill>
            <a:srgbClr val="FF0000"/>
          </a:solidFill>
          <a:ln w="9525">
            <a:solidFill>
              <a:srgbClr val="FF0000"/>
            </a:solidFill>
            <a:miter lim="800000"/>
            <a:headEnd/>
            <a:tailEnd/>
          </a:ln>
        </p:spPr>
        <p:txBody>
          <a:bodyPr wrap="none" anchor="ctr">
            <a:prstTxWarp prst="textNoShape">
              <a:avLst/>
            </a:prstTxWarp>
          </a:bodyPr>
          <a:lstStyle/>
          <a:p>
            <a:endParaRPr lang="en-US">
              <a:solidFill>
                <a:srgbClr val="FF0000"/>
              </a:solidFill>
            </a:endParaRPr>
          </a:p>
        </p:txBody>
      </p:sp>
      <p:sp>
        <p:nvSpPr>
          <p:cNvPr id="6215" name="AutoShape 95"/>
          <p:cNvSpPr>
            <a:spLocks noChangeArrowheads="1"/>
          </p:cNvSpPr>
          <p:nvPr/>
        </p:nvSpPr>
        <p:spPr bwMode="auto">
          <a:xfrm>
            <a:off x="3733800" y="3727450"/>
            <a:ext cx="114300" cy="114300"/>
          </a:xfrm>
          <a:prstGeom prst="diamond">
            <a:avLst/>
          </a:prstGeom>
          <a:solidFill>
            <a:srgbClr val="FF0000"/>
          </a:solidFill>
          <a:ln w="9525">
            <a:solidFill>
              <a:srgbClr val="FF0000"/>
            </a:solidFill>
            <a:miter lim="800000"/>
            <a:headEnd/>
            <a:tailEnd/>
          </a:ln>
        </p:spPr>
        <p:txBody>
          <a:bodyPr wrap="none" anchor="ctr">
            <a:prstTxWarp prst="textNoShape">
              <a:avLst/>
            </a:prstTxWarp>
          </a:bodyPr>
          <a:lstStyle/>
          <a:p>
            <a:endParaRPr lang="en-US">
              <a:solidFill>
                <a:srgbClr val="FF0000"/>
              </a:solidFill>
            </a:endParaRPr>
          </a:p>
        </p:txBody>
      </p:sp>
      <p:sp>
        <p:nvSpPr>
          <p:cNvPr id="6216" name="AutoShape 96"/>
          <p:cNvSpPr>
            <a:spLocks noChangeArrowheads="1"/>
          </p:cNvSpPr>
          <p:nvPr/>
        </p:nvSpPr>
        <p:spPr bwMode="auto">
          <a:xfrm>
            <a:off x="4000500" y="3390900"/>
            <a:ext cx="114300" cy="114300"/>
          </a:xfrm>
          <a:prstGeom prst="diamond">
            <a:avLst/>
          </a:prstGeom>
          <a:solidFill>
            <a:srgbClr val="FF0000"/>
          </a:solidFill>
          <a:ln w="9525">
            <a:solidFill>
              <a:srgbClr val="FF0000"/>
            </a:solidFill>
            <a:miter lim="800000"/>
            <a:headEnd/>
            <a:tailEnd/>
          </a:ln>
        </p:spPr>
        <p:txBody>
          <a:bodyPr wrap="none" anchor="ctr">
            <a:prstTxWarp prst="textNoShape">
              <a:avLst/>
            </a:prstTxWarp>
          </a:bodyPr>
          <a:lstStyle/>
          <a:p>
            <a:endParaRPr lang="en-US">
              <a:solidFill>
                <a:srgbClr val="FF0000"/>
              </a:solidFill>
            </a:endParaRPr>
          </a:p>
        </p:txBody>
      </p:sp>
      <p:sp>
        <p:nvSpPr>
          <p:cNvPr id="6217" name="AutoShape 97"/>
          <p:cNvSpPr>
            <a:spLocks noChangeArrowheads="1"/>
          </p:cNvSpPr>
          <p:nvPr/>
        </p:nvSpPr>
        <p:spPr bwMode="auto">
          <a:xfrm>
            <a:off x="4267200" y="3797300"/>
            <a:ext cx="114300" cy="114300"/>
          </a:xfrm>
          <a:prstGeom prst="diamond">
            <a:avLst/>
          </a:prstGeom>
          <a:solidFill>
            <a:srgbClr val="FF0000"/>
          </a:solidFill>
          <a:ln w="9525">
            <a:solidFill>
              <a:srgbClr val="FF0000"/>
            </a:solidFill>
            <a:miter lim="800000"/>
            <a:headEnd/>
            <a:tailEnd/>
          </a:ln>
        </p:spPr>
        <p:txBody>
          <a:bodyPr wrap="none" anchor="ctr">
            <a:prstTxWarp prst="textNoShape">
              <a:avLst/>
            </a:prstTxWarp>
          </a:bodyPr>
          <a:lstStyle/>
          <a:p>
            <a:endParaRPr lang="en-US">
              <a:solidFill>
                <a:srgbClr val="FF0000"/>
              </a:solidFill>
            </a:endParaRPr>
          </a:p>
        </p:txBody>
      </p:sp>
      <p:sp>
        <p:nvSpPr>
          <p:cNvPr id="6218" name="Rectangle 98"/>
          <p:cNvSpPr>
            <a:spLocks noChangeArrowheads="1"/>
          </p:cNvSpPr>
          <p:nvPr/>
        </p:nvSpPr>
        <p:spPr bwMode="auto">
          <a:xfrm>
            <a:off x="4889500" y="3825875"/>
            <a:ext cx="88900" cy="88900"/>
          </a:xfrm>
          <a:prstGeom prst="rect">
            <a:avLst/>
          </a:prstGeom>
          <a:solidFill>
            <a:schemeClr val="hlink"/>
          </a:solidFill>
          <a:ln w="9525">
            <a:solidFill>
              <a:schemeClr val="hlink"/>
            </a:solidFill>
            <a:miter lim="800000"/>
            <a:headEnd/>
            <a:tailEnd/>
          </a:ln>
        </p:spPr>
        <p:txBody>
          <a:bodyPr wrap="none" anchor="ctr">
            <a:prstTxWarp prst="textNoShape">
              <a:avLst/>
            </a:prstTxWarp>
          </a:bodyPr>
          <a:lstStyle/>
          <a:p>
            <a:endParaRPr lang="en-US"/>
          </a:p>
        </p:txBody>
      </p:sp>
      <p:sp>
        <p:nvSpPr>
          <p:cNvPr id="6219" name="Rectangle 99"/>
          <p:cNvSpPr>
            <a:spLocks noChangeArrowheads="1"/>
          </p:cNvSpPr>
          <p:nvPr/>
        </p:nvSpPr>
        <p:spPr bwMode="auto">
          <a:xfrm>
            <a:off x="5207000" y="3022600"/>
            <a:ext cx="88900" cy="88900"/>
          </a:xfrm>
          <a:prstGeom prst="rect">
            <a:avLst/>
          </a:prstGeom>
          <a:solidFill>
            <a:schemeClr val="hlink"/>
          </a:solidFill>
          <a:ln w="9525">
            <a:solidFill>
              <a:schemeClr val="hlink"/>
            </a:solidFill>
            <a:miter lim="800000"/>
            <a:headEnd/>
            <a:tailEnd/>
          </a:ln>
        </p:spPr>
        <p:txBody>
          <a:bodyPr wrap="none" anchor="ctr">
            <a:prstTxWarp prst="textNoShape">
              <a:avLst/>
            </a:prstTxWarp>
          </a:bodyPr>
          <a:lstStyle/>
          <a:p>
            <a:endParaRPr lang="en-US"/>
          </a:p>
        </p:txBody>
      </p:sp>
      <p:sp>
        <p:nvSpPr>
          <p:cNvPr id="6220" name="Rectangle 100"/>
          <p:cNvSpPr>
            <a:spLocks noChangeArrowheads="1"/>
          </p:cNvSpPr>
          <p:nvPr/>
        </p:nvSpPr>
        <p:spPr bwMode="auto">
          <a:xfrm>
            <a:off x="5527675" y="3825875"/>
            <a:ext cx="88900" cy="88900"/>
          </a:xfrm>
          <a:prstGeom prst="rect">
            <a:avLst/>
          </a:prstGeom>
          <a:solidFill>
            <a:schemeClr val="hlink"/>
          </a:solidFill>
          <a:ln w="9525">
            <a:solidFill>
              <a:schemeClr val="hlink"/>
            </a:solidFill>
            <a:miter lim="800000"/>
            <a:headEnd/>
            <a:tailEnd/>
          </a:ln>
        </p:spPr>
        <p:txBody>
          <a:bodyPr wrap="none" anchor="ctr">
            <a:prstTxWarp prst="textNoShape">
              <a:avLst/>
            </a:prstTxWarp>
          </a:bodyPr>
          <a:lstStyle/>
          <a:p>
            <a:endParaRPr lang="en-US"/>
          </a:p>
        </p:txBody>
      </p:sp>
      <p:sp>
        <p:nvSpPr>
          <p:cNvPr id="6221" name="Rectangle 101"/>
          <p:cNvSpPr>
            <a:spLocks noChangeArrowheads="1"/>
          </p:cNvSpPr>
          <p:nvPr/>
        </p:nvSpPr>
        <p:spPr bwMode="auto">
          <a:xfrm>
            <a:off x="5845175" y="2540000"/>
            <a:ext cx="88900" cy="88900"/>
          </a:xfrm>
          <a:prstGeom prst="rect">
            <a:avLst/>
          </a:prstGeom>
          <a:solidFill>
            <a:schemeClr val="hlink"/>
          </a:solidFill>
          <a:ln w="9525">
            <a:solidFill>
              <a:schemeClr val="hlink"/>
            </a:solidFill>
            <a:miter lim="800000"/>
            <a:headEnd/>
            <a:tailEnd/>
          </a:ln>
        </p:spPr>
        <p:txBody>
          <a:bodyPr wrap="none" anchor="ctr">
            <a:prstTxWarp prst="textNoShape">
              <a:avLst/>
            </a:prstTxWarp>
          </a:bodyPr>
          <a:lstStyle/>
          <a:p>
            <a:endParaRPr lang="en-US"/>
          </a:p>
        </p:txBody>
      </p:sp>
      <p:sp>
        <p:nvSpPr>
          <p:cNvPr id="6222" name="Rectangle 102"/>
          <p:cNvSpPr>
            <a:spLocks noChangeArrowheads="1"/>
          </p:cNvSpPr>
          <p:nvPr/>
        </p:nvSpPr>
        <p:spPr bwMode="auto">
          <a:xfrm>
            <a:off x="6159500" y="3460750"/>
            <a:ext cx="88900" cy="88900"/>
          </a:xfrm>
          <a:prstGeom prst="rect">
            <a:avLst/>
          </a:prstGeom>
          <a:solidFill>
            <a:schemeClr val="hlink"/>
          </a:solidFill>
          <a:ln w="9525">
            <a:solidFill>
              <a:schemeClr val="hlink"/>
            </a:solidFill>
            <a:miter lim="800000"/>
            <a:headEnd/>
            <a:tailEnd/>
          </a:ln>
        </p:spPr>
        <p:txBody>
          <a:bodyPr wrap="none" anchor="ctr">
            <a:prstTxWarp prst="textNoShape">
              <a:avLst/>
            </a:prstTxWarp>
          </a:bodyPr>
          <a:lstStyle/>
          <a:p>
            <a:endParaRPr lang="en-US"/>
          </a:p>
        </p:txBody>
      </p:sp>
      <p:sp>
        <p:nvSpPr>
          <p:cNvPr id="6223" name="Rectangle 103"/>
          <p:cNvSpPr>
            <a:spLocks noChangeArrowheads="1"/>
          </p:cNvSpPr>
          <p:nvPr/>
        </p:nvSpPr>
        <p:spPr bwMode="auto">
          <a:xfrm>
            <a:off x="6480175" y="3219450"/>
            <a:ext cx="88900" cy="88900"/>
          </a:xfrm>
          <a:prstGeom prst="rect">
            <a:avLst/>
          </a:prstGeom>
          <a:solidFill>
            <a:schemeClr val="hlink"/>
          </a:solidFill>
          <a:ln w="9525">
            <a:solidFill>
              <a:schemeClr val="hlink"/>
            </a:solidFill>
            <a:miter lim="800000"/>
            <a:headEnd/>
            <a:tailEnd/>
          </a:ln>
        </p:spPr>
        <p:txBody>
          <a:bodyPr wrap="none" anchor="ctr">
            <a:prstTxWarp prst="textNoShape">
              <a:avLst/>
            </a:prstTxWarp>
          </a:bodyPr>
          <a:lstStyle/>
          <a:p>
            <a:endParaRPr lang="en-US"/>
          </a:p>
        </p:txBody>
      </p:sp>
      <p:sp>
        <p:nvSpPr>
          <p:cNvPr id="6224" name="Rectangle 104"/>
          <p:cNvSpPr>
            <a:spLocks noChangeArrowheads="1"/>
          </p:cNvSpPr>
          <p:nvPr/>
        </p:nvSpPr>
        <p:spPr bwMode="auto">
          <a:xfrm>
            <a:off x="6797675" y="3981450"/>
            <a:ext cx="88900" cy="88900"/>
          </a:xfrm>
          <a:prstGeom prst="rect">
            <a:avLst/>
          </a:prstGeom>
          <a:solidFill>
            <a:schemeClr val="hlink"/>
          </a:solidFill>
          <a:ln w="9525">
            <a:solidFill>
              <a:schemeClr val="hlink"/>
            </a:solidFill>
            <a:miter lim="800000"/>
            <a:headEnd/>
            <a:tailEnd/>
          </a:ln>
        </p:spPr>
        <p:txBody>
          <a:bodyPr wrap="none" anchor="ctr">
            <a:prstTxWarp prst="textNoShape">
              <a:avLst/>
            </a:prstTxWarp>
          </a:bodyPr>
          <a:lstStyle/>
          <a:p>
            <a:endParaRPr lang="en-US"/>
          </a:p>
        </p:txBody>
      </p:sp>
      <p:sp>
        <p:nvSpPr>
          <p:cNvPr id="6225" name="Rectangle 105"/>
          <p:cNvSpPr>
            <a:spLocks noChangeArrowheads="1"/>
          </p:cNvSpPr>
          <p:nvPr/>
        </p:nvSpPr>
        <p:spPr bwMode="auto">
          <a:xfrm>
            <a:off x="7112000" y="3860800"/>
            <a:ext cx="88900" cy="88900"/>
          </a:xfrm>
          <a:prstGeom prst="rect">
            <a:avLst/>
          </a:prstGeom>
          <a:solidFill>
            <a:schemeClr val="hlink"/>
          </a:solidFill>
          <a:ln w="9525">
            <a:solidFill>
              <a:schemeClr val="hlink"/>
            </a:solidFill>
            <a:miter lim="800000"/>
            <a:headEnd/>
            <a:tailEnd/>
          </a:ln>
        </p:spPr>
        <p:txBody>
          <a:bodyPr wrap="none" anchor="ctr">
            <a:prstTxWarp prst="textNoShape">
              <a:avLst/>
            </a:prstTxWarp>
          </a:bodyPr>
          <a:lstStyle/>
          <a:p>
            <a:endParaRPr lang="en-US"/>
          </a:p>
        </p:txBody>
      </p:sp>
      <p:sp>
        <p:nvSpPr>
          <p:cNvPr id="6226" name="Rectangle 106"/>
          <p:cNvSpPr>
            <a:spLocks noChangeArrowheads="1"/>
          </p:cNvSpPr>
          <p:nvPr/>
        </p:nvSpPr>
        <p:spPr bwMode="auto">
          <a:xfrm>
            <a:off x="7432675" y="4041775"/>
            <a:ext cx="88900" cy="88900"/>
          </a:xfrm>
          <a:prstGeom prst="rect">
            <a:avLst/>
          </a:prstGeom>
          <a:solidFill>
            <a:schemeClr val="hlink"/>
          </a:solidFill>
          <a:ln w="9525">
            <a:solidFill>
              <a:schemeClr val="hlink"/>
            </a:solidFill>
            <a:miter lim="800000"/>
            <a:headEnd/>
            <a:tailEnd/>
          </a:ln>
        </p:spPr>
        <p:txBody>
          <a:bodyPr wrap="none" anchor="ctr">
            <a:prstTxWarp prst="textNoShape">
              <a:avLst/>
            </a:prstTxWarp>
          </a:bodyPr>
          <a:lstStyle/>
          <a:p>
            <a:endParaRPr lang="en-US"/>
          </a:p>
        </p:txBody>
      </p:sp>
      <p:sp>
        <p:nvSpPr>
          <p:cNvPr id="6227" name="Rectangle 107"/>
          <p:cNvSpPr>
            <a:spLocks noChangeArrowheads="1"/>
          </p:cNvSpPr>
          <p:nvPr/>
        </p:nvSpPr>
        <p:spPr bwMode="auto">
          <a:xfrm>
            <a:off x="7747000" y="3797300"/>
            <a:ext cx="88900" cy="88900"/>
          </a:xfrm>
          <a:prstGeom prst="rect">
            <a:avLst/>
          </a:prstGeom>
          <a:solidFill>
            <a:schemeClr val="hlink"/>
          </a:solidFill>
          <a:ln w="9525">
            <a:solidFill>
              <a:schemeClr val="hlink"/>
            </a:solidFill>
            <a:miter lim="800000"/>
            <a:headEnd/>
            <a:tailEnd/>
          </a:ln>
        </p:spPr>
        <p:txBody>
          <a:bodyPr wrap="none" anchor="ctr">
            <a:prstTxWarp prst="textNoShape">
              <a:avLst/>
            </a:prstTxWarp>
          </a:bodyPr>
          <a:lstStyle/>
          <a:p>
            <a:endParaRPr lang="en-US"/>
          </a:p>
        </p:txBody>
      </p:sp>
      <p:sp>
        <p:nvSpPr>
          <p:cNvPr id="6228" name="Rectangle 108"/>
          <p:cNvSpPr>
            <a:spLocks noChangeArrowheads="1"/>
          </p:cNvSpPr>
          <p:nvPr/>
        </p:nvSpPr>
        <p:spPr bwMode="auto">
          <a:xfrm>
            <a:off x="8067675" y="3930650"/>
            <a:ext cx="88900" cy="88900"/>
          </a:xfrm>
          <a:prstGeom prst="rect">
            <a:avLst/>
          </a:prstGeom>
          <a:solidFill>
            <a:schemeClr val="hlink"/>
          </a:solidFill>
          <a:ln w="9525">
            <a:solidFill>
              <a:schemeClr val="hlink"/>
            </a:solidFill>
            <a:miter lim="800000"/>
            <a:headEnd/>
            <a:tailEnd/>
          </a:ln>
        </p:spPr>
        <p:txBody>
          <a:bodyPr wrap="none" anchor="ctr">
            <a:prstTxWarp prst="textNoShape">
              <a:avLst/>
            </a:prstTxWarp>
          </a:bodyPr>
          <a:lstStyle/>
          <a:p>
            <a:endParaRPr lang="en-US"/>
          </a:p>
        </p:txBody>
      </p:sp>
      <p:sp>
        <p:nvSpPr>
          <p:cNvPr id="6229" name="Oval 109"/>
          <p:cNvSpPr>
            <a:spLocks noChangeArrowheads="1"/>
          </p:cNvSpPr>
          <p:nvPr/>
        </p:nvSpPr>
        <p:spPr bwMode="auto">
          <a:xfrm>
            <a:off x="4895850" y="6200775"/>
            <a:ext cx="88900" cy="88900"/>
          </a:xfrm>
          <a:prstGeom prst="ellipse">
            <a:avLst/>
          </a:prstGeom>
          <a:solidFill>
            <a:schemeClr val="folHlink"/>
          </a:solidFill>
          <a:ln w="9525">
            <a:solidFill>
              <a:schemeClr val="folHlink"/>
            </a:solidFill>
            <a:round/>
            <a:headEnd/>
            <a:tailEnd/>
          </a:ln>
        </p:spPr>
        <p:txBody>
          <a:bodyPr wrap="none" anchor="ctr">
            <a:prstTxWarp prst="textNoShape">
              <a:avLst/>
            </a:prstTxWarp>
          </a:bodyPr>
          <a:lstStyle/>
          <a:p>
            <a:endParaRPr lang="en-US"/>
          </a:p>
        </p:txBody>
      </p:sp>
      <p:sp>
        <p:nvSpPr>
          <p:cNvPr id="6230" name="Oval 110"/>
          <p:cNvSpPr>
            <a:spLocks noChangeArrowheads="1"/>
          </p:cNvSpPr>
          <p:nvPr/>
        </p:nvSpPr>
        <p:spPr bwMode="auto">
          <a:xfrm>
            <a:off x="5216525" y="6200775"/>
            <a:ext cx="88900" cy="88900"/>
          </a:xfrm>
          <a:prstGeom prst="ellipse">
            <a:avLst/>
          </a:prstGeom>
          <a:solidFill>
            <a:schemeClr val="folHlink"/>
          </a:solidFill>
          <a:ln w="9525">
            <a:solidFill>
              <a:schemeClr val="folHlink"/>
            </a:solidFill>
            <a:round/>
            <a:headEnd/>
            <a:tailEnd/>
          </a:ln>
        </p:spPr>
        <p:txBody>
          <a:bodyPr wrap="none" anchor="ctr">
            <a:prstTxWarp prst="textNoShape">
              <a:avLst/>
            </a:prstTxWarp>
          </a:bodyPr>
          <a:lstStyle/>
          <a:p>
            <a:endParaRPr lang="en-US"/>
          </a:p>
        </p:txBody>
      </p:sp>
      <p:sp>
        <p:nvSpPr>
          <p:cNvPr id="6231" name="Oval 111"/>
          <p:cNvSpPr>
            <a:spLocks noChangeArrowheads="1"/>
          </p:cNvSpPr>
          <p:nvPr/>
        </p:nvSpPr>
        <p:spPr bwMode="auto">
          <a:xfrm>
            <a:off x="5534025" y="6200775"/>
            <a:ext cx="88900" cy="88900"/>
          </a:xfrm>
          <a:prstGeom prst="ellipse">
            <a:avLst/>
          </a:prstGeom>
          <a:solidFill>
            <a:schemeClr val="folHlink"/>
          </a:solidFill>
          <a:ln w="9525">
            <a:solidFill>
              <a:schemeClr val="folHlink"/>
            </a:solidFill>
            <a:round/>
            <a:headEnd/>
            <a:tailEnd/>
          </a:ln>
        </p:spPr>
        <p:txBody>
          <a:bodyPr wrap="none" anchor="ctr">
            <a:prstTxWarp prst="textNoShape">
              <a:avLst/>
            </a:prstTxWarp>
          </a:bodyPr>
          <a:lstStyle/>
          <a:p>
            <a:endParaRPr lang="en-US"/>
          </a:p>
        </p:txBody>
      </p:sp>
      <p:sp>
        <p:nvSpPr>
          <p:cNvPr id="6232" name="Oval 112"/>
          <p:cNvSpPr>
            <a:spLocks noChangeArrowheads="1"/>
          </p:cNvSpPr>
          <p:nvPr/>
        </p:nvSpPr>
        <p:spPr bwMode="auto">
          <a:xfrm>
            <a:off x="5848350" y="6146800"/>
            <a:ext cx="88900" cy="88900"/>
          </a:xfrm>
          <a:prstGeom prst="ellipse">
            <a:avLst/>
          </a:prstGeom>
          <a:solidFill>
            <a:schemeClr val="folHlink"/>
          </a:solidFill>
          <a:ln w="9525">
            <a:solidFill>
              <a:schemeClr val="folHlink"/>
            </a:solidFill>
            <a:round/>
            <a:headEnd/>
            <a:tailEnd/>
          </a:ln>
        </p:spPr>
        <p:txBody>
          <a:bodyPr wrap="none" anchor="ctr">
            <a:prstTxWarp prst="textNoShape">
              <a:avLst/>
            </a:prstTxWarp>
          </a:bodyPr>
          <a:lstStyle/>
          <a:p>
            <a:endParaRPr lang="en-US"/>
          </a:p>
        </p:txBody>
      </p:sp>
      <p:sp>
        <p:nvSpPr>
          <p:cNvPr id="6233" name="Oval 113"/>
          <p:cNvSpPr>
            <a:spLocks noChangeArrowheads="1"/>
          </p:cNvSpPr>
          <p:nvPr/>
        </p:nvSpPr>
        <p:spPr bwMode="auto">
          <a:xfrm>
            <a:off x="6169025" y="5499100"/>
            <a:ext cx="88900" cy="88900"/>
          </a:xfrm>
          <a:prstGeom prst="ellipse">
            <a:avLst/>
          </a:prstGeom>
          <a:solidFill>
            <a:schemeClr val="folHlink"/>
          </a:solidFill>
          <a:ln w="9525">
            <a:solidFill>
              <a:schemeClr val="folHlink"/>
            </a:solidFill>
            <a:round/>
            <a:headEnd/>
            <a:tailEnd/>
          </a:ln>
        </p:spPr>
        <p:txBody>
          <a:bodyPr wrap="none" anchor="ctr">
            <a:prstTxWarp prst="textNoShape">
              <a:avLst/>
            </a:prstTxWarp>
          </a:bodyPr>
          <a:lstStyle/>
          <a:p>
            <a:endParaRPr lang="en-US"/>
          </a:p>
        </p:txBody>
      </p:sp>
      <p:sp>
        <p:nvSpPr>
          <p:cNvPr id="6234" name="Oval 114"/>
          <p:cNvSpPr>
            <a:spLocks noChangeArrowheads="1"/>
          </p:cNvSpPr>
          <p:nvPr/>
        </p:nvSpPr>
        <p:spPr bwMode="auto">
          <a:xfrm>
            <a:off x="6486525" y="5686425"/>
            <a:ext cx="88900" cy="88900"/>
          </a:xfrm>
          <a:prstGeom prst="ellipse">
            <a:avLst/>
          </a:prstGeom>
          <a:solidFill>
            <a:schemeClr val="folHlink"/>
          </a:solidFill>
          <a:ln w="9525">
            <a:solidFill>
              <a:schemeClr val="folHlink"/>
            </a:solidFill>
            <a:round/>
            <a:headEnd/>
            <a:tailEnd/>
          </a:ln>
        </p:spPr>
        <p:txBody>
          <a:bodyPr wrap="none" anchor="ctr">
            <a:prstTxWarp prst="textNoShape">
              <a:avLst/>
            </a:prstTxWarp>
          </a:bodyPr>
          <a:lstStyle/>
          <a:p>
            <a:endParaRPr lang="en-US"/>
          </a:p>
        </p:txBody>
      </p:sp>
      <p:sp>
        <p:nvSpPr>
          <p:cNvPr id="6235" name="Oval 115"/>
          <p:cNvSpPr>
            <a:spLocks noChangeArrowheads="1"/>
          </p:cNvSpPr>
          <p:nvPr/>
        </p:nvSpPr>
        <p:spPr bwMode="auto">
          <a:xfrm>
            <a:off x="6800850" y="4981575"/>
            <a:ext cx="88900" cy="88900"/>
          </a:xfrm>
          <a:prstGeom prst="ellipse">
            <a:avLst/>
          </a:prstGeom>
          <a:solidFill>
            <a:schemeClr val="folHlink"/>
          </a:solidFill>
          <a:ln w="9525">
            <a:solidFill>
              <a:schemeClr val="folHlink"/>
            </a:solidFill>
            <a:round/>
            <a:headEnd/>
            <a:tailEnd/>
          </a:ln>
        </p:spPr>
        <p:txBody>
          <a:bodyPr wrap="none" anchor="ctr">
            <a:prstTxWarp prst="textNoShape">
              <a:avLst/>
            </a:prstTxWarp>
          </a:bodyPr>
          <a:lstStyle/>
          <a:p>
            <a:endParaRPr lang="en-US"/>
          </a:p>
        </p:txBody>
      </p:sp>
      <p:sp>
        <p:nvSpPr>
          <p:cNvPr id="6236" name="Oval 116"/>
          <p:cNvSpPr>
            <a:spLocks noChangeArrowheads="1"/>
          </p:cNvSpPr>
          <p:nvPr/>
        </p:nvSpPr>
        <p:spPr bwMode="auto">
          <a:xfrm>
            <a:off x="7115175" y="4498975"/>
            <a:ext cx="88900" cy="88900"/>
          </a:xfrm>
          <a:prstGeom prst="ellipse">
            <a:avLst/>
          </a:prstGeom>
          <a:solidFill>
            <a:schemeClr val="folHlink"/>
          </a:solidFill>
          <a:ln w="9525">
            <a:solidFill>
              <a:schemeClr val="folHlink"/>
            </a:solidFill>
            <a:round/>
            <a:headEnd/>
            <a:tailEnd/>
          </a:ln>
        </p:spPr>
        <p:txBody>
          <a:bodyPr wrap="none" anchor="ctr">
            <a:prstTxWarp prst="textNoShape">
              <a:avLst/>
            </a:prstTxWarp>
          </a:bodyPr>
          <a:lstStyle/>
          <a:p>
            <a:endParaRPr lang="en-US"/>
          </a:p>
        </p:txBody>
      </p:sp>
      <p:sp>
        <p:nvSpPr>
          <p:cNvPr id="6237" name="Oval 117"/>
          <p:cNvSpPr>
            <a:spLocks noChangeArrowheads="1"/>
          </p:cNvSpPr>
          <p:nvPr/>
        </p:nvSpPr>
        <p:spPr bwMode="auto">
          <a:xfrm>
            <a:off x="7432675" y="5010150"/>
            <a:ext cx="88900" cy="88900"/>
          </a:xfrm>
          <a:prstGeom prst="ellipse">
            <a:avLst/>
          </a:prstGeom>
          <a:solidFill>
            <a:schemeClr val="folHlink"/>
          </a:solidFill>
          <a:ln w="9525">
            <a:solidFill>
              <a:schemeClr val="folHlink"/>
            </a:solidFill>
            <a:round/>
            <a:headEnd/>
            <a:tailEnd/>
          </a:ln>
        </p:spPr>
        <p:txBody>
          <a:bodyPr wrap="none" anchor="ctr">
            <a:prstTxWarp prst="textNoShape">
              <a:avLst/>
            </a:prstTxWarp>
          </a:bodyPr>
          <a:lstStyle/>
          <a:p>
            <a:endParaRPr lang="en-US"/>
          </a:p>
        </p:txBody>
      </p:sp>
      <p:sp>
        <p:nvSpPr>
          <p:cNvPr id="6238" name="Oval 118"/>
          <p:cNvSpPr>
            <a:spLocks noChangeArrowheads="1"/>
          </p:cNvSpPr>
          <p:nvPr/>
        </p:nvSpPr>
        <p:spPr bwMode="auto">
          <a:xfrm>
            <a:off x="7753350" y="6200775"/>
            <a:ext cx="88900" cy="88900"/>
          </a:xfrm>
          <a:prstGeom prst="ellipse">
            <a:avLst/>
          </a:prstGeom>
          <a:solidFill>
            <a:schemeClr val="folHlink"/>
          </a:solidFill>
          <a:ln w="9525">
            <a:solidFill>
              <a:schemeClr val="folHlink"/>
            </a:solidFill>
            <a:round/>
            <a:headEnd/>
            <a:tailEnd/>
          </a:ln>
        </p:spPr>
        <p:txBody>
          <a:bodyPr wrap="none" anchor="ctr">
            <a:prstTxWarp prst="textNoShape">
              <a:avLst/>
            </a:prstTxWarp>
          </a:bodyPr>
          <a:lstStyle/>
          <a:p>
            <a:endParaRPr lang="en-US"/>
          </a:p>
        </p:txBody>
      </p:sp>
      <p:sp>
        <p:nvSpPr>
          <p:cNvPr id="6239" name="Oval 119"/>
          <p:cNvSpPr>
            <a:spLocks noChangeArrowheads="1"/>
          </p:cNvSpPr>
          <p:nvPr/>
        </p:nvSpPr>
        <p:spPr bwMode="auto">
          <a:xfrm>
            <a:off x="8064500" y="6200775"/>
            <a:ext cx="88900" cy="88900"/>
          </a:xfrm>
          <a:prstGeom prst="ellipse">
            <a:avLst/>
          </a:prstGeom>
          <a:solidFill>
            <a:schemeClr val="folHlink"/>
          </a:solidFill>
          <a:ln w="9525">
            <a:solidFill>
              <a:schemeClr val="folHlink"/>
            </a:solidFill>
            <a:round/>
            <a:headEnd/>
            <a:tailEnd/>
          </a:ln>
        </p:spPr>
        <p:txBody>
          <a:bodyPr wrap="none" anchor="ctr">
            <a:prstTxWarp prst="textNoShape">
              <a:avLst/>
            </a:prstTxWarp>
          </a:bodyPr>
          <a:lstStyle/>
          <a:p>
            <a:endParaRPr lang="en-US"/>
          </a:p>
        </p:txBody>
      </p:sp>
      <p:sp>
        <p:nvSpPr>
          <p:cNvPr id="6240" name="AutoShape 120"/>
          <p:cNvSpPr>
            <a:spLocks noChangeArrowheads="1"/>
          </p:cNvSpPr>
          <p:nvPr/>
        </p:nvSpPr>
        <p:spPr bwMode="auto">
          <a:xfrm>
            <a:off x="4035425" y="6051550"/>
            <a:ext cx="88900" cy="88900"/>
          </a:xfrm>
          <a:prstGeom prst="triangle">
            <a:avLst>
              <a:gd name="adj" fmla="val 50000"/>
            </a:avLst>
          </a:prstGeom>
          <a:solidFill>
            <a:schemeClr val="accent2"/>
          </a:solidFill>
          <a:ln w="9525">
            <a:solidFill>
              <a:schemeClr val="accent2"/>
            </a:solidFill>
            <a:miter lim="800000"/>
            <a:headEnd/>
            <a:tailEnd/>
          </a:ln>
        </p:spPr>
        <p:txBody>
          <a:bodyPr wrap="none" anchor="ctr">
            <a:prstTxWarp prst="textNoShape">
              <a:avLst/>
            </a:prstTxWarp>
          </a:bodyPr>
          <a:lstStyle/>
          <a:p>
            <a:endParaRPr lang="en-US"/>
          </a:p>
        </p:txBody>
      </p:sp>
      <p:sp>
        <p:nvSpPr>
          <p:cNvPr id="6241" name="AutoShape 121"/>
          <p:cNvSpPr>
            <a:spLocks noChangeArrowheads="1"/>
          </p:cNvSpPr>
          <p:nvPr/>
        </p:nvSpPr>
        <p:spPr bwMode="auto">
          <a:xfrm>
            <a:off x="3771900" y="5705475"/>
            <a:ext cx="88900" cy="88900"/>
          </a:xfrm>
          <a:prstGeom prst="triangle">
            <a:avLst>
              <a:gd name="adj" fmla="val 50000"/>
            </a:avLst>
          </a:prstGeom>
          <a:solidFill>
            <a:schemeClr val="accent2"/>
          </a:solidFill>
          <a:ln w="9525">
            <a:solidFill>
              <a:schemeClr val="accent2"/>
            </a:solidFill>
            <a:miter lim="800000"/>
            <a:headEnd/>
            <a:tailEnd/>
          </a:ln>
        </p:spPr>
        <p:txBody>
          <a:bodyPr wrap="none" anchor="ctr">
            <a:prstTxWarp prst="textNoShape">
              <a:avLst/>
            </a:prstTxWarp>
          </a:bodyPr>
          <a:lstStyle/>
          <a:p>
            <a:endParaRPr lang="en-US"/>
          </a:p>
        </p:txBody>
      </p:sp>
      <p:sp>
        <p:nvSpPr>
          <p:cNvPr id="6242" name="AutoShape 122"/>
          <p:cNvSpPr>
            <a:spLocks noChangeArrowheads="1"/>
          </p:cNvSpPr>
          <p:nvPr/>
        </p:nvSpPr>
        <p:spPr bwMode="auto">
          <a:xfrm>
            <a:off x="3498850" y="5527675"/>
            <a:ext cx="88900" cy="88900"/>
          </a:xfrm>
          <a:prstGeom prst="triangle">
            <a:avLst>
              <a:gd name="adj" fmla="val 50000"/>
            </a:avLst>
          </a:prstGeom>
          <a:solidFill>
            <a:schemeClr val="accent2"/>
          </a:solidFill>
          <a:ln w="9525">
            <a:solidFill>
              <a:schemeClr val="accent2"/>
            </a:solidFill>
            <a:miter lim="800000"/>
            <a:headEnd/>
            <a:tailEnd/>
          </a:ln>
        </p:spPr>
        <p:txBody>
          <a:bodyPr wrap="none" anchor="ctr">
            <a:prstTxWarp prst="textNoShape">
              <a:avLst/>
            </a:prstTxWarp>
          </a:bodyPr>
          <a:lstStyle/>
          <a:p>
            <a:endParaRPr lang="en-US"/>
          </a:p>
        </p:txBody>
      </p:sp>
      <p:sp>
        <p:nvSpPr>
          <p:cNvPr id="6243" name="AutoShape 123"/>
          <p:cNvSpPr>
            <a:spLocks noChangeArrowheads="1"/>
          </p:cNvSpPr>
          <p:nvPr/>
        </p:nvSpPr>
        <p:spPr bwMode="auto">
          <a:xfrm>
            <a:off x="3238500" y="4851400"/>
            <a:ext cx="88900" cy="88900"/>
          </a:xfrm>
          <a:prstGeom prst="triangle">
            <a:avLst>
              <a:gd name="adj" fmla="val 50000"/>
            </a:avLst>
          </a:prstGeom>
          <a:solidFill>
            <a:schemeClr val="accent2"/>
          </a:solidFill>
          <a:ln w="9525">
            <a:solidFill>
              <a:schemeClr val="accent2"/>
            </a:solidFill>
            <a:miter lim="800000"/>
            <a:headEnd/>
            <a:tailEnd/>
          </a:ln>
        </p:spPr>
        <p:txBody>
          <a:bodyPr wrap="none" anchor="ctr">
            <a:prstTxWarp prst="textNoShape">
              <a:avLst/>
            </a:prstTxWarp>
          </a:bodyPr>
          <a:lstStyle/>
          <a:p>
            <a:endParaRPr lang="en-US"/>
          </a:p>
        </p:txBody>
      </p:sp>
      <p:sp>
        <p:nvSpPr>
          <p:cNvPr id="6244" name="AutoShape 124"/>
          <p:cNvSpPr>
            <a:spLocks noChangeArrowheads="1"/>
          </p:cNvSpPr>
          <p:nvPr/>
        </p:nvSpPr>
        <p:spPr bwMode="auto">
          <a:xfrm>
            <a:off x="2974975" y="4676775"/>
            <a:ext cx="88900" cy="88900"/>
          </a:xfrm>
          <a:prstGeom prst="triangle">
            <a:avLst>
              <a:gd name="adj" fmla="val 50000"/>
            </a:avLst>
          </a:prstGeom>
          <a:solidFill>
            <a:schemeClr val="accent2"/>
          </a:solidFill>
          <a:ln w="9525">
            <a:solidFill>
              <a:schemeClr val="accent2"/>
            </a:solidFill>
            <a:miter lim="800000"/>
            <a:headEnd/>
            <a:tailEnd/>
          </a:ln>
        </p:spPr>
        <p:txBody>
          <a:bodyPr wrap="none" anchor="ctr">
            <a:prstTxWarp prst="textNoShape">
              <a:avLst/>
            </a:prstTxWarp>
          </a:bodyPr>
          <a:lstStyle/>
          <a:p>
            <a:endParaRPr lang="en-US"/>
          </a:p>
        </p:txBody>
      </p:sp>
      <p:sp>
        <p:nvSpPr>
          <p:cNvPr id="6245" name="AutoShape 125"/>
          <p:cNvSpPr>
            <a:spLocks noChangeArrowheads="1"/>
          </p:cNvSpPr>
          <p:nvPr/>
        </p:nvSpPr>
        <p:spPr bwMode="auto">
          <a:xfrm>
            <a:off x="2705100" y="5467350"/>
            <a:ext cx="88900" cy="88900"/>
          </a:xfrm>
          <a:prstGeom prst="triangle">
            <a:avLst>
              <a:gd name="adj" fmla="val 50000"/>
            </a:avLst>
          </a:prstGeom>
          <a:solidFill>
            <a:schemeClr val="accent2"/>
          </a:solidFill>
          <a:ln w="9525">
            <a:solidFill>
              <a:schemeClr val="accent2"/>
            </a:solidFill>
            <a:miter lim="800000"/>
            <a:headEnd/>
            <a:tailEnd/>
          </a:ln>
        </p:spPr>
        <p:txBody>
          <a:bodyPr wrap="none" anchor="ctr">
            <a:prstTxWarp prst="textNoShape">
              <a:avLst/>
            </a:prstTxWarp>
          </a:bodyPr>
          <a:lstStyle/>
          <a:p>
            <a:endParaRPr lang="en-US"/>
          </a:p>
        </p:txBody>
      </p:sp>
      <p:sp>
        <p:nvSpPr>
          <p:cNvPr id="6246" name="AutoShape 126"/>
          <p:cNvSpPr>
            <a:spLocks noChangeArrowheads="1"/>
          </p:cNvSpPr>
          <p:nvPr/>
        </p:nvSpPr>
        <p:spPr bwMode="auto">
          <a:xfrm>
            <a:off x="2444750" y="6083300"/>
            <a:ext cx="88900" cy="88900"/>
          </a:xfrm>
          <a:prstGeom prst="triangle">
            <a:avLst>
              <a:gd name="adj" fmla="val 50000"/>
            </a:avLst>
          </a:prstGeom>
          <a:solidFill>
            <a:schemeClr val="accent2"/>
          </a:solidFill>
          <a:ln w="9525">
            <a:solidFill>
              <a:schemeClr val="accent2"/>
            </a:solidFill>
            <a:miter lim="800000"/>
            <a:headEnd/>
            <a:tailEnd/>
          </a:ln>
        </p:spPr>
        <p:txBody>
          <a:bodyPr wrap="none" anchor="ctr">
            <a:prstTxWarp prst="textNoShape">
              <a:avLst/>
            </a:prstTxWarp>
          </a:bodyPr>
          <a:lstStyle/>
          <a:p>
            <a:endParaRPr lang="en-US"/>
          </a:p>
        </p:txBody>
      </p:sp>
      <p:sp>
        <p:nvSpPr>
          <p:cNvPr id="6247" name="AutoShape 127"/>
          <p:cNvSpPr>
            <a:spLocks noChangeArrowheads="1"/>
          </p:cNvSpPr>
          <p:nvPr/>
        </p:nvSpPr>
        <p:spPr bwMode="auto">
          <a:xfrm>
            <a:off x="2174875" y="6191250"/>
            <a:ext cx="88900" cy="88900"/>
          </a:xfrm>
          <a:prstGeom prst="triangle">
            <a:avLst>
              <a:gd name="adj" fmla="val 50000"/>
            </a:avLst>
          </a:prstGeom>
          <a:solidFill>
            <a:schemeClr val="accent2"/>
          </a:solidFill>
          <a:ln w="9525">
            <a:solidFill>
              <a:schemeClr val="accent2"/>
            </a:solidFill>
            <a:miter lim="800000"/>
            <a:headEnd/>
            <a:tailEnd/>
          </a:ln>
        </p:spPr>
        <p:txBody>
          <a:bodyPr wrap="none" anchor="ctr">
            <a:prstTxWarp prst="textNoShape">
              <a:avLst/>
            </a:prstTxWarp>
          </a:bodyPr>
          <a:lstStyle/>
          <a:p>
            <a:endParaRPr lang="en-US"/>
          </a:p>
        </p:txBody>
      </p:sp>
      <p:sp>
        <p:nvSpPr>
          <p:cNvPr id="6248" name="AutoShape 128"/>
          <p:cNvSpPr>
            <a:spLocks noChangeArrowheads="1"/>
          </p:cNvSpPr>
          <p:nvPr/>
        </p:nvSpPr>
        <p:spPr bwMode="auto">
          <a:xfrm>
            <a:off x="1917700" y="6191250"/>
            <a:ext cx="88900" cy="88900"/>
          </a:xfrm>
          <a:prstGeom prst="triangle">
            <a:avLst>
              <a:gd name="adj" fmla="val 50000"/>
            </a:avLst>
          </a:prstGeom>
          <a:solidFill>
            <a:schemeClr val="accent2"/>
          </a:solidFill>
          <a:ln w="9525">
            <a:solidFill>
              <a:schemeClr val="accent2"/>
            </a:solidFill>
            <a:miter lim="800000"/>
            <a:headEnd/>
            <a:tailEnd/>
          </a:ln>
        </p:spPr>
        <p:txBody>
          <a:bodyPr wrap="none" anchor="ctr">
            <a:prstTxWarp prst="textNoShape">
              <a:avLst/>
            </a:prstTxWarp>
          </a:bodyPr>
          <a:lstStyle/>
          <a:p>
            <a:endParaRPr lang="en-US"/>
          </a:p>
        </p:txBody>
      </p:sp>
      <p:sp>
        <p:nvSpPr>
          <p:cNvPr id="6249" name="AutoShape 129"/>
          <p:cNvSpPr>
            <a:spLocks noChangeArrowheads="1"/>
          </p:cNvSpPr>
          <p:nvPr/>
        </p:nvSpPr>
        <p:spPr bwMode="auto">
          <a:xfrm>
            <a:off x="1631950" y="6191250"/>
            <a:ext cx="88900" cy="88900"/>
          </a:xfrm>
          <a:prstGeom prst="triangle">
            <a:avLst>
              <a:gd name="adj" fmla="val 50000"/>
            </a:avLst>
          </a:prstGeom>
          <a:solidFill>
            <a:schemeClr val="accent2"/>
          </a:solidFill>
          <a:ln w="9525">
            <a:solidFill>
              <a:schemeClr val="accent2"/>
            </a:solidFill>
            <a:miter lim="800000"/>
            <a:headEnd/>
            <a:tailEnd/>
          </a:ln>
        </p:spPr>
        <p:txBody>
          <a:bodyPr wrap="none" anchor="ctr">
            <a:prstTxWarp prst="textNoShape">
              <a:avLst/>
            </a:prstTxWarp>
          </a:bodyPr>
          <a:lstStyle/>
          <a:p>
            <a:endParaRPr lang="en-US"/>
          </a:p>
        </p:txBody>
      </p:sp>
      <p:sp>
        <p:nvSpPr>
          <p:cNvPr id="6250" name="AutoShape 130"/>
          <p:cNvSpPr>
            <a:spLocks noChangeArrowheads="1"/>
          </p:cNvSpPr>
          <p:nvPr/>
        </p:nvSpPr>
        <p:spPr bwMode="auto">
          <a:xfrm>
            <a:off x="1368425" y="6191250"/>
            <a:ext cx="88900" cy="88900"/>
          </a:xfrm>
          <a:prstGeom prst="triangle">
            <a:avLst>
              <a:gd name="adj" fmla="val 50000"/>
            </a:avLst>
          </a:prstGeom>
          <a:solidFill>
            <a:schemeClr val="accent2"/>
          </a:solidFill>
          <a:ln w="9525">
            <a:solidFill>
              <a:schemeClr val="accent2"/>
            </a:solidFill>
            <a:miter lim="800000"/>
            <a:headEnd/>
            <a:tailEnd/>
          </a:ln>
        </p:spPr>
        <p:txBody>
          <a:bodyPr wrap="none" anchor="ctr">
            <a:prstTxWarp prst="textNoShape">
              <a:avLst/>
            </a:prstTxWarp>
          </a:bodyPr>
          <a:lstStyle/>
          <a:p>
            <a:endParaRPr lang="en-US"/>
          </a:p>
        </p:txBody>
      </p:sp>
      <p:sp>
        <p:nvSpPr>
          <p:cNvPr id="6251" name="Text Box 131"/>
          <p:cNvSpPr txBox="1">
            <a:spLocks noChangeArrowheads="1"/>
          </p:cNvSpPr>
          <p:nvPr/>
        </p:nvSpPr>
        <p:spPr bwMode="auto">
          <a:xfrm>
            <a:off x="885825" y="4267200"/>
            <a:ext cx="352425" cy="2112963"/>
          </a:xfrm>
          <a:prstGeom prst="rect">
            <a:avLst/>
          </a:prstGeom>
          <a:noFill/>
          <a:ln w="9525">
            <a:noFill/>
            <a:miter lim="800000"/>
            <a:headEnd/>
            <a:tailEnd/>
          </a:ln>
        </p:spPr>
        <p:txBody>
          <a:bodyPr wrap="none">
            <a:prstTxWarp prst="textNoShape">
              <a:avLst/>
            </a:prstTxWarp>
            <a:spAutoFit/>
          </a:bodyPr>
          <a:lstStyle/>
          <a:p>
            <a:pPr algn="r">
              <a:spcAft>
                <a:spcPct val="68000"/>
              </a:spcAft>
            </a:pPr>
            <a:r>
              <a:rPr lang="en-US" sz="1200">
                <a:solidFill>
                  <a:schemeClr val="tx1"/>
                </a:solidFill>
                <a:ea typeface="Arial" pitchFamily="28" charset="0"/>
                <a:cs typeface="Arial" pitchFamily="28" charset="0"/>
                <a:sym typeface="Symbol" pitchFamily="28" charset="2"/>
              </a:rPr>
              <a:t>30</a:t>
            </a:r>
          </a:p>
          <a:p>
            <a:pPr algn="r">
              <a:spcAft>
                <a:spcPct val="68000"/>
              </a:spcAft>
            </a:pPr>
            <a:r>
              <a:rPr lang="en-US" sz="1200">
                <a:solidFill>
                  <a:schemeClr val="tx1"/>
                </a:solidFill>
                <a:ea typeface="Arial" pitchFamily="28" charset="0"/>
                <a:cs typeface="Arial" pitchFamily="28" charset="0"/>
                <a:sym typeface="Symbol" pitchFamily="28" charset="2"/>
              </a:rPr>
              <a:t>25</a:t>
            </a:r>
          </a:p>
          <a:p>
            <a:pPr algn="r">
              <a:spcAft>
                <a:spcPct val="68000"/>
              </a:spcAft>
            </a:pPr>
            <a:r>
              <a:rPr lang="en-US" sz="1200">
                <a:solidFill>
                  <a:schemeClr val="tx1"/>
                </a:solidFill>
                <a:ea typeface="Arial" pitchFamily="28" charset="0"/>
                <a:cs typeface="Arial" pitchFamily="28" charset="0"/>
                <a:sym typeface="Symbol" pitchFamily="28" charset="2"/>
              </a:rPr>
              <a:t>20</a:t>
            </a:r>
          </a:p>
          <a:p>
            <a:pPr algn="r">
              <a:spcAft>
                <a:spcPct val="68000"/>
              </a:spcAft>
            </a:pPr>
            <a:r>
              <a:rPr lang="en-US" sz="1200">
                <a:solidFill>
                  <a:schemeClr val="tx1"/>
                </a:solidFill>
                <a:ea typeface="Arial" pitchFamily="28" charset="0"/>
                <a:cs typeface="Arial" pitchFamily="28" charset="0"/>
                <a:sym typeface="Symbol" pitchFamily="28" charset="2"/>
              </a:rPr>
              <a:t>15</a:t>
            </a:r>
          </a:p>
          <a:p>
            <a:pPr algn="r">
              <a:spcAft>
                <a:spcPct val="68000"/>
              </a:spcAft>
            </a:pPr>
            <a:r>
              <a:rPr lang="en-US" sz="1200">
                <a:solidFill>
                  <a:schemeClr val="tx1"/>
                </a:solidFill>
                <a:ea typeface="Arial" pitchFamily="28" charset="0"/>
                <a:cs typeface="Arial" pitchFamily="28" charset="0"/>
                <a:sym typeface="Symbol" pitchFamily="28" charset="2"/>
              </a:rPr>
              <a:t>10</a:t>
            </a:r>
          </a:p>
          <a:p>
            <a:pPr algn="r">
              <a:spcAft>
                <a:spcPct val="68000"/>
              </a:spcAft>
            </a:pPr>
            <a:r>
              <a:rPr lang="en-US" sz="1200">
                <a:solidFill>
                  <a:schemeClr val="tx1"/>
                </a:solidFill>
                <a:ea typeface="Arial" pitchFamily="28" charset="0"/>
                <a:cs typeface="Arial" pitchFamily="28" charset="0"/>
                <a:sym typeface="Symbol" pitchFamily="28" charset="2"/>
              </a:rPr>
              <a:t>5</a:t>
            </a:r>
          </a:p>
          <a:p>
            <a:pPr algn="r">
              <a:spcAft>
                <a:spcPct val="68000"/>
              </a:spcAft>
            </a:pPr>
            <a:r>
              <a:rPr lang="en-US" sz="1200">
                <a:solidFill>
                  <a:schemeClr val="tx1"/>
                </a:solidFill>
                <a:ea typeface="Arial" pitchFamily="28" charset="0"/>
                <a:cs typeface="Arial" pitchFamily="28" charset="0"/>
                <a:sym typeface="Symbol" pitchFamily="28" charset="2"/>
              </a:rPr>
              <a:t>0</a:t>
            </a:r>
            <a:endParaRPr lang="en-US" sz="1200">
              <a:solidFill>
                <a:schemeClr val="tx1"/>
              </a:solidFill>
              <a:ea typeface="Arial" pitchFamily="28" charset="0"/>
              <a:cs typeface="Arial" pitchFamily="28" charset="0"/>
            </a:endParaRPr>
          </a:p>
        </p:txBody>
      </p:sp>
      <p:grpSp>
        <p:nvGrpSpPr>
          <p:cNvPr id="4" name="Group 132"/>
          <p:cNvGrpSpPr>
            <a:grpSpLocks/>
          </p:cNvGrpSpPr>
          <p:nvPr/>
        </p:nvGrpSpPr>
        <p:grpSpPr bwMode="auto">
          <a:xfrm>
            <a:off x="1203325" y="6284913"/>
            <a:ext cx="3346450" cy="244475"/>
            <a:chOff x="1018" y="3839"/>
            <a:chExt cx="2108" cy="154"/>
          </a:xfrm>
        </p:grpSpPr>
        <p:sp>
          <p:nvSpPr>
            <p:cNvPr id="6266" name="Text Box 133"/>
            <p:cNvSpPr txBox="1">
              <a:spLocks noChangeArrowheads="1"/>
            </p:cNvSpPr>
            <p:nvPr/>
          </p:nvSpPr>
          <p:spPr bwMode="auto">
            <a:xfrm>
              <a:off x="1018" y="3839"/>
              <a:ext cx="253" cy="154"/>
            </a:xfrm>
            <a:prstGeom prst="rect">
              <a:avLst/>
            </a:prstGeom>
            <a:noFill/>
            <a:ln w="9525">
              <a:noFill/>
              <a:miter lim="800000"/>
              <a:headEnd/>
              <a:tailEnd/>
            </a:ln>
          </p:spPr>
          <p:txBody>
            <a:bodyPr wrap="none">
              <a:prstTxWarp prst="textNoShape">
                <a:avLst/>
              </a:prstTxWarp>
              <a:spAutoFit/>
            </a:bodyPr>
            <a:lstStyle/>
            <a:p>
              <a:r>
                <a:rPr lang="en-US" sz="1000">
                  <a:solidFill>
                    <a:schemeClr val="tx1"/>
                  </a:solidFill>
                  <a:ea typeface="Arial" pitchFamily="28" charset="0"/>
                  <a:cs typeface="Arial" pitchFamily="28" charset="0"/>
                  <a:sym typeface="Symbol" pitchFamily="28" charset="2"/>
                </a:rPr>
                <a:t>Jan</a:t>
              </a:r>
              <a:endParaRPr lang="en-US" sz="1000">
                <a:solidFill>
                  <a:schemeClr val="tx1"/>
                </a:solidFill>
                <a:ea typeface="Arial" pitchFamily="28" charset="0"/>
                <a:cs typeface="Arial" pitchFamily="28" charset="0"/>
              </a:endParaRPr>
            </a:p>
          </p:txBody>
        </p:sp>
        <p:sp>
          <p:nvSpPr>
            <p:cNvPr id="6267" name="Text Box 134"/>
            <p:cNvSpPr txBox="1">
              <a:spLocks noChangeArrowheads="1"/>
            </p:cNvSpPr>
            <p:nvPr/>
          </p:nvSpPr>
          <p:spPr bwMode="auto">
            <a:xfrm>
              <a:off x="1189" y="3839"/>
              <a:ext cx="254" cy="154"/>
            </a:xfrm>
            <a:prstGeom prst="rect">
              <a:avLst/>
            </a:prstGeom>
            <a:noFill/>
            <a:ln w="9525">
              <a:noFill/>
              <a:miter lim="800000"/>
              <a:headEnd/>
              <a:tailEnd/>
            </a:ln>
          </p:spPr>
          <p:txBody>
            <a:bodyPr wrap="none">
              <a:prstTxWarp prst="textNoShape">
                <a:avLst/>
              </a:prstTxWarp>
              <a:spAutoFit/>
            </a:bodyPr>
            <a:lstStyle/>
            <a:p>
              <a:r>
                <a:rPr lang="en-US" sz="1000">
                  <a:solidFill>
                    <a:schemeClr val="tx1"/>
                  </a:solidFill>
                  <a:ea typeface="Arial" pitchFamily="28" charset="0"/>
                  <a:cs typeface="Arial" pitchFamily="28" charset="0"/>
                  <a:sym typeface="Symbol" pitchFamily="28" charset="2"/>
                </a:rPr>
                <a:t>Apr</a:t>
              </a:r>
              <a:endParaRPr lang="en-US" sz="900">
                <a:solidFill>
                  <a:schemeClr val="tx1"/>
                </a:solidFill>
                <a:ea typeface="Arial" pitchFamily="28" charset="0"/>
                <a:cs typeface="Arial" pitchFamily="28" charset="0"/>
              </a:endParaRPr>
            </a:p>
          </p:txBody>
        </p:sp>
        <p:sp>
          <p:nvSpPr>
            <p:cNvPr id="6268" name="Text Box 135"/>
            <p:cNvSpPr txBox="1">
              <a:spLocks noChangeArrowheads="1"/>
            </p:cNvSpPr>
            <p:nvPr/>
          </p:nvSpPr>
          <p:spPr bwMode="auto">
            <a:xfrm>
              <a:off x="1367" y="3839"/>
              <a:ext cx="262" cy="154"/>
            </a:xfrm>
            <a:prstGeom prst="rect">
              <a:avLst/>
            </a:prstGeom>
            <a:noFill/>
            <a:ln w="9525">
              <a:noFill/>
              <a:miter lim="800000"/>
              <a:headEnd/>
              <a:tailEnd/>
            </a:ln>
          </p:spPr>
          <p:txBody>
            <a:bodyPr wrap="none">
              <a:prstTxWarp prst="textNoShape">
                <a:avLst/>
              </a:prstTxWarp>
              <a:spAutoFit/>
            </a:bodyPr>
            <a:lstStyle/>
            <a:p>
              <a:r>
                <a:rPr lang="en-US" sz="1000">
                  <a:solidFill>
                    <a:schemeClr val="tx1"/>
                  </a:solidFill>
                  <a:ea typeface="Arial" pitchFamily="28" charset="0"/>
                  <a:cs typeface="Arial" pitchFamily="28" charset="0"/>
                  <a:sym typeface="Symbol" pitchFamily="28" charset="2"/>
                </a:rPr>
                <a:t>Sep</a:t>
              </a:r>
              <a:endParaRPr lang="en-US" sz="900">
                <a:solidFill>
                  <a:schemeClr val="tx1"/>
                </a:solidFill>
                <a:ea typeface="Arial" pitchFamily="28" charset="0"/>
                <a:cs typeface="Arial" pitchFamily="28" charset="0"/>
              </a:endParaRPr>
            </a:p>
          </p:txBody>
        </p:sp>
        <p:sp>
          <p:nvSpPr>
            <p:cNvPr id="6269" name="Text Box 136"/>
            <p:cNvSpPr txBox="1">
              <a:spLocks noChangeArrowheads="1"/>
            </p:cNvSpPr>
            <p:nvPr/>
          </p:nvSpPr>
          <p:spPr bwMode="auto">
            <a:xfrm>
              <a:off x="1531" y="3839"/>
              <a:ext cx="249" cy="154"/>
            </a:xfrm>
            <a:prstGeom prst="rect">
              <a:avLst/>
            </a:prstGeom>
            <a:noFill/>
            <a:ln w="9525">
              <a:noFill/>
              <a:miter lim="800000"/>
              <a:headEnd/>
              <a:tailEnd/>
            </a:ln>
          </p:spPr>
          <p:txBody>
            <a:bodyPr wrap="none">
              <a:prstTxWarp prst="textNoShape">
                <a:avLst/>
              </a:prstTxWarp>
              <a:spAutoFit/>
            </a:bodyPr>
            <a:lstStyle/>
            <a:p>
              <a:r>
                <a:rPr lang="en-US" sz="1000">
                  <a:solidFill>
                    <a:schemeClr val="tx1"/>
                  </a:solidFill>
                  <a:ea typeface="Arial" pitchFamily="28" charset="0"/>
                  <a:cs typeface="Arial" pitchFamily="28" charset="0"/>
                  <a:sym typeface="Symbol" pitchFamily="28" charset="2"/>
                </a:rPr>
                <a:t>Oct</a:t>
              </a:r>
              <a:endParaRPr lang="en-US" sz="900">
                <a:solidFill>
                  <a:schemeClr val="tx1"/>
                </a:solidFill>
                <a:ea typeface="Arial" pitchFamily="28" charset="0"/>
                <a:cs typeface="Arial" pitchFamily="28" charset="0"/>
              </a:endParaRPr>
            </a:p>
          </p:txBody>
        </p:sp>
        <p:sp>
          <p:nvSpPr>
            <p:cNvPr id="6270" name="Text Box 137"/>
            <p:cNvSpPr txBox="1">
              <a:spLocks noChangeArrowheads="1"/>
            </p:cNvSpPr>
            <p:nvPr/>
          </p:nvSpPr>
          <p:spPr bwMode="auto">
            <a:xfrm>
              <a:off x="1692" y="3839"/>
              <a:ext cx="267" cy="154"/>
            </a:xfrm>
            <a:prstGeom prst="rect">
              <a:avLst/>
            </a:prstGeom>
            <a:noFill/>
            <a:ln w="9525">
              <a:noFill/>
              <a:miter lim="800000"/>
              <a:headEnd/>
              <a:tailEnd/>
            </a:ln>
          </p:spPr>
          <p:txBody>
            <a:bodyPr wrap="none">
              <a:prstTxWarp prst="textNoShape">
                <a:avLst/>
              </a:prstTxWarp>
              <a:spAutoFit/>
            </a:bodyPr>
            <a:lstStyle/>
            <a:p>
              <a:r>
                <a:rPr lang="en-US" sz="1000">
                  <a:solidFill>
                    <a:schemeClr val="tx1"/>
                  </a:solidFill>
                  <a:ea typeface="Arial" pitchFamily="28" charset="0"/>
                  <a:cs typeface="Arial" pitchFamily="28" charset="0"/>
                  <a:sym typeface="Symbol" pitchFamily="28" charset="2"/>
                </a:rPr>
                <a:t>Nov</a:t>
              </a:r>
              <a:endParaRPr lang="en-US" sz="900">
                <a:solidFill>
                  <a:schemeClr val="tx1"/>
                </a:solidFill>
                <a:ea typeface="Arial" pitchFamily="28" charset="0"/>
                <a:cs typeface="Arial" pitchFamily="28" charset="0"/>
              </a:endParaRPr>
            </a:p>
          </p:txBody>
        </p:sp>
        <p:sp>
          <p:nvSpPr>
            <p:cNvPr id="6271" name="Text Box 138"/>
            <p:cNvSpPr txBox="1">
              <a:spLocks noChangeArrowheads="1"/>
            </p:cNvSpPr>
            <p:nvPr/>
          </p:nvSpPr>
          <p:spPr bwMode="auto">
            <a:xfrm>
              <a:off x="1854" y="3839"/>
              <a:ext cx="262" cy="154"/>
            </a:xfrm>
            <a:prstGeom prst="rect">
              <a:avLst/>
            </a:prstGeom>
            <a:noFill/>
            <a:ln w="9525">
              <a:noFill/>
              <a:miter lim="800000"/>
              <a:headEnd/>
              <a:tailEnd/>
            </a:ln>
          </p:spPr>
          <p:txBody>
            <a:bodyPr wrap="none">
              <a:prstTxWarp prst="textNoShape">
                <a:avLst/>
              </a:prstTxWarp>
              <a:spAutoFit/>
            </a:bodyPr>
            <a:lstStyle/>
            <a:p>
              <a:r>
                <a:rPr lang="en-US" sz="1000">
                  <a:solidFill>
                    <a:schemeClr val="tx1"/>
                  </a:solidFill>
                  <a:ea typeface="Arial" pitchFamily="28" charset="0"/>
                  <a:cs typeface="Arial" pitchFamily="28" charset="0"/>
                  <a:sym typeface="Symbol" pitchFamily="28" charset="2"/>
                </a:rPr>
                <a:t>Dec</a:t>
              </a:r>
              <a:endParaRPr lang="en-US" sz="900">
                <a:solidFill>
                  <a:schemeClr val="tx1"/>
                </a:solidFill>
                <a:ea typeface="Arial" pitchFamily="28" charset="0"/>
                <a:cs typeface="Arial" pitchFamily="28" charset="0"/>
              </a:endParaRPr>
            </a:p>
          </p:txBody>
        </p:sp>
        <p:sp>
          <p:nvSpPr>
            <p:cNvPr id="6272" name="Text Box 139"/>
            <p:cNvSpPr txBox="1">
              <a:spLocks noChangeArrowheads="1"/>
            </p:cNvSpPr>
            <p:nvPr/>
          </p:nvSpPr>
          <p:spPr bwMode="auto">
            <a:xfrm>
              <a:off x="2024" y="3839"/>
              <a:ext cx="253" cy="154"/>
            </a:xfrm>
            <a:prstGeom prst="rect">
              <a:avLst/>
            </a:prstGeom>
            <a:noFill/>
            <a:ln w="9525">
              <a:noFill/>
              <a:miter lim="800000"/>
              <a:headEnd/>
              <a:tailEnd/>
            </a:ln>
          </p:spPr>
          <p:txBody>
            <a:bodyPr wrap="none">
              <a:prstTxWarp prst="textNoShape">
                <a:avLst/>
              </a:prstTxWarp>
              <a:spAutoFit/>
            </a:bodyPr>
            <a:lstStyle/>
            <a:p>
              <a:r>
                <a:rPr lang="en-US" sz="1000">
                  <a:solidFill>
                    <a:schemeClr val="tx1"/>
                  </a:solidFill>
                  <a:ea typeface="Arial" pitchFamily="28" charset="0"/>
                  <a:cs typeface="Arial" pitchFamily="28" charset="0"/>
                  <a:sym typeface="Symbol" pitchFamily="28" charset="2"/>
                </a:rPr>
                <a:t>Jan</a:t>
              </a:r>
              <a:endParaRPr lang="en-US" sz="900">
                <a:solidFill>
                  <a:schemeClr val="tx1"/>
                </a:solidFill>
                <a:ea typeface="Arial" pitchFamily="28" charset="0"/>
                <a:cs typeface="Arial" pitchFamily="28" charset="0"/>
              </a:endParaRPr>
            </a:p>
          </p:txBody>
        </p:sp>
        <p:sp>
          <p:nvSpPr>
            <p:cNvPr id="6273" name="Text Box 140"/>
            <p:cNvSpPr txBox="1">
              <a:spLocks noChangeArrowheads="1"/>
            </p:cNvSpPr>
            <p:nvPr/>
          </p:nvSpPr>
          <p:spPr bwMode="auto">
            <a:xfrm>
              <a:off x="2185" y="3839"/>
              <a:ext cx="258" cy="154"/>
            </a:xfrm>
            <a:prstGeom prst="rect">
              <a:avLst/>
            </a:prstGeom>
            <a:noFill/>
            <a:ln w="9525">
              <a:noFill/>
              <a:miter lim="800000"/>
              <a:headEnd/>
              <a:tailEnd/>
            </a:ln>
          </p:spPr>
          <p:txBody>
            <a:bodyPr wrap="none">
              <a:prstTxWarp prst="textNoShape">
                <a:avLst/>
              </a:prstTxWarp>
              <a:spAutoFit/>
            </a:bodyPr>
            <a:lstStyle/>
            <a:p>
              <a:r>
                <a:rPr lang="en-US" sz="1000">
                  <a:solidFill>
                    <a:schemeClr val="tx1"/>
                  </a:solidFill>
                  <a:ea typeface="Arial" pitchFamily="28" charset="0"/>
                  <a:cs typeface="Arial" pitchFamily="28" charset="0"/>
                  <a:sym typeface="Symbol" pitchFamily="28" charset="2"/>
                </a:rPr>
                <a:t>Feb</a:t>
              </a:r>
              <a:endParaRPr lang="en-US" sz="900">
                <a:solidFill>
                  <a:schemeClr val="tx1"/>
                </a:solidFill>
                <a:ea typeface="Arial" pitchFamily="28" charset="0"/>
                <a:cs typeface="Arial" pitchFamily="28" charset="0"/>
              </a:endParaRPr>
            </a:p>
          </p:txBody>
        </p:sp>
        <p:sp>
          <p:nvSpPr>
            <p:cNvPr id="6274" name="Text Box 141"/>
            <p:cNvSpPr txBox="1">
              <a:spLocks noChangeArrowheads="1"/>
            </p:cNvSpPr>
            <p:nvPr/>
          </p:nvSpPr>
          <p:spPr bwMode="auto">
            <a:xfrm>
              <a:off x="2355" y="3839"/>
              <a:ext cx="258" cy="154"/>
            </a:xfrm>
            <a:prstGeom prst="rect">
              <a:avLst/>
            </a:prstGeom>
            <a:noFill/>
            <a:ln w="9525">
              <a:noFill/>
              <a:miter lim="800000"/>
              <a:headEnd/>
              <a:tailEnd/>
            </a:ln>
          </p:spPr>
          <p:txBody>
            <a:bodyPr wrap="none">
              <a:prstTxWarp prst="textNoShape">
                <a:avLst/>
              </a:prstTxWarp>
              <a:spAutoFit/>
            </a:bodyPr>
            <a:lstStyle/>
            <a:p>
              <a:r>
                <a:rPr lang="en-US" sz="1000">
                  <a:solidFill>
                    <a:schemeClr val="tx1"/>
                  </a:solidFill>
                  <a:ea typeface="Arial" pitchFamily="28" charset="0"/>
                  <a:cs typeface="Arial" pitchFamily="28" charset="0"/>
                  <a:sym typeface="Symbol" pitchFamily="28" charset="2"/>
                </a:rPr>
                <a:t>Mar</a:t>
              </a:r>
              <a:endParaRPr lang="en-US" sz="900">
                <a:solidFill>
                  <a:schemeClr val="tx1"/>
                </a:solidFill>
                <a:ea typeface="Arial" pitchFamily="28" charset="0"/>
                <a:cs typeface="Arial" pitchFamily="28" charset="0"/>
              </a:endParaRPr>
            </a:p>
          </p:txBody>
        </p:sp>
        <p:sp>
          <p:nvSpPr>
            <p:cNvPr id="6275" name="Text Box 142"/>
            <p:cNvSpPr txBox="1">
              <a:spLocks noChangeArrowheads="1"/>
            </p:cNvSpPr>
            <p:nvPr/>
          </p:nvSpPr>
          <p:spPr bwMode="auto">
            <a:xfrm>
              <a:off x="2526" y="3839"/>
              <a:ext cx="254" cy="154"/>
            </a:xfrm>
            <a:prstGeom prst="rect">
              <a:avLst/>
            </a:prstGeom>
            <a:noFill/>
            <a:ln w="9525">
              <a:noFill/>
              <a:miter lim="800000"/>
              <a:headEnd/>
              <a:tailEnd/>
            </a:ln>
          </p:spPr>
          <p:txBody>
            <a:bodyPr wrap="none">
              <a:prstTxWarp prst="textNoShape">
                <a:avLst/>
              </a:prstTxWarp>
              <a:spAutoFit/>
            </a:bodyPr>
            <a:lstStyle/>
            <a:p>
              <a:r>
                <a:rPr lang="en-US" sz="1000">
                  <a:solidFill>
                    <a:schemeClr val="tx1"/>
                  </a:solidFill>
                  <a:ea typeface="Arial" pitchFamily="28" charset="0"/>
                  <a:cs typeface="Arial" pitchFamily="28" charset="0"/>
                  <a:sym typeface="Symbol" pitchFamily="28" charset="2"/>
                </a:rPr>
                <a:t>Apr</a:t>
              </a:r>
              <a:endParaRPr lang="en-US" sz="900">
                <a:solidFill>
                  <a:schemeClr val="tx1"/>
                </a:solidFill>
                <a:ea typeface="Arial" pitchFamily="28" charset="0"/>
                <a:cs typeface="Arial" pitchFamily="28" charset="0"/>
              </a:endParaRPr>
            </a:p>
          </p:txBody>
        </p:sp>
        <p:sp>
          <p:nvSpPr>
            <p:cNvPr id="6276" name="Text Box 143"/>
            <p:cNvSpPr txBox="1">
              <a:spLocks noChangeArrowheads="1"/>
            </p:cNvSpPr>
            <p:nvPr/>
          </p:nvSpPr>
          <p:spPr bwMode="auto">
            <a:xfrm>
              <a:off x="2687" y="3839"/>
              <a:ext cx="271" cy="154"/>
            </a:xfrm>
            <a:prstGeom prst="rect">
              <a:avLst/>
            </a:prstGeom>
            <a:noFill/>
            <a:ln w="9525">
              <a:noFill/>
              <a:miter lim="800000"/>
              <a:headEnd/>
              <a:tailEnd/>
            </a:ln>
          </p:spPr>
          <p:txBody>
            <a:bodyPr wrap="none">
              <a:prstTxWarp prst="textNoShape">
                <a:avLst/>
              </a:prstTxWarp>
              <a:spAutoFit/>
            </a:bodyPr>
            <a:lstStyle/>
            <a:p>
              <a:r>
                <a:rPr lang="en-US" sz="1000">
                  <a:solidFill>
                    <a:schemeClr val="tx1"/>
                  </a:solidFill>
                  <a:ea typeface="Arial" pitchFamily="28" charset="0"/>
                  <a:cs typeface="Arial" pitchFamily="28" charset="0"/>
                  <a:sym typeface="Symbol" pitchFamily="28" charset="2"/>
                </a:rPr>
                <a:t>May</a:t>
              </a:r>
              <a:endParaRPr lang="en-US" sz="900">
                <a:solidFill>
                  <a:schemeClr val="tx1"/>
                </a:solidFill>
                <a:ea typeface="Arial" pitchFamily="28" charset="0"/>
                <a:cs typeface="Arial" pitchFamily="28" charset="0"/>
              </a:endParaRPr>
            </a:p>
          </p:txBody>
        </p:sp>
        <p:sp>
          <p:nvSpPr>
            <p:cNvPr id="6277" name="Text Box 144"/>
            <p:cNvSpPr txBox="1">
              <a:spLocks noChangeArrowheads="1"/>
            </p:cNvSpPr>
            <p:nvPr/>
          </p:nvSpPr>
          <p:spPr bwMode="auto">
            <a:xfrm>
              <a:off x="2868" y="3839"/>
              <a:ext cx="258" cy="154"/>
            </a:xfrm>
            <a:prstGeom prst="rect">
              <a:avLst/>
            </a:prstGeom>
            <a:noFill/>
            <a:ln w="9525">
              <a:noFill/>
              <a:miter lim="800000"/>
              <a:headEnd/>
              <a:tailEnd/>
            </a:ln>
          </p:spPr>
          <p:txBody>
            <a:bodyPr wrap="none">
              <a:prstTxWarp prst="textNoShape">
                <a:avLst/>
              </a:prstTxWarp>
              <a:spAutoFit/>
            </a:bodyPr>
            <a:lstStyle/>
            <a:p>
              <a:r>
                <a:rPr lang="en-US" sz="1000">
                  <a:solidFill>
                    <a:schemeClr val="tx1"/>
                  </a:solidFill>
                  <a:ea typeface="Arial" pitchFamily="28" charset="0"/>
                  <a:cs typeface="Arial" pitchFamily="28" charset="0"/>
                  <a:sym typeface="Symbol" pitchFamily="28" charset="2"/>
                </a:rPr>
                <a:t>Jun</a:t>
              </a:r>
              <a:endParaRPr lang="en-US" sz="1000">
                <a:solidFill>
                  <a:schemeClr val="tx1"/>
                </a:solidFill>
                <a:ea typeface="Arial" pitchFamily="28" charset="0"/>
                <a:cs typeface="Arial" pitchFamily="28" charset="0"/>
              </a:endParaRPr>
            </a:p>
          </p:txBody>
        </p:sp>
      </p:grpSp>
      <p:sp>
        <p:nvSpPr>
          <p:cNvPr id="6253" name="Text Box 145"/>
          <p:cNvSpPr txBox="1">
            <a:spLocks noChangeArrowheads="1"/>
          </p:cNvSpPr>
          <p:nvPr/>
        </p:nvSpPr>
        <p:spPr bwMode="auto">
          <a:xfrm>
            <a:off x="4437063" y="6284913"/>
            <a:ext cx="401637" cy="244475"/>
          </a:xfrm>
          <a:prstGeom prst="rect">
            <a:avLst/>
          </a:prstGeom>
          <a:noFill/>
          <a:ln w="9525">
            <a:noFill/>
            <a:miter lim="800000"/>
            <a:headEnd/>
            <a:tailEnd/>
          </a:ln>
        </p:spPr>
        <p:txBody>
          <a:bodyPr wrap="none">
            <a:prstTxWarp prst="textNoShape">
              <a:avLst/>
            </a:prstTxWarp>
            <a:spAutoFit/>
          </a:bodyPr>
          <a:lstStyle/>
          <a:p>
            <a:r>
              <a:rPr lang="en-US" sz="1000">
                <a:solidFill>
                  <a:schemeClr val="tx1"/>
                </a:solidFill>
                <a:ea typeface="Arial" pitchFamily="28" charset="0"/>
                <a:cs typeface="Arial" pitchFamily="28" charset="0"/>
                <a:sym typeface="Symbol" pitchFamily="28" charset="2"/>
              </a:rPr>
              <a:t>Jan</a:t>
            </a:r>
            <a:endParaRPr lang="en-US" sz="900">
              <a:solidFill>
                <a:schemeClr val="tx1"/>
              </a:solidFill>
              <a:ea typeface="Arial" pitchFamily="28" charset="0"/>
              <a:cs typeface="Arial" pitchFamily="28" charset="0"/>
            </a:endParaRPr>
          </a:p>
        </p:txBody>
      </p:sp>
      <p:sp>
        <p:nvSpPr>
          <p:cNvPr id="6254" name="Text Box 146"/>
          <p:cNvSpPr txBox="1">
            <a:spLocks noChangeArrowheads="1"/>
          </p:cNvSpPr>
          <p:nvPr/>
        </p:nvSpPr>
        <p:spPr bwMode="auto">
          <a:xfrm>
            <a:off x="4740275" y="6284913"/>
            <a:ext cx="403225" cy="244475"/>
          </a:xfrm>
          <a:prstGeom prst="rect">
            <a:avLst/>
          </a:prstGeom>
          <a:noFill/>
          <a:ln w="9525">
            <a:noFill/>
            <a:miter lim="800000"/>
            <a:headEnd/>
            <a:tailEnd/>
          </a:ln>
        </p:spPr>
        <p:txBody>
          <a:bodyPr wrap="none">
            <a:prstTxWarp prst="textNoShape">
              <a:avLst/>
            </a:prstTxWarp>
            <a:spAutoFit/>
          </a:bodyPr>
          <a:lstStyle/>
          <a:p>
            <a:r>
              <a:rPr lang="en-US" sz="1000">
                <a:solidFill>
                  <a:schemeClr val="tx1"/>
                </a:solidFill>
                <a:ea typeface="Arial" pitchFamily="28" charset="0"/>
                <a:cs typeface="Arial" pitchFamily="28" charset="0"/>
                <a:sym typeface="Symbol" pitchFamily="28" charset="2"/>
              </a:rPr>
              <a:t>Apr</a:t>
            </a:r>
            <a:endParaRPr lang="en-US" sz="900">
              <a:solidFill>
                <a:schemeClr val="tx1"/>
              </a:solidFill>
              <a:ea typeface="Arial" pitchFamily="28" charset="0"/>
              <a:cs typeface="Arial" pitchFamily="28" charset="0"/>
            </a:endParaRPr>
          </a:p>
        </p:txBody>
      </p:sp>
      <p:sp>
        <p:nvSpPr>
          <p:cNvPr id="6255" name="Text Box 147"/>
          <p:cNvSpPr txBox="1">
            <a:spLocks noChangeArrowheads="1"/>
          </p:cNvSpPr>
          <p:nvPr/>
        </p:nvSpPr>
        <p:spPr bwMode="auto">
          <a:xfrm>
            <a:off x="5057775" y="6284913"/>
            <a:ext cx="415925" cy="244475"/>
          </a:xfrm>
          <a:prstGeom prst="rect">
            <a:avLst/>
          </a:prstGeom>
          <a:noFill/>
          <a:ln w="9525">
            <a:noFill/>
            <a:miter lim="800000"/>
            <a:headEnd/>
            <a:tailEnd/>
          </a:ln>
        </p:spPr>
        <p:txBody>
          <a:bodyPr wrap="none">
            <a:prstTxWarp prst="textNoShape">
              <a:avLst/>
            </a:prstTxWarp>
            <a:spAutoFit/>
          </a:bodyPr>
          <a:lstStyle/>
          <a:p>
            <a:r>
              <a:rPr lang="en-US" sz="1000">
                <a:solidFill>
                  <a:schemeClr val="tx1"/>
                </a:solidFill>
                <a:ea typeface="Arial" pitchFamily="28" charset="0"/>
                <a:cs typeface="Arial" pitchFamily="28" charset="0"/>
                <a:sym typeface="Symbol" pitchFamily="28" charset="2"/>
              </a:rPr>
              <a:t>Sep</a:t>
            </a:r>
            <a:endParaRPr lang="en-US" sz="1000">
              <a:solidFill>
                <a:schemeClr val="tx1"/>
              </a:solidFill>
              <a:ea typeface="Arial" pitchFamily="28" charset="0"/>
              <a:cs typeface="Arial" pitchFamily="28" charset="0"/>
            </a:endParaRPr>
          </a:p>
        </p:txBody>
      </p:sp>
      <p:sp>
        <p:nvSpPr>
          <p:cNvPr id="6256" name="Text Box 148"/>
          <p:cNvSpPr txBox="1">
            <a:spLocks noChangeArrowheads="1"/>
          </p:cNvSpPr>
          <p:nvPr/>
        </p:nvSpPr>
        <p:spPr bwMode="auto">
          <a:xfrm>
            <a:off x="5380038" y="6284913"/>
            <a:ext cx="395287" cy="244475"/>
          </a:xfrm>
          <a:prstGeom prst="rect">
            <a:avLst/>
          </a:prstGeom>
          <a:noFill/>
          <a:ln w="9525">
            <a:noFill/>
            <a:miter lim="800000"/>
            <a:headEnd/>
            <a:tailEnd/>
          </a:ln>
        </p:spPr>
        <p:txBody>
          <a:bodyPr wrap="none">
            <a:prstTxWarp prst="textNoShape">
              <a:avLst/>
            </a:prstTxWarp>
            <a:spAutoFit/>
          </a:bodyPr>
          <a:lstStyle/>
          <a:p>
            <a:r>
              <a:rPr lang="en-US" sz="1000">
                <a:solidFill>
                  <a:schemeClr val="tx1"/>
                </a:solidFill>
                <a:ea typeface="Arial" pitchFamily="28" charset="0"/>
                <a:cs typeface="Arial" pitchFamily="28" charset="0"/>
                <a:sym typeface="Symbol" pitchFamily="28" charset="2"/>
              </a:rPr>
              <a:t>Oct</a:t>
            </a:r>
            <a:endParaRPr lang="en-US" sz="900">
              <a:solidFill>
                <a:schemeClr val="tx1"/>
              </a:solidFill>
              <a:ea typeface="Arial" pitchFamily="28" charset="0"/>
              <a:cs typeface="Arial" pitchFamily="28" charset="0"/>
            </a:endParaRPr>
          </a:p>
        </p:txBody>
      </p:sp>
      <p:sp>
        <p:nvSpPr>
          <p:cNvPr id="6257" name="Text Box 149"/>
          <p:cNvSpPr txBox="1">
            <a:spLocks noChangeArrowheads="1"/>
          </p:cNvSpPr>
          <p:nvPr/>
        </p:nvSpPr>
        <p:spPr bwMode="auto">
          <a:xfrm>
            <a:off x="5683250" y="6284913"/>
            <a:ext cx="423863" cy="244475"/>
          </a:xfrm>
          <a:prstGeom prst="rect">
            <a:avLst/>
          </a:prstGeom>
          <a:noFill/>
          <a:ln w="9525">
            <a:noFill/>
            <a:miter lim="800000"/>
            <a:headEnd/>
            <a:tailEnd/>
          </a:ln>
        </p:spPr>
        <p:txBody>
          <a:bodyPr wrap="none">
            <a:prstTxWarp prst="textNoShape">
              <a:avLst/>
            </a:prstTxWarp>
            <a:spAutoFit/>
          </a:bodyPr>
          <a:lstStyle/>
          <a:p>
            <a:r>
              <a:rPr lang="en-US" sz="1000">
                <a:solidFill>
                  <a:schemeClr val="tx1"/>
                </a:solidFill>
                <a:ea typeface="Arial" pitchFamily="28" charset="0"/>
                <a:cs typeface="Arial" pitchFamily="28" charset="0"/>
                <a:sym typeface="Symbol" pitchFamily="28" charset="2"/>
              </a:rPr>
              <a:t>Nov</a:t>
            </a:r>
            <a:endParaRPr lang="en-US" sz="900">
              <a:solidFill>
                <a:schemeClr val="tx1"/>
              </a:solidFill>
              <a:ea typeface="Arial" pitchFamily="28" charset="0"/>
              <a:cs typeface="Arial" pitchFamily="28" charset="0"/>
            </a:endParaRPr>
          </a:p>
        </p:txBody>
      </p:sp>
      <p:sp>
        <p:nvSpPr>
          <p:cNvPr id="6258" name="Text Box 150"/>
          <p:cNvSpPr txBox="1">
            <a:spLocks noChangeArrowheads="1"/>
          </p:cNvSpPr>
          <p:nvPr/>
        </p:nvSpPr>
        <p:spPr bwMode="auto">
          <a:xfrm>
            <a:off x="6002338" y="6284913"/>
            <a:ext cx="415925" cy="244475"/>
          </a:xfrm>
          <a:prstGeom prst="rect">
            <a:avLst/>
          </a:prstGeom>
          <a:noFill/>
          <a:ln w="9525">
            <a:noFill/>
            <a:miter lim="800000"/>
            <a:headEnd/>
            <a:tailEnd/>
          </a:ln>
        </p:spPr>
        <p:txBody>
          <a:bodyPr wrap="none">
            <a:prstTxWarp prst="textNoShape">
              <a:avLst/>
            </a:prstTxWarp>
            <a:spAutoFit/>
          </a:bodyPr>
          <a:lstStyle/>
          <a:p>
            <a:r>
              <a:rPr lang="en-US" sz="1000">
                <a:solidFill>
                  <a:schemeClr val="tx1"/>
                </a:solidFill>
                <a:ea typeface="Arial" pitchFamily="28" charset="0"/>
                <a:cs typeface="Arial" pitchFamily="28" charset="0"/>
                <a:sym typeface="Symbol" pitchFamily="28" charset="2"/>
              </a:rPr>
              <a:t>Dec</a:t>
            </a:r>
            <a:endParaRPr lang="en-US" sz="900">
              <a:solidFill>
                <a:schemeClr val="tx1"/>
              </a:solidFill>
              <a:ea typeface="Arial" pitchFamily="28" charset="0"/>
              <a:cs typeface="Arial" pitchFamily="28" charset="0"/>
            </a:endParaRPr>
          </a:p>
        </p:txBody>
      </p:sp>
      <p:sp>
        <p:nvSpPr>
          <p:cNvPr id="6259" name="Text Box 151"/>
          <p:cNvSpPr txBox="1">
            <a:spLocks noChangeArrowheads="1"/>
          </p:cNvSpPr>
          <p:nvPr/>
        </p:nvSpPr>
        <p:spPr bwMode="auto">
          <a:xfrm>
            <a:off x="6338888" y="6284913"/>
            <a:ext cx="401637" cy="244475"/>
          </a:xfrm>
          <a:prstGeom prst="rect">
            <a:avLst/>
          </a:prstGeom>
          <a:noFill/>
          <a:ln w="9525">
            <a:noFill/>
            <a:miter lim="800000"/>
            <a:headEnd/>
            <a:tailEnd/>
          </a:ln>
        </p:spPr>
        <p:txBody>
          <a:bodyPr wrap="none">
            <a:prstTxWarp prst="textNoShape">
              <a:avLst/>
            </a:prstTxWarp>
            <a:spAutoFit/>
          </a:bodyPr>
          <a:lstStyle/>
          <a:p>
            <a:r>
              <a:rPr lang="en-US" sz="1000">
                <a:solidFill>
                  <a:schemeClr val="tx1"/>
                </a:solidFill>
                <a:ea typeface="Arial" pitchFamily="28" charset="0"/>
                <a:cs typeface="Arial" pitchFamily="28" charset="0"/>
                <a:sym typeface="Symbol" pitchFamily="28" charset="2"/>
              </a:rPr>
              <a:t>Jan</a:t>
            </a:r>
            <a:endParaRPr lang="en-US" sz="900">
              <a:solidFill>
                <a:schemeClr val="tx1"/>
              </a:solidFill>
              <a:ea typeface="Arial" pitchFamily="28" charset="0"/>
              <a:cs typeface="Arial" pitchFamily="28" charset="0"/>
            </a:endParaRPr>
          </a:p>
        </p:txBody>
      </p:sp>
      <p:sp>
        <p:nvSpPr>
          <p:cNvPr id="6260" name="Text Box 152"/>
          <p:cNvSpPr txBox="1">
            <a:spLocks noChangeArrowheads="1"/>
          </p:cNvSpPr>
          <p:nvPr/>
        </p:nvSpPr>
        <p:spPr bwMode="auto">
          <a:xfrm>
            <a:off x="6651625" y="6284913"/>
            <a:ext cx="409575" cy="244475"/>
          </a:xfrm>
          <a:prstGeom prst="rect">
            <a:avLst/>
          </a:prstGeom>
          <a:noFill/>
          <a:ln w="9525">
            <a:noFill/>
            <a:miter lim="800000"/>
            <a:headEnd/>
            <a:tailEnd/>
          </a:ln>
        </p:spPr>
        <p:txBody>
          <a:bodyPr wrap="none">
            <a:prstTxWarp prst="textNoShape">
              <a:avLst/>
            </a:prstTxWarp>
            <a:spAutoFit/>
          </a:bodyPr>
          <a:lstStyle/>
          <a:p>
            <a:r>
              <a:rPr lang="en-US" sz="1000">
                <a:solidFill>
                  <a:schemeClr val="tx1"/>
                </a:solidFill>
                <a:ea typeface="Arial" pitchFamily="28" charset="0"/>
                <a:cs typeface="Arial" pitchFamily="28" charset="0"/>
                <a:sym typeface="Symbol" pitchFamily="28" charset="2"/>
              </a:rPr>
              <a:t>Feb</a:t>
            </a:r>
            <a:endParaRPr lang="en-US" sz="900">
              <a:solidFill>
                <a:schemeClr val="tx1"/>
              </a:solidFill>
              <a:ea typeface="Arial" pitchFamily="28" charset="0"/>
              <a:cs typeface="Arial" pitchFamily="28" charset="0"/>
            </a:endParaRPr>
          </a:p>
        </p:txBody>
      </p:sp>
      <p:sp>
        <p:nvSpPr>
          <p:cNvPr id="6261" name="Text Box 153"/>
          <p:cNvSpPr txBox="1">
            <a:spLocks noChangeArrowheads="1"/>
          </p:cNvSpPr>
          <p:nvPr/>
        </p:nvSpPr>
        <p:spPr bwMode="auto">
          <a:xfrm>
            <a:off x="6969125" y="6284913"/>
            <a:ext cx="409575" cy="244475"/>
          </a:xfrm>
          <a:prstGeom prst="rect">
            <a:avLst/>
          </a:prstGeom>
          <a:noFill/>
          <a:ln w="9525">
            <a:noFill/>
            <a:miter lim="800000"/>
            <a:headEnd/>
            <a:tailEnd/>
          </a:ln>
        </p:spPr>
        <p:txBody>
          <a:bodyPr wrap="none">
            <a:prstTxWarp prst="textNoShape">
              <a:avLst/>
            </a:prstTxWarp>
            <a:spAutoFit/>
          </a:bodyPr>
          <a:lstStyle/>
          <a:p>
            <a:r>
              <a:rPr lang="en-US" sz="1000">
                <a:solidFill>
                  <a:schemeClr val="tx1"/>
                </a:solidFill>
                <a:ea typeface="Arial" pitchFamily="28" charset="0"/>
                <a:cs typeface="Arial" pitchFamily="28" charset="0"/>
                <a:sym typeface="Symbol" pitchFamily="28" charset="2"/>
              </a:rPr>
              <a:t>Mar</a:t>
            </a:r>
            <a:endParaRPr lang="en-US" sz="900">
              <a:solidFill>
                <a:schemeClr val="tx1"/>
              </a:solidFill>
              <a:ea typeface="Arial" pitchFamily="28" charset="0"/>
              <a:cs typeface="Arial" pitchFamily="28" charset="0"/>
            </a:endParaRPr>
          </a:p>
        </p:txBody>
      </p:sp>
      <p:sp>
        <p:nvSpPr>
          <p:cNvPr id="6262" name="Text Box 154"/>
          <p:cNvSpPr txBox="1">
            <a:spLocks noChangeArrowheads="1"/>
          </p:cNvSpPr>
          <p:nvPr/>
        </p:nvSpPr>
        <p:spPr bwMode="auto">
          <a:xfrm>
            <a:off x="7297738" y="6284913"/>
            <a:ext cx="403225" cy="244475"/>
          </a:xfrm>
          <a:prstGeom prst="rect">
            <a:avLst/>
          </a:prstGeom>
          <a:noFill/>
          <a:ln w="9525">
            <a:noFill/>
            <a:miter lim="800000"/>
            <a:headEnd/>
            <a:tailEnd/>
          </a:ln>
        </p:spPr>
        <p:txBody>
          <a:bodyPr wrap="none">
            <a:prstTxWarp prst="textNoShape">
              <a:avLst/>
            </a:prstTxWarp>
            <a:spAutoFit/>
          </a:bodyPr>
          <a:lstStyle/>
          <a:p>
            <a:r>
              <a:rPr lang="en-US" sz="1000">
                <a:solidFill>
                  <a:schemeClr val="tx1"/>
                </a:solidFill>
                <a:ea typeface="Arial" pitchFamily="28" charset="0"/>
                <a:cs typeface="Arial" pitchFamily="28" charset="0"/>
                <a:sym typeface="Symbol" pitchFamily="28" charset="2"/>
              </a:rPr>
              <a:t>Apr</a:t>
            </a:r>
            <a:endParaRPr lang="en-US" sz="900">
              <a:solidFill>
                <a:schemeClr val="tx1"/>
              </a:solidFill>
              <a:ea typeface="Arial" pitchFamily="28" charset="0"/>
              <a:cs typeface="Arial" pitchFamily="28" charset="0"/>
            </a:endParaRPr>
          </a:p>
        </p:txBody>
      </p:sp>
      <p:sp>
        <p:nvSpPr>
          <p:cNvPr id="6263" name="Text Box 155"/>
          <p:cNvSpPr txBox="1">
            <a:spLocks noChangeArrowheads="1"/>
          </p:cNvSpPr>
          <p:nvPr/>
        </p:nvSpPr>
        <p:spPr bwMode="auto">
          <a:xfrm>
            <a:off x="7581900" y="6284913"/>
            <a:ext cx="430213" cy="244475"/>
          </a:xfrm>
          <a:prstGeom prst="rect">
            <a:avLst/>
          </a:prstGeom>
          <a:noFill/>
          <a:ln w="9525">
            <a:noFill/>
            <a:miter lim="800000"/>
            <a:headEnd/>
            <a:tailEnd/>
          </a:ln>
        </p:spPr>
        <p:txBody>
          <a:bodyPr wrap="none">
            <a:prstTxWarp prst="textNoShape">
              <a:avLst/>
            </a:prstTxWarp>
            <a:spAutoFit/>
          </a:bodyPr>
          <a:lstStyle/>
          <a:p>
            <a:r>
              <a:rPr lang="en-US" sz="1000">
                <a:solidFill>
                  <a:schemeClr val="tx1"/>
                </a:solidFill>
                <a:ea typeface="Arial" pitchFamily="28" charset="0"/>
                <a:cs typeface="Arial" pitchFamily="28" charset="0"/>
                <a:sym typeface="Symbol" pitchFamily="28" charset="2"/>
              </a:rPr>
              <a:t>May</a:t>
            </a:r>
            <a:endParaRPr lang="en-US" sz="900">
              <a:solidFill>
                <a:schemeClr val="tx1"/>
              </a:solidFill>
              <a:ea typeface="Arial" pitchFamily="28" charset="0"/>
              <a:cs typeface="Arial" pitchFamily="28" charset="0"/>
            </a:endParaRPr>
          </a:p>
        </p:txBody>
      </p:sp>
      <p:sp>
        <p:nvSpPr>
          <p:cNvPr id="6264" name="Text Box 156"/>
          <p:cNvSpPr txBox="1">
            <a:spLocks noChangeArrowheads="1"/>
          </p:cNvSpPr>
          <p:nvPr/>
        </p:nvSpPr>
        <p:spPr bwMode="auto">
          <a:xfrm>
            <a:off x="7907338" y="6284913"/>
            <a:ext cx="409575" cy="244475"/>
          </a:xfrm>
          <a:prstGeom prst="rect">
            <a:avLst/>
          </a:prstGeom>
          <a:noFill/>
          <a:ln w="9525">
            <a:noFill/>
            <a:miter lim="800000"/>
            <a:headEnd/>
            <a:tailEnd/>
          </a:ln>
        </p:spPr>
        <p:txBody>
          <a:bodyPr wrap="none">
            <a:prstTxWarp prst="textNoShape">
              <a:avLst/>
            </a:prstTxWarp>
            <a:spAutoFit/>
          </a:bodyPr>
          <a:lstStyle/>
          <a:p>
            <a:r>
              <a:rPr lang="en-US" sz="1000">
                <a:solidFill>
                  <a:schemeClr val="tx1"/>
                </a:solidFill>
                <a:ea typeface="Arial" pitchFamily="28" charset="0"/>
                <a:cs typeface="Arial" pitchFamily="28" charset="0"/>
                <a:sym typeface="Symbol" pitchFamily="28" charset="2"/>
              </a:rPr>
              <a:t>Jun</a:t>
            </a:r>
            <a:endParaRPr lang="en-US" sz="900">
              <a:solidFill>
                <a:schemeClr val="tx1"/>
              </a:solidFill>
              <a:ea typeface="Arial" pitchFamily="28" charset="0"/>
              <a:cs typeface="Arial" pitchFamily="28" charset="0"/>
            </a:endParaRPr>
          </a:p>
        </p:txBody>
      </p:sp>
      <p:sp>
        <p:nvSpPr>
          <p:cNvPr id="6265" name="Rectangle 157"/>
          <p:cNvSpPr>
            <a:spLocks noGrp="1" noChangeArrowheads="1"/>
          </p:cNvSpPr>
          <p:nvPr>
            <p:ph type="title"/>
          </p:nvPr>
        </p:nvSpPr>
        <p:spPr/>
        <p:txBody>
          <a:bodyPr>
            <a:normAutofit fontScale="90000"/>
          </a:bodyPr>
          <a:lstStyle/>
          <a:p>
            <a:r>
              <a:rPr lang="en-US" dirty="0">
                <a:effectLst/>
                <a:latin typeface="Arial"/>
                <a:cs typeface="Arial"/>
              </a:rPr>
              <a:t>Seasonality of Respiratory </a:t>
            </a:r>
            <a:r>
              <a:rPr lang="en-US" dirty="0" smtClean="0">
                <a:effectLst/>
                <a:latin typeface="Arial"/>
                <a:cs typeface="Arial"/>
              </a:rPr>
              <a:t>Agents</a:t>
            </a:r>
            <a:endParaRPr lang="en-US" dirty="0">
              <a:effectLst/>
              <a:latin typeface="Arial"/>
              <a:cs typeface="Arial"/>
            </a:endParaRPr>
          </a:p>
        </p:txBody>
      </p:sp>
    </p:spTree>
    <p:extLst>
      <p:ext uri="{BB962C8B-B14F-4D97-AF65-F5344CB8AC3E}">
        <p14:creationId xmlns="" xmlns:p14="http://schemas.microsoft.com/office/powerpoint/2010/main" val="131937254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Text Box 4"/>
          <p:cNvSpPr txBox="1">
            <a:spLocks noChangeArrowheads="1"/>
          </p:cNvSpPr>
          <p:nvPr/>
        </p:nvSpPr>
        <p:spPr bwMode="auto">
          <a:xfrm>
            <a:off x="838200" y="152400"/>
            <a:ext cx="8124825" cy="7350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Arial" pitchFamily="34" charset="0"/>
                <a:cs typeface="Arial" pitchFamily="34" charset="0"/>
              </a:rPr>
              <a:t>Clinical Outcomes of </a:t>
            </a:r>
            <a:r>
              <a:rPr kumimoji="0" lang="en-US" b="1" i="0" u="none" strike="noStrike" cap="none" normalizeH="0" baseline="0" dirty="0" err="1" smtClean="0">
                <a:ln>
                  <a:noFill/>
                </a:ln>
                <a:solidFill>
                  <a:schemeClr val="tx1"/>
                </a:solidFill>
                <a:effectLst/>
                <a:latin typeface="Arial" pitchFamily="34" charset="0"/>
                <a:cs typeface="Arial" pitchFamily="34" charset="0"/>
              </a:rPr>
              <a:t>Immunocompromised</a:t>
            </a:r>
            <a:r>
              <a:rPr kumimoji="0" lang="en-US" b="1" i="0" u="none" strike="noStrike" cap="none" normalizeH="0" baseline="0" dirty="0" smtClean="0">
                <a:ln>
                  <a:noFill/>
                </a:ln>
                <a:solidFill>
                  <a:schemeClr val="tx1"/>
                </a:solidFill>
                <a:effectLst/>
                <a:latin typeface="Arial" pitchFamily="34" charset="0"/>
                <a:cs typeface="Arial" pitchFamily="34" charset="0"/>
              </a:rPr>
              <a:t> Patients with RSV Infection</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057" name="Object 9"/>
          <p:cNvGraphicFramePr>
            <a:graphicFrameLocks noChangeAspect="1"/>
          </p:cNvGraphicFramePr>
          <p:nvPr/>
        </p:nvGraphicFramePr>
        <p:xfrm>
          <a:off x="152400" y="762000"/>
          <a:ext cx="8795945" cy="5943600"/>
        </p:xfrm>
        <a:graphic>
          <a:graphicData uri="http://schemas.openxmlformats.org/presentationml/2006/ole">
            <p:oleObj spid="_x0000_s2057" name="Document" r:id="rId3" imgW="6778838" imgH="4719195" progId="Word.Document.12">
              <p:embed/>
            </p:oleObj>
          </a:graphicData>
        </a:graphic>
      </p:graphicFrame>
      <p:sp>
        <p:nvSpPr>
          <p:cNvPr id="15" name="Rectangle 14"/>
          <p:cNvSpPr/>
          <p:nvPr/>
        </p:nvSpPr>
        <p:spPr>
          <a:xfrm>
            <a:off x="4038600" y="1752600"/>
            <a:ext cx="990600" cy="2286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6" name="Rectangle 15"/>
          <p:cNvSpPr/>
          <p:nvPr/>
        </p:nvSpPr>
        <p:spPr>
          <a:xfrm>
            <a:off x="5410200" y="2438400"/>
            <a:ext cx="990600" cy="2286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7" name="Rectangle 16"/>
          <p:cNvSpPr/>
          <p:nvPr/>
        </p:nvSpPr>
        <p:spPr>
          <a:xfrm>
            <a:off x="5410200" y="2819400"/>
            <a:ext cx="990600" cy="2286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8" name="Rectangle 17"/>
          <p:cNvSpPr/>
          <p:nvPr/>
        </p:nvSpPr>
        <p:spPr>
          <a:xfrm>
            <a:off x="5410200" y="3200400"/>
            <a:ext cx="990600" cy="2286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9" name="Rectangle 18"/>
          <p:cNvSpPr/>
          <p:nvPr/>
        </p:nvSpPr>
        <p:spPr>
          <a:xfrm>
            <a:off x="5410200" y="3581400"/>
            <a:ext cx="990600" cy="2286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21" name="Rectangle 20"/>
          <p:cNvSpPr/>
          <p:nvPr/>
        </p:nvSpPr>
        <p:spPr>
          <a:xfrm>
            <a:off x="5410200" y="4191000"/>
            <a:ext cx="990600" cy="2286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22" name="Rectangle 21"/>
          <p:cNvSpPr/>
          <p:nvPr/>
        </p:nvSpPr>
        <p:spPr>
          <a:xfrm>
            <a:off x="5410200" y="5257800"/>
            <a:ext cx="990600" cy="2286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23" name="Rectangle 22"/>
          <p:cNvSpPr/>
          <p:nvPr/>
        </p:nvSpPr>
        <p:spPr>
          <a:xfrm>
            <a:off x="5410200" y="5791200"/>
            <a:ext cx="990600" cy="2286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Tree>
    <p:extLst>
      <p:ext uri="{BB962C8B-B14F-4D97-AF65-F5344CB8AC3E}">
        <p14:creationId xmlns="" xmlns:p14="http://schemas.microsoft.com/office/powerpoint/2010/main" val="23424288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p:cNvSpPr txBox="1">
            <a:spLocks noChangeArrowheads="1"/>
          </p:cNvSpPr>
          <p:nvPr/>
        </p:nvSpPr>
        <p:spPr bwMode="auto">
          <a:xfrm>
            <a:off x="304800" y="0"/>
            <a:ext cx="8458200" cy="609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r>
              <a:rPr lang="en-US" sz="1600" b="1" dirty="0" smtClean="0"/>
              <a:t>Predictors for RSV-attributable hospital admission among all </a:t>
            </a:r>
            <a:r>
              <a:rPr lang="en-US" sz="1600" b="1" dirty="0" err="1" smtClean="0"/>
              <a:t>immunocompromised</a:t>
            </a:r>
            <a:r>
              <a:rPr lang="en-US" sz="1600" b="1" dirty="0" smtClean="0"/>
              <a:t> patients and stratified by age-groups (adults </a:t>
            </a:r>
            <a:r>
              <a:rPr lang="en-US" sz="1600" b="1" dirty="0" err="1" smtClean="0"/>
              <a:t>vs</a:t>
            </a:r>
            <a:r>
              <a:rPr lang="en-US" sz="1600" b="1" dirty="0" smtClean="0"/>
              <a:t> children)</a:t>
            </a:r>
            <a:endParaRPr lang="fr-CH" sz="1600" dirty="0"/>
          </a:p>
        </p:txBody>
      </p:sp>
      <p:graphicFrame>
        <p:nvGraphicFramePr>
          <p:cNvPr id="5" name="Tableau 4"/>
          <p:cNvGraphicFramePr>
            <a:graphicFrameLocks noGrp="1"/>
          </p:cNvGraphicFramePr>
          <p:nvPr/>
        </p:nvGraphicFramePr>
        <p:xfrm>
          <a:off x="152401" y="609600"/>
          <a:ext cx="8915400" cy="6166364"/>
        </p:xfrm>
        <a:graphic>
          <a:graphicData uri="http://schemas.openxmlformats.org/drawingml/2006/table">
            <a:tbl>
              <a:tblPr/>
              <a:tblGrid>
                <a:gridCol w="4310469"/>
                <a:gridCol w="1976379"/>
                <a:gridCol w="876184"/>
                <a:gridCol w="876184"/>
                <a:gridCol w="876184"/>
              </a:tblGrid>
              <a:tr h="224556">
                <a:tc rowSpan="2" gridSpan="2">
                  <a:txBody>
                    <a:bodyPr/>
                    <a:lstStyle/>
                    <a:p>
                      <a:pPr marL="228600" algn="l">
                        <a:lnSpc>
                          <a:spcPct val="115000"/>
                        </a:lnSpc>
                        <a:spcAft>
                          <a:spcPts val="0"/>
                        </a:spcAft>
                      </a:pPr>
                      <a:r>
                        <a:rPr lang="en-US" sz="1400" b="1" dirty="0">
                          <a:latin typeface="Calibri"/>
                          <a:ea typeface="Calibri"/>
                          <a:cs typeface="Times New Roman"/>
                        </a:rPr>
                        <a:t>N=215 (152 adults, 63 children)*</a:t>
                      </a:r>
                      <a:endParaRPr lang="fr-CH" sz="1400" dirty="0">
                        <a:latin typeface="Calibri"/>
                        <a:ea typeface="Calibri"/>
                        <a:cs typeface="Times New Roman"/>
                      </a:endParaRPr>
                    </a:p>
                  </a:txBody>
                  <a:tcPr marL="16904" marR="16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fr-CH"/>
                    </a:p>
                  </a:txBody>
                  <a:tcPr/>
                </a:tc>
                <a:tc gridSpan="3">
                  <a:txBody>
                    <a:bodyPr/>
                    <a:lstStyle/>
                    <a:p>
                      <a:pPr algn="l">
                        <a:lnSpc>
                          <a:spcPct val="115000"/>
                        </a:lnSpc>
                        <a:spcAft>
                          <a:spcPts val="0"/>
                        </a:spcAft>
                      </a:pPr>
                      <a:r>
                        <a:rPr lang="en-US" sz="1400" b="1" dirty="0">
                          <a:latin typeface="Calibri"/>
                          <a:ea typeface="Calibri"/>
                          <a:cs typeface="Times New Roman"/>
                        </a:rPr>
                        <a:t>Multivariable analyses</a:t>
                      </a:r>
                      <a:endParaRPr lang="fr-CH" sz="1400" dirty="0">
                        <a:latin typeface="Calibri"/>
                        <a:ea typeface="Calibri"/>
                        <a:cs typeface="Times New Roman"/>
                      </a:endParaRPr>
                    </a:p>
                  </a:txBody>
                  <a:tcPr marL="16904" marR="16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CH"/>
                    </a:p>
                  </a:txBody>
                  <a:tcPr/>
                </a:tc>
                <a:tc hMerge="1">
                  <a:txBody>
                    <a:bodyPr/>
                    <a:lstStyle/>
                    <a:p>
                      <a:endParaRPr lang="fr-CH"/>
                    </a:p>
                  </a:txBody>
                  <a:tcPr/>
                </a:tc>
              </a:tr>
              <a:tr h="291716">
                <a:tc gridSpan="2" vMerge="1">
                  <a:txBody>
                    <a:bodyPr/>
                    <a:lstStyle/>
                    <a:p>
                      <a:endParaRPr lang="fr-CH"/>
                    </a:p>
                  </a:txBody>
                  <a:tcPr/>
                </a:tc>
                <a:tc hMerge="1" vMerge="1">
                  <a:txBody>
                    <a:bodyPr/>
                    <a:lstStyle/>
                    <a:p>
                      <a:endParaRPr lang="fr-CH"/>
                    </a:p>
                  </a:txBody>
                  <a:tcPr/>
                </a:tc>
                <a:tc>
                  <a:txBody>
                    <a:bodyPr/>
                    <a:lstStyle/>
                    <a:p>
                      <a:pPr algn="l">
                        <a:lnSpc>
                          <a:spcPct val="115000"/>
                        </a:lnSpc>
                        <a:spcAft>
                          <a:spcPts val="0"/>
                        </a:spcAft>
                      </a:pPr>
                      <a:r>
                        <a:rPr lang="en-US" sz="1400" b="1">
                          <a:latin typeface="Calibri"/>
                          <a:ea typeface="Calibri"/>
                          <a:cs typeface="Times New Roman"/>
                        </a:rPr>
                        <a:t>OR</a:t>
                      </a:r>
                      <a:endParaRPr lang="fr-CH" sz="1400">
                        <a:latin typeface="Calibri"/>
                        <a:ea typeface="Calibri"/>
                        <a:cs typeface="Times New Roman"/>
                      </a:endParaRPr>
                    </a:p>
                  </a:txBody>
                  <a:tcPr marL="16904" marR="16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b="1">
                          <a:latin typeface="Calibri"/>
                          <a:ea typeface="Calibri"/>
                          <a:cs typeface="Times New Roman"/>
                        </a:rPr>
                        <a:t>95 % C.I</a:t>
                      </a:r>
                      <a:endParaRPr lang="fr-CH" sz="1400">
                        <a:latin typeface="Calibri"/>
                        <a:ea typeface="Calibri"/>
                        <a:cs typeface="Times New Roman"/>
                      </a:endParaRPr>
                    </a:p>
                  </a:txBody>
                  <a:tcPr marL="16904" marR="16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b="1">
                          <a:latin typeface="Calibri"/>
                          <a:ea typeface="Calibri"/>
                          <a:cs typeface="Times New Roman"/>
                        </a:rPr>
                        <a:t>P value</a:t>
                      </a:r>
                      <a:endParaRPr lang="fr-CH" sz="1400">
                        <a:latin typeface="Calibri"/>
                        <a:ea typeface="Calibri"/>
                        <a:cs typeface="Times New Roman"/>
                      </a:endParaRPr>
                    </a:p>
                  </a:txBody>
                  <a:tcPr marL="16904" marR="16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56">
                <a:tc rowSpan="2">
                  <a:txBody>
                    <a:bodyPr/>
                    <a:lstStyle/>
                    <a:p>
                      <a:pPr algn="l">
                        <a:lnSpc>
                          <a:spcPct val="115000"/>
                        </a:lnSpc>
                        <a:spcAft>
                          <a:spcPts val="0"/>
                        </a:spcAft>
                      </a:pPr>
                      <a:endParaRPr lang="fr-CH" sz="1400" dirty="0">
                        <a:latin typeface="Calibri"/>
                        <a:ea typeface="Calibri"/>
                        <a:cs typeface="Times New Roman"/>
                      </a:endParaRPr>
                    </a:p>
                    <a:p>
                      <a:pPr algn="l">
                        <a:lnSpc>
                          <a:spcPct val="115000"/>
                        </a:lnSpc>
                        <a:spcAft>
                          <a:spcPts val="0"/>
                        </a:spcAft>
                      </a:pPr>
                      <a:r>
                        <a:rPr lang="en-US" sz="1400" b="1" dirty="0">
                          <a:latin typeface="Calibri"/>
                          <a:ea typeface="Calibri"/>
                          <a:cs typeface="Times New Roman"/>
                        </a:rPr>
                        <a:t>Increasing age (by 10Y range)</a:t>
                      </a:r>
                      <a:endParaRPr lang="fr-CH" sz="1400" dirty="0">
                        <a:latin typeface="Calibri"/>
                        <a:ea typeface="Calibri"/>
                        <a:cs typeface="Times New Roman"/>
                      </a:endParaRPr>
                    </a:p>
                  </a:txBody>
                  <a:tcPr marL="16904" marR="16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400" b="1" dirty="0">
                          <a:latin typeface="Calibri"/>
                          <a:ea typeface="Calibri"/>
                          <a:cs typeface="Times New Roman"/>
                        </a:rPr>
                        <a:t>All</a:t>
                      </a:r>
                      <a:endParaRPr lang="fr-CH" sz="1400" dirty="0">
                        <a:latin typeface="Calibri"/>
                        <a:ea typeface="Calibri"/>
                        <a:cs typeface="Times New Roman"/>
                      </a:endParaRPr>
                    </a:p>
                  </a:txBody>
                  <a:tcPr marL="16904" marR="16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400">
                          <a:solidFill>
                            <a:srgbClr val="000000"/>
                          </a:solidFill>
                          <a:latin typeface="Calibri"/>
                          <a:ea typeface="Calibri"/>
                          <a:cs typeface="Times New Roman"/>
                        </a:rPr>
                        <a:t>1.0</a:t>
                      </a:r>
                      <a:endParaRPr lang="fr-CH" sz="140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400">
                          <a:solidFill>
                            <a:srgbClr val="000000"/>
                          </a:solidFill>
                          <a:latin typeface="Calibri"/>
                          <a:ea typeface="Calibri"/>
                          <a:cs typeface="Times New Roman"/>
                        </a:rPr>
                        <a:t>0.9;1.2</a:t>
                      </a:r>
                      <a:endParaRPr lang="fr-CH" sz="140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400">
                          <a:solidFill>
                            <a:srgbClr val="000000"/>
                          </a:solidFill>
                          <a:latin typeface="Calibri"/>
                          <a:ea typeface="Calibri"/>
                          <a:cs typeface="Times New Roman"/>
                        </a:rPr>
                        <a:t>0.558</a:t>
                      </a:r>
                      <a:endParaRPr lang="fr-CH" sz="140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56">
                <a:tc vMerge="1">
                  <a:txBody>
                    <a:bodyPr/>
                    <a:lstStyle/>
                    <a:p>
                      <a:endParaRPr lang="fr-CH"/>
                    </a:p>
                  </a:txBody>
                  <a:tcPr/>
                </a:tc>
                <a:tc>
                  <a:txBody>
                    <a:bodyPr/>
                    <a:lstStyle/>
                    <a:p>
                      <a:pPr algn="l">
                        <a:lnSpc>
                          <a:spcPct val="115000"/>
                        </a:lnSpc>
                        <a:spcAft>
                          <a:spcPts val="1000"/>
                        </a:spcAft>
                      </a:pPr>
                      <a:r>
                        <a:rPr lang="en-US" sz="1400" b="1">
                          <a:latin typeface="Calibri"/>
                          <a:ea typeface="Calibri"/>
                          <a:cs typeface="Times New Roman"/>
                        </a:rPr>
                        <a:t>Adults </a:t>
                      </a:r>
                      <a:endParaRPr lang="fr-CH" sz="1400">
                        <a:latin typeface="Calibri"/>
                        <a:ea typeface="Calibri"/>
                        <a:cs typeface="Times New Roman"/>
                      </a:endParaRPr>
                    </a:p>
                  </a:txBody>
                  <a:tcPr marL="16904" marR="16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solidFill>
                            <a:srgbClr val="000000"/>
                          </a:solidFill>
                          <a:latin typeface="Calibri"/>
                          <a:ea typeface="Calibri"/>
                          <a:cs typeface="Times New Roman"/>
                        </a:rPr>
                        <a:t>1.4</a:t>
                      </a:r>
                      <a:endParaRPr lang="fr-CH" sz="140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solidFill>
                            <a:srgbClr val="000000"/>
                          </a:solidFill>
                          <a:latin typeface="Calibri"/>
                          <a:ea typeface="Calibri"/>
                          <a:cs typeface="Times New Roman"/>
                        </a:rPr>
                        <a:t>1.0;1.8</a:t>
                      </a:r>
                      <a:endParaRPr lang="fr-CH" sz="140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dirty="0">
                          <a:solidFill>
                            <a:srgbClr val="000000"/>
                          </a:solidFill>
                          <a:highlight>
                            <a:srgbClr val="FFFF00"/>
                          </a:highlight>
                          <a:latin typeface="Calibri"/>
                          <a:ea typeface="Calibri"/>
                          <a:cs typeface="Times New Roman"/>
                        </a:rPr>
                        <a:t>0.027</a:t>
                      </a:r>
                      <a:endParaRPr lang="fr-CH" sz="1400" dirty="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56">
                <a:tc rowSpan="3">
                  <a:txBody>
                    <a:bodyPr/>
                    <a:lstStyle/>
                    <a:p>
                      <a:pPr algn="l">
                        <a:lnSpc>
                          <a:spcPct val="115000"/>
                        </a:lnSpc>
                        <a:spcAft>
                          <a:spcPts val="0"/>
                        </a:spcAft>
                      </a:pPr>
                      <a:endParaRPr lang="fr-CH" sz="1400" dirty="0">
                        <a:latin typeface="Calibri"/>
                        <a:ea typeface="Calibri"/>
                        <a:cs typeface="Times New Roman"/>
                      </a:endParaRPr>
                    </a:p>
                    <a:p>
                      <a:pPr algn="l">
                        <a:lnSpc>
                          <a:spcPct val="115000"/>
                        </a:lnSpc>
                        <a:spcAft>
                          <a:spcPts val="0"/>
                        </a:spcAft>
                      </a:pPr>
                      <a:r>
                        <a:rPr lang="en-US" sz="1400" b="1" dirty="0">
                          <a:latin typeface="Calibri"/>
                          <a:ea typeface="Calibri"/>
                          <a:cs typeface="Times New Roman"/>
                        </a:rPr>
                        <a:t>Bacterial co-infection</a:t>
                      </a:r>
                      <a:endParaRPr lang="fr-CH" sz="1400" dirty="0">
                        <a:latin typeface="Calibri"/>
                        <a:ea typeface="Calibri"/>
                        <a:cs typeface="Times New Roman"/>
                      </a:endParaRPr>
                    </a:p>
                  </a:txBody>
                  <a:tcPr marL="16904" marR="16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400" b="1">
                          <a:latin typeface="Calibri"/>
                          <a:ea typeface="Calibri"/>
                          <a:cs typeface="Times New Roman"/>
                        </a:rPr>
                        <a:t>All</a:t>
                      </a:r>
                      <a:endParaRPr lang="fr-CH" sz="1400">
                        <a:latin typeface="Calibri"/>
                        <a:ea typeface="Calibri"/>
                        <a:cs typeface="Times New Roman"/>
                      </a:endParaRPr>
                    </a:p>
                  </a:txBody>
                  <a:tcPr marL="16904" marR="16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400">
                          <a:solidFill>
                            <a:srgbClr val="000000"/>
                          </a:solidFill>
                          <a:latin typeface="Calibri"/>
                          <a:ea typeface="Calibri"/>
                          <a:cs typeface="Times New Roman"/>
                        </a:rPr>
                        <a:t>1.5</a:t>
                      </a:r>
                      <a:endParaRPr lang="fr-CH" sz="140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400">
                          <a:solidFill>
                            <a:srgbClr val="000000"/>
                          </a:solidFill>
                          <a:latin typeface="Calibri"/>
                          <a:ea typeface="Calibri"/>
                          <a:cs typeface="Times New Roman"/>
                        </a:rPr>
                        <a:t>0.7;3.3</a:t>
                      </a:r>
                      <a:endParaRPr lang="fr-CH" sz="140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400">
                          <a:solidFill>
                            <a:srgbClr val="000000"/>
                          </a:solidFill>
                          <a:latin typeface="Calibri"/>
                          <a:ea typeface="Calibri"/>
                          <a:cs typeface="Times New Roman"/>
                        </a:rPr>
                        <a:t>0.340</a:t>
                      </a:r>
                      <a:endParaRPr lang="fr-CH" sz="140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56">
                <a:tc vMerge="1">
                  <a:txBody>
                    <a:bodyPr/>
                    <a:lstStyle/>
                    <a:p>
                      <a:endParaRPr lang="fr-CH"/>
                    </a:p>
                  </a:txBody>
                  <a:tcPr/>
                </a:tc>
                <a:tc>
                  <a:txBody>
                    <a:bodyPr/>
                    <a:lstStyle/>
                    <a:p>
                      <a:pPr algn="l">
                        <a:lnSpc>
                          <a:spcPct val="115000"/>
                        </a:lnSpc>
                        <a:spcAft>
                          <a:spcPts val="0"/>
                        </a:spcAft>
                      </a:pPr>
                      <a:r>
                        <a:rPr lang="en-US" sz="1400" b="1" dirty="0">
                          <a:latin typeface="Calibri"/>
                          <a:ea typeface="Calibri"/>
                          <a:cs typeface="Times New Roman"/>
                        </a:rPr>
                        <a:t>Adults</a:t>
                      </a:r>
                      <a:endParaRPr lang="fr-CH" sz="1400" dirty="0">
                        <a:latin typeface="Calibri"/>
                        <a:ea typeface="Calibri"/>
                        <a:cs typeface="Times New Roman"/>
                      </a:endParaRPr>
                    </a:p>
                  </a:txBody>
                  <a:tcPr marL="16904" marR="16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400">
                          <a:solidFill>
                            <a:srgbClr val="000000"/>
                          </a:solidFill>
                          <a:latin typeface="Calibri"/>
                          <a:ea typeface="Calibri"/>
                          <a:cs typeface="Times New Roman"/>
                        </a:rPr>
                        <a:t>1.7</a:t>
                      </a:r>
                      <a:endParaRPr lang="fr-CH" sz="140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400">
                          <a:solidFill>
                            <a:srgbClr val="000000"/>
                          </a:solidFill>
                          <a:latin typeface="Calibri"/>
                          <a:ea typeface="Calibri"/>
                          <a:cs typeface="Times New Roman"/>
                        </a:rPr>
                        <a:t>0.6;4.5</a:t>
                      </a:r>
                      <a:endParaRPr lang="fr-CH" sz="140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400">
                          <a:solidFill>
                            <a:srgbClr val="000000"/>
                          </a:solidFill>
                          <a:latin typeface="Calibri"/>
                          <a:ea typeface="Calibri"/>
                          <a:cs typeface="Times New Roman"/>
                        </a:rPr>
                        <a:t>0.286</a:t>
                      </a:r>
                      <a:endParaRPr lang="fr-CH" sz="140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56">
                <a:tc vMerge="1">
                  <a:txBody>
                    <a:bodyPr/>
                    <a:lstStyle/>
                    <a:p>
                      <a:endParaRPr lang="fr-CH"/>
                    </a:p>
                  </a:txBody>
                  <a:tcPr/>
                </a:tc>
                <a:tc>
                  <a:txBody>
                    <a:bodyPr/>
                    <a:lstStyle/>
                    <a:p>
                      <a:pPr algn="l">
                        <a:lnSpc>
                          <a:spcPct val="115000"/>
                        </a:lnSpc>
                        <a:spcAft>
                          <a:spcPts val="0"/>
                        </a:spcAft>
                      </a:pPr>
                      <a:r>
                        <a:rPr lang="en-US" sz="1400" b="1" dirty="0">
                          <a:latin typeface="Calibri"/>
                          <a:ea typeface="Calibri"/>
                          <a:cs typeface="Times New Roman"/>
                        </a:rPr>
                        <a:t>Children</a:t>
                      </a:r>
                      <a:endParaRPr lang="fr-CH" sz="1400" dirty="0">
                        <a:latin typeface="Calibri"/>
                        <a:ea typeface="Calibri"/>
                        <a:cs typeface="Times New Roman"/>
                      </a:endParaRPr>
                    </a:p>
                  </a:txBody>
                  <a:tcPr marL="16904" marR="16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dirty="0">
                          <a:solidFill>
                            <a:srgbClr val="000000"/>
                          </a:solidFill>
                          <a:latin typeface="Calibri"/>
                          <a:ea typeface="Calibri"/>
                          <a:cs typeface="Times New Roman"/>
                        </a:rPr>
                        <a:t>1.0</a:t>
                      </a:r>
                      <a:endParaRPr lang="fr-CH" sz="1400" dirty="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solidFill>
                            <a:srgbClr val="000000"/>
                          </a:solidFill>
                          <a:latin typeface="Calibri"/>
                          <a:ea typeface="Calibri"/>
                          <a:cs typeface="Times New Roman"/>
                        </a:rPr>
                        <a:t>0.2;4.6</a:t>
                      </a:r>
                      <a:endParaRPr lang="fr-CH" sz="140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solidFill>
                            <a:srgbClr val="000000"/>
                          </a:solidFill>
                          <a:latin typeface="Calibri"/>
                          <a:ea typeface="Calibri"/>
                          <a:cs typeface="Times New Roman"/>
                        </a:rPr>
                        <a:t>0.995</a:t>
                      </a:r>
                      <a:endParaRPr lang="fr-CH" sz="140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56">
                <a:tc rowSpan="3">
                  <a:txBody>
                    <a:bodyPr/>
                    <a:lstStyle/>
                    <a:p>
                      <a:pPr algn="l">
                        <a:lnSpc>
                          <a:spcPct val="115000"/>
                        </a:lnSpc>
                        <a:spcAft>
                          <a:spcPts val="0"/>
                        </a:spcAft>
                      </a:pPr>
                      <a:endParaRPr lang="fr-CH" sz="1400">
                        <a:latin typeface="Calibri"/>
                        <a:ea typeface="Calibri"/>
                        <a:cs typeface="Times New Roman"/>
                      </a:endParaRPr>
                    </a:p>
                    <a:p>
                      <a:pPr algn="l">
                        <a:lnSpc>
                          <a:spcPct val="115000"/>
                        </a:lnSpc>
                        <a:spcAft>
                          <a:spcPts val="0"/>
                        </a:spcAft>
                      </a:pPr>
                      <a:r>
                        <a:rPr lang="en-US" sz="1400" b="1">
                          <a:latin typeface="Calibri"/>
                          <a:ea typeface="Calibri"/>
                          <a:cs typeface="Times New Roman"/>
                        </a:rPr>
                        <a:t>nALC</a:t>
                      </a:r>
                      <a:endParaRPr lang="fr-CH" sz="1400">
                        <a:latin typeface="Calibri"/>
                        <a:ea typeface="Calibri"/>
                        <a:cs typeface="Times New Roman"/>
                      </a:endParaRPr>
                    </a:p>
                  </a:txBody>
                  <a:tcPr marL="16904" marR="16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b="1">
                          <a:latin typeface="Calibri"/>
                          <a:ea typeface="Calibri"/>
                          <a:cs typeface="Times New Roman"/>
                        </a:rPr>
                        <a:t>All</a:t>
                      </a:r>
                      <a:endParaRPr lang="fr-CH" sz="1400">
                        <a:latin typeface="Calibri"/>
                        <a:ea typeface="Calibri"/>
                        <a:cs typeface="Times New Roman"/>
                      </a:endParaRPr>
                    </a:p>
                  </a:txBody>
                  <a:tcPr marL="16904" marR="16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dirty="0">
                          <a:solidFill>
                            <a:srgbClr val="000000"/>
                          </a:solidFill>
                          <a:latin typeface="Calibri"/>
                          <a:ea typeface="Calibri"/>
                          <a:cs typeface="Times New Roman"/>
                        </a:rPr>
                        <a:t>1.0</a:t>
                      </a:r>
                      <a:endParaRPr lang="fr-CH" sz="1400" dirty="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dirty="0">
                          <a:solidFill>
                            <a:srgbClr val="000000"/>
                          </a:solidFill>
                          <a:latin typeface="Calibri"/>
                          <a:ea typeface="Calibri"/>
                          <a:cs typeface="Times New Roman"/>
                        </a:rPr>
                        <a:t>1.0;1.2</a:t>
                      </a:r>
                      <a:endParaRPr lang="fr-CH" sz="1400" dirty="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solidFill>
                            <a:srgbClr val="000000"/>
                          </a:solidFill>
                          <a:latin typeface="Calibri"/>
                          <a:ea typeface="Calibri"/>
                          <a:cs typeface="Times New Roman"/>
                        </a:rPr>
                        <a:t>0.420</a:t>
                      </a:r>
                      <a:endParaRPr lang="fr-CH" sz="140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56">
                <a:tc vMerge="1">
                  <a:txBody>
                    <a:bodyPr/>
                    <a:lstStyle/>
                    <a:p>
                      <a:endParaRPr lang="fr-CH"/>
                    </a:p>
                  </a:txBody>
                  <a:tcPr/>
                </a:tc>
                <a:tc>
                  <a:txBody>
                    <a:bodyPr/>
                    <a:lstStyle/>
                    <a:p>
                      <a:pPr algn="l">
                        <a:lnSpc>
                          <a:spcPct val="115000"/>
                        </a:lnSpc>
                        <a:spcAft>
                          <a:spcPts val="0"/>
                        </a:spcAft>
                      </a:pPr>
                      <a:r>
                        <a:rPr lang="en-US" sz="1400" b="1">
                          <a:latin typeface="Calibri"/>
                          <a:ea typeface="Calibri"/>
                          <a:cs typeface="Times New Roman"/>
                        </a:rPr>
                        <a:t>Adults</a:t>
                      </a:r>
                      <a:endParaRPr lang="fr-CH" sz="1400">
                        <a:latin typeface="Calibri"/>
                        <a:ea typeface="Calibri"/>
                        <a:cs typeface="Times New Roman"/>
                      </a:endParaRPr>
                    </a:p>
                  </a:txBody>
                  <a:tcPr marL="16904" marR="16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dirty="0">
                          <a:solidFill>
                            <a:srgbClr val="000000"/>
                          </a:solidFill>
                          <a:latin typeface="Calibri"/>
                          <a:ea typeface="Calibri"/>
                          <a:cs typeface="Times New Roman"/>
                        </a:rPr>
                        <a:t>1.0</a:t>
                      </a:r>
                      <a:endParaRPr lang="fr-CH" sz="1400" dirty="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dirty="0">
                          <a:solidFill>
                            <a:srgbClr val="000000"/>
                          </a:solidFill>
                          <a:latin typeface="Calibri"/>
                          <a:ea typeface="Calibri"/>
                          <a:cs typeface="Times New Roman"/>
                        </a:rPr>
                        <a:t>1.0;1.2</a:t>
                      </a:r>
                      <a:endParaRPr lang="fr-CH" sz="1400" dirty="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solidFill>
                            <a:srgbClr val="000000"/>
                          </a:solidFill>
                          <a:latin typeface="Calibri"/>
                          <a:ea typeface="Calibri"/>
                          <a:cs typeface="Times New Roman"/>
                        </a:rPr>
                        <a:t>0.436</a:t>
                      </a:r>
                      <a:endParaRPr lang="fr-CH" sz="140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913">
                <a:tc vMerge="1">
                  <a:txBody>
                    <a:bodyPr/>
                    <a:lstStyle/>
                    <a:p>
                      <a:endParaRPr lang="fr-CH"/>
                    </a:p>
                  </a:txBody>
                  <a:tcPr/>
                </a:tc>
                <a:tc>
                  <a:txBody>
                    <a:bodyPr/>
                    <a:lstStyle/>
                    <a:p>
                      <a:pPr algn="l">
                        <a:lnSpc>
                          <a:spcPct val="115000"/>
                        </a:lnSpc>
                        <a:spcAft>
                          <a:spcPts val="0"/>
                        </a:spcAft>
                      </a:pPr>
                      <a:r>
                        <a:rPr lang="en-US" sz="1400" b="1">
                          <a:latin typeface="Calibri"/>
                          <a:ea typeface="Calibri"/>
                          <a:cs typeface="Times New Roman"/>
                        </a:rPr>
                        <a:t>Children</a:t>
                      </a:r>
                      <a:endParaRPr lang="fr-CH" sz="1400">
                        <a:latin typeface="Calibri"/>
                        <a:ea typeface="Calibri"/>
                        <a:cs typeface="Times New Roman"/>
                      </a:endParaRPr>
                    </a:p>
                  </a:txBody>
                  <a:tcPr marL="16904" marR="16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dirty="0">
                          <a:solidFill>
                            <a:srgbClr val="000000"/>
                          </a:solidFill>
                          <a:latin typeface="Calibri"/>
                          <a:ea typeface="Calibri"/>
                          <a:cs typeface="Times New Roman"/>
                        </a:rPr>
                        <a:t>0.8</a:t>
                      </a:r>
                      <a:endParaRPr lang="fr-CH" sz="1400" dirty="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dirty="0">
                          <a:solidFill>
                            <a:srgbClr val="000000"/>
                          </a:solidFill>
                          <a:latin typeface="Calibri"/>
                          <a:ea typeface="Calibri"/>
                          <a:cs typeface="Times New Roman"/>
                        </a:rPr>
                        <a:t>0.5;1.2</a:t>
                      </a:r>
                      <a:endParaRPr lang="fr-CH" sz="1400" dirty="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dirty="0">
                          <a:solidFill>
                            <a:srgbClr val="000000"/>
                          </a:solidFill>
                          <a:latin typeface="Calibri"/>
                          <a:ea typeface="Calibri"/>
                          <a:cs typeface="Times New Roman"/>
                        </a:rPr>
                        <a:t>0.309</a:t>
                      </a:r>
                      <a:endParaRPr lang="fr-CH" sz="1400" dirty="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111">
                <a:tc gridSpan="5">
                  <a:txBody>
                    <a:bodyPr/>
                    <a:lstStyle/>
                    <a:p>
                      <a:pPr algn="l">
                        <a:lnSpc>
                          <a:spcPct val="115000"/>
                        </a:lnSpc>
                        <a:spcAft>
                          <a:spcPts val="0"/>
                        </a:spcAft>
                      </a:pPr>
                      <a:r>
                        <a:rPr lang="en-US" sz="1400" b="1" dirty="0">
                          <a:latin typeface="Calibri"/>
                          <a:ea typeface="Calibri"/>
                          <a:cs typeface="Times New Roman"/>
                        </a:rPr>
                        <a:t>Type </a:t>
                      </a:r>
                      <a:r>
                        <a:rPr lang="en-US" sz="1400" b="1" dirty="0" err="1">
                          <a:latin typeface="Calibri"/>
                          <a:ea typeface="Calibri"/>
                          <a:cs typeface="Times New Roman"/>
                        </a:rPr>
                        <a:t>immunosuppression</a:t>
                      </a:r>
                      <a:r>
                        <a:rPr lang="en-US" sz="1400" b="1" dirty="0">
                          <a:latin typeface="Calibri"/>
                          <a:ea typeface="Calibri"/>
                          <a:cs typeface="Times New Roman"/>
                        </a:rPr>
                        <a:t> </a:t>
                      </a:r>
                      <a:endParaRPr lang="fr-CH" sz="1400" dirty="0">
                        <a:latin typeface="Calibri"/>
                        <a:ea typeface="Calibri"/>
                        <a:cs typeface="Times New Roman"/>
                      </a:endParaRPr>
                    </a:p>
                    <a:p>
                      <a:pPr algn="l">
                        <a:lnSpc>
                          <a:spcPct val="115000"/>
                        </a:lnSpc>
                        <a:spcAft>
                          <a:spcPts val="0"/>
                        </a:spcAft>
                      </a:pPr>
                      <a:r>
                        <a:rPr lang="en-US" sz="1400" b="1" dirty="0">
                          <a:latin typeface="Calibri"/>
                          <a:ea typeface="Calibri"/>
                          <a:cs typeface="Times New Roman"/>
                        </a:rPr>
                        <a:t>(Reference: HSCT)</a:t>
                      </a:r>
                      <a:endParaRPr lang="fr-CH" sz="1400" dirty="0">
                        <a:latin typeface="Calibri"/>
                        <a:ea typeface="Calibri"/>
                        <a:cs typeface="Times New Roman"/>
                      </a:endParaRPr>
                    </a:p>
                  </a:txBody>
                  <a:tcPr marL="16904" marR="16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CH"/>
                    </a:p>
                  </a:txBody>
                  <a:tcPr/>
                </a:tc>
                <a:tc hMerge="1">
                  <a:txBody>
                    <a:bodyPr/>
                    <a:lstStyle/>
                    <a:p>
                      <a:endParaRPr lang="fr-CH"/>
                    </a:p>
                  </a:txBody>
                  <a:tcPr/>
                </a:tc>
                <a:tc hMerge="1">
                  <a:txBody>
                    <a:bodyPr/>
                    <a:lstStyle/>
                    <a:p>
                      <a:endParaRPr lang="fr-CH"/>
                    </a:p>
                  </a:txBody>
                  <a:tcPr/>
                </a:tc>
                <a:tc hMerge="1">
                  <a:txBody>
                    <a:bodyPr/>
                    <a:lstStyle/>
                    <a:p>
                      <a:endParaRPr lang="fr-CH"/>
                    </a:p>
                  </a:txBody>
                  <a:tcPr/>
                </a:tc>
              </a:tr>
              <a:tr h="224556">
                <a:tc rowSpan="3">
                  <a:txBody>
                    <a:bodyPr/>
                    <a:lstStyle/>
                    <a:p>
                      <a:pPr algn="l">
                        <a:lnSpc>
                          <a:spcPct val="115000"/>
                        </a:lnSpc>
                        <a:spcAft>
                          <a:spcPts val="0"/>
                        </a:spcAft>
                      </a:pPr>
                      <a:endParaRPr lang="fr-CH" sz="1400">
                        <a:latin typeface="Calibri"/>
                        <a:ea typeface="Calibri"/>
                        <a:cs typeface="Times New Roman"/>
                      </a:endParaRPr>
                    </a:p>
                    <a:p>
                      <a:pPr algn="l">
                        <a:lnSpc>
                          <a:spcPct val="115000"/>
                        </a:lnSpc>
                        <a:spcAft>
                          <a:spcPts val="0"/>
                        </a:spcAft>
                      </a:pPr>
                      <a:r>
                        <a:rPr lang="en-US" sz="1400" b="1">
                          <a:latin typeface="Calibri"/>
                          <a:ea typeface="Calibri"/>
                          <a:cs typeface="Times New Roman"/>
                        </a:rPr>
                        <a:t>SOT</a:t>
                      </a:r>
                      <a:endParaRPr lang="fr-CH" sz="1400">
                        <a:latin typeface="Calibri"/>
                        <a:ea typeface="Calibri"/>
                        <a:cs typeface="Times New Roman"/>
                      </a:endParaRPr>
                    </a:p>
                  </a:txBody>
                  <a:tcPr marL="16904" marR="16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b="1">
                          <a:latin typeface="Calibri"/>
                          <a:ea typeface="Calibri"/>
                          <a:cs typeface="Times New Roman"/>
                        </a:rPr>
                        <a:t>All</a:t>
                      </a:r>
                      <a:endParaRPr lang="fr-CH" sz="1400">
                        <a:latin typeface="Calibri"/>
                        <a:ea typeface="Calibri"/>
                        <a:cs typeface="Times New Roman"/>
                      </a:endParaRPr>
                    </a:p>
                  </a:txBody>
                  <a:tcPr marL="16904" marR="16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dirty="0">
                          <a:solidFill>
                            <a:srgbClr val="000000"/>
                          </a:solidFill>
                          <a:latin typeface="Calibri"/>
                          <a:ea typeface="Calibri"/>
                          <a:cs typeface="Times New Roman"/>
                        </a:rPr>
                        <a:t>1.9</a:t>
                      </a:r>
                      <a:endParaRPr lang="fr-CH" sz="1400" dirty="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solidFill>
                            <a:srgbClr val="000000"/>
                          </a:solidFill>
                          <a:latin typeface="Calibri"/>
                          <a:ea typeface="Calibri"/>
                          <a:cs typeface="Times New Roman"/>
                        </a:rPr>
                        <a:t>0.8;4.6</a:t>
                      </a:r>
                      <a:endParaRPr lang="fr-CH" sz="140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dirty="0">
                          <a:solidFill>
                            <a:srgbClr val="000000"/>
                          </a:solidFill>
                          <a:latin typeface="Calibri"/>
                          <a:ea typeface="Calibri"/>
                          <a:cs typeface="Times New Roman"/>
                        </a:rPr>
                        <a:t>0.166</a:t>
                      </a:r>
                      <a:endParaRPr lang="fr-CH" sz="1400" dirty="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56">
                <a:tc vMerge="1">
                  <a:txBody>
                    <a:bodyPr/>
                    <a:lstStyle/>
                    <a:p>
                      <a:endParaRPr lang="fr-CH"/>
                    </a:p>
                  </a:txBody>
                  <a:tcPr/>
                </a:tc>
                <a:tc>
                  <a:txBody>
                    <a:bodyPr/>
                    <a:lstStyle/>
                    <a:p>
                      <a:pPr algn="l">
                        <a:lnSpc>
                          <a:spcPct val="115000"/>
                        </a:lnSpc>
                        <a:spcAft>
                          <a:spcPts val="0"/>
                        </a:spcAft>
                      </a:pPr>
                      <a:r>
                        <a:rPr lang="en-US" sz="1400" b="1">
                          <a:latin typeface="Calibri"/>
                          <a:ea typeface="Calibri"/>
                          <a:cs typeface="Times New Roman"/>
                        </a:rPr>
                        <a:t>Adults </a:t>
                      </a:r>
                      <a:endParaRPr lang="fr-CH" sz="1400">
                        <a:latin typeface="Calibri"/>
                        <a:ea typeface="Calibri"/>
                        <a:cs typeface="Times New Roman"/>
                      </a:endParaRPr>
                    </a:p>
                  </a:txBody>
                  <a:tcPr marL="16904" marR="16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dirty="0">
                          <a:solidFill>
                            <a:srgbClr val="000000"/>
                          </a:solidFill>
                          <a:latin typeface="Calibri"/>
                          <a:ea typeface="Calibri"/>
                          <a:cs typeface="Times New Roman"/>
                        </a:rPr>
                        <a:t>1.6</a:t>
                      </a:r>
                      <a:endParaRPr lang="fr-CH" sz="1400" dirty="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solidFill>
                            <a:srgbClr val="000000"/>
                          </a:solidFill>
                          <a:latin typeface="Calibri"/>
                          <a:ea typeface="Calibri"/>
                          <a:cs typeface="Times New Roman"/>
                        </a:rPr>
                        <a:t>0.6;4.4</a:t>
                      </a:r>
                      <a:endParaRPr lang="fr-CH" sz="140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dirty="0">
                          <a:solidFill>
                            <a:srgbClr val="000000"/>
                          </a:solidFill>
                          <a:latin typeface="Calibri"/>
                          <a:ea typeface="Calibri"/>
                          <a:cs typeface="Times New Roman"/>
                        </a:rPr>
                        <a:t>0.312</a:t>
                      </a:r>
                      <a:endParaRPr lang="fr-CH" sz="1400" dirty="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913">
                <a:tc vMerge="1">
                  <a:txBody>
                    <a:bodyPr/>
                    <a:lstStyle/>
                    <a:p>
                      <a:endParaRPr lang="fr-CH"/>
                    </a:p>
                  </a:txBody>
                  <a:tcPr/>
                </a:tc>
                <a:tc>
                  <a:txBody>
                    <a:bodyPr/>
                    <a:lstStyle/>
                    <a:p>
                      <a:pPr algn="l">
                        <a:lnSpc>
                          <a:spcPct val="115000"/>
                        </a:lnSpc>
                        <a:spcAft>
                          <a:spcPts val="0"/>
                        </a:spcAft>
                      </a:pPr>
                      <a:r>
                        <a:rPr lang="en-US" sz="1400" b="1">
                          <a:latin typeface="Calibri"/>
                          <a:ea typeface="Calibri"/>
                          <a:cs typeface="Times New Roman"/>
                        </a:rPr>
                        <a:t>Children </a:t>
                      </a:r>
                      <a:endParaRPr lang="fr-CH" sz="1400">
                        <a:latin typeface="Calibri"/>
                        <a:ea typeface="Calibri"/>
                        <a:cs typeface="Times New Roman"/>
                      </a:endParaRPr>
                    </a:p>
                  </a:txBody>
                  <a:tcPr marL="16904" marR="16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US" sz="1400" dirty="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US" sz="1400" dirty="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US" sz="1400" dirty="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56">
                <a:tc rowSpan="3">
                  <a:txBody>
                    <a:bodyPr/>
                    <a:lstStyle/>
                    <a:p>
                      <a:pPr algn="l">
                        <a:lnSpc>
                          <a:spcPct val="115000"/>
                        </a:lnSpc>
                        <a:spcAft>
                          <a:spcPts val="0"/>
                        </a:spcAft>
                      </a:pPr>
                      <a:endParaRPr lang="fr-CH" sz="1400">
                        <a:latin typeface="Calibri"/>
                        <a:ea typeface="Calibri"/>
                        <a:cs typeface="Times New Roman"/>
                      </a:endParaRPr>
                    </a:p>
                    <a:p>
                      <a:pPr algn="l">
                        <a:lnSpc>
                          <a:spcPct val="115000"/>
                        </a:lnSpc>
                        <a:spcAft>
                          <a:spcPts val="0"/>
                        </a:spcAft>
                      </a:pPr>
                      <a:r>
                        <a:rPr lang="en-US" sz="1400" b="1">
                          <a:latin typeface="Calibri"/>
                          <a:ea typeface="Calibri"/>
                          <a:cs typeface="Times New Roman"/>
                        </a:rPr>
                        <a:t>Leukemia/lymphoma</a:t>
                      </a:r>
                      <a:endParaRPr lang="fr-CH" sz="1400">
                        <a:latin typeface="Calibri"/>
                        <a:ea typeface="Calibri"/>
                        <a:cs typeface="Times New Roman"/>
                      </a:endParaRPr>
                    </a:p>
                  </a:txBody>
                  <a:tcPr marL="16904" marR="16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400" b="1">
                          <a:latin typeface="Calibri"/>
                          <a:ea typeface="Calibri"/>
                          <a:cs typeface="Times New Roman"/>
                        </a:rPr>
                        <a:t>All</a:t>
                      </a:r>
                      <a:endParaRPr lang="fr-CH" sz="1400">
                        <a:latin typeface="Calibri"/>
                        <a:ea typeface="Calibri"/>
                        <a:cs typeface="Times New Roman"/>
                      </a:endParaRPr>
                    </a:p>
                  </a:txBody>
                  <a:tcPr marL="16904" marR="16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400">
                          <a:solidFill>
                            <a:srgbClr val="000000"/>
                          </a:solidFill>
                          <a:latin typeface="Calibri"/>
                          <a:ea typeface="Calibri"/>
                          <a:cs typeface="Times New Roman"/>
                        </a:rPr>
                        <a:t>3.9</a:t>
                      </a:r>
                      <a:endParaRPr lang="fr-CH" sz="140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400" dirty="0">
                          <a:solidFill>
                            <a:srgbClr val="000000"/>
                          </a:solidFill>
                          <a:latin typeface="Calibri"/>
                          <a:ea typeface="Calibri"/>
                          <a:cs typeface="Times New Roman"/>
                        </a:rPr>
                        <a:t>1.7;9.7</a:t>
                      </a:r>
                      <a:endParaRPr lang="fr-CH" sz="1400" dirty="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400" dirty="0">
                          <a:solidFill>
                            <a:srgbClr val="000000"/>
                          </a:solidFill>
                          <a:latin typeface="Calibri"/>
                          <a:ea typeface="Calibri"/>
                          <a:cs typeface="Times New Roman"/>
                        </a:rPr>
                        <a:t>0.002</a:t>
                      </a:r>
                      <a:endParaRPr lang="fr-CH" sz="1400" dirty="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24556">
                <a:tc vMerge="1">
                  <a:txBody>
                    <a:bodyPr/>
                    <a:lstStyle/>
                    <a:p>
                      <a:endParaRPr lang="fr-CH"/>
                    </a:p>
                  </a:txBody>
                  <a:tcPr/>
                </a:tc>
                <a:tc>
                  <a:txBody>
                    <a:bodyPr/>
                    <a:lstStyle/>
                    <a:p>
                      <a:pPr algn="l">
                        <a:lnSpc>
                          <a:spcPct val="115000"/>
                        </a:lnSpc>
                        <a:spcAft>
                          <a:spcPts val="1000"/>
                        </a:spcAft>
                      </a:pPr>
                      <a:r>
                        <a:rPr lang="en-US" sz="1400" b="1">
                          <a:latin typeface="Calibri"/>
                          <a:ea typeface="Calibri"/>
                          <a:cs typeface="Times New Roman"/>
                        </a:rPr>
                        <a:t>Adults </a:t>
                      </a:r>
                      <a:endParaRPr lang="fr-CH" sz="1400">
                        <a:latin typeface="Calibri"/>
                        <a:ea typeface="Calibri"/>
                        <a:cs typeface="Times New Roman"/>
                      </a:endParaRPr>
                    </a:p>
                  </a:txBody>
                  <a:tcPr marL="16904" marR="16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dirty="0">
                          <a:solidFill>
                            <a:srgbClr val="000000"/>
                          </a:solidFill>
                          <a:latin typeface="Calibri"/>
                          <a:ea typeface="Calibri"/>
                          <a:cs typeface="Times New Roman"/>
                        </a:rPr>
                        <a:t>1.5</a:t>
                      </a:r>
                      <a:endParaRPr lang="fr-CH" sz="1400" dirty="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dirty="0">
                          <a:solidFill>
                            <a:srgbClr val="000000"/>
                          </a:solidFill>
                          <a:latin typeface="Calibri"/>
                          <a:ea typeface="Calibri"/>
                          <a:cs typeface="Times New Roman"/>
                        </a:rPr>
                        <a:t>0.4;5.2</a:t>
                      </a:r>
                      <a:endParaRPr lang="fr-CH" sz="1400" dirty="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dirty="0">
                          <a:solidFill>
                            <a:srgbClr val="000000"/>
                          </a:solidFill>
                          <a:latin typeface="Calibri"/>
                          <a:ea typeface="Calibri"/>
                          <a:cs typeface="Times New Roman"/>
                        </a:rPr>
                        <a:t>0.556</a:t>
                      </a:r>
                      <a:endParaRPr lang="fr-CH" sz="1400" dirty="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913">
                <a:tc vMerge="1">
                  <a:txBody>
                    <a:bodyPr/>
                    <a:lstStyle/>
                    <a:p>
                      <a:endParaRPr lang="fr-CH"/>
                    </a:p>
                  </a:txBody>
                  <a:tcPr/>
                </a:tc>
                <a:tc>
                  <a:txBody>
                    <a:bodyPr/>
                    <a:lstStyle/>
                    <a:p>
                      <a:pPr algn="l">
                        <a:lnSpc>
                          <a:spcPct val="115000"/>
                        </a:lnSpc>
                        <a:spcAft>
                          <a:spcPts val="1000"/>
                        </a:spcAft>
                      </a:pPr>
                      <a:r>
                        <a:rPr lang="en-US" sz="1400" b="1">
                          <a:latin typeface="Calibri"/>
                          <a:ea typeface="Calibri"/>
                          <a:cs typeface="Times New Roman"/>
                        </a:rPr>
                        <a:t>Children </a:t>
                      </a:r>
                      <a:endParaRPr lang="fr-CH" sz="1400">
                        <a:latin typeface="Calibri"/>
                        <a:ea typeface="Calibri"/>
                        <a:cs typeface="Times New Roman"/>
                      </a:endParaRPr>
                    </a:p>
                  </a:txBody>
                  <a:tcPr marL="16904" marR="16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US" sz="1400">
                        <a:highlight>
                          <a:srgbClr val="FFFF00"/>
                        </a:highlight>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US" sz="1400">
                        <a:highlight>
                          <a:srgbClr val="FFFF00"/>
                        </a:highlight>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US" sz="1400" dirty="0">
                        <a:highlight>
                          <a:srgbClr val="FFFF00"/>
                        </a:highlight>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56">
                <a:tc rowSpan="3">
                  <a:txBody>
                    <a:bodyPr/>
                    <a:lstStyle/>
                    <a:p>
                      <a:pPr algn="l">
                        <a:lnSpc>
                          <a:spcPct val="115000"/>
                        </a:lnSpc>
                        <a:spcAft>
                          <a:spcPts val="0"/>
                        </a:spcAft>
                      </a:pPr>
                      <a:endParaRPr lang="fr-CH" sz="1400">
                        <a:latin typeface="Calibri"/>
                        <a:ea typeface="Calibri"/>
                        <a:cs typeface="Times New Roman"/>
                      </a:endParaRPr>
                    </a:p>
                    <a:p>
                      <a:pPr algn="l">
                        <a:lnSpc>
                          <a:spcPct val="115000"/>
                        </a:lnSpc>
                        <a:spcAft>
                          <a:spcPts val="0"/>
                        </a:spcAft>
                      </a:pPr>
                      <a:r>
                        <a:rPr lang="en-US" sz="1400" b="1">
                          <a:latin typeface="Calibri"/>
                          <a:ea typeface="Calibri"/>
                          <a:cs typeface="Times New Roman"/>
                        </a:rPr>
                        <a:t>Solid tumor</a:t>
                      </a:r>
                      <a:endParaRPr lang="fr-CH" sz="1400">
                        <a:latin typeface="Calibri"/>
                        <a:ea typeface="Calibri"/>
                        <a:cs typeface="Times New Roman"/>
                      </a:endParaRPr>
                    </a:p>
                  </a:txBody>
                  <a:tcPr marL="16904" marR="16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400" b="1">
                          <a:latin typeface="Calibri"/>
                          <a:ea typeface="Calibri"/>
                          <a:cs typeface="Times New Roman"/>
                        </a:rPr>
                        <a:t>All</a:t>
                      </a:r>
                      <a:endParaRPr lang="fr-CH" sz="1400">
                        <a:latin typeface="Calibri"/>
                        <a:ea typeface="Calibri"/>
                        <a:cs typeface="Times New Roman"/>
                      </a:endParaRPr>
                    </a:p>
                  </a:txBody>
                  <a:tcPr marL="16904" marR="16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400">
                          <a:solidFill>
                            <a:srgbClr val="000000"/>
                          </a:solidFill>
                          <a:latin typeface="Calibri"/>
                          <a:ea typeface="Calibri"/>
                          <a:cs typeface="Times New Roman"/>
                        </a:rPr>
                        <a:t>7.4</a:t>
                      </a:r>
                      <a:endParaRPr lang="fr-CH" sz="140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400" dirty="0">
                          <a:solidFill>
                            <a:srgbClr val="000000"/>
                          </a:solidFill>
                          <a:latin typeface="Calibri"/>
                          <a:ea typeface="Calibri"/>
                          <a:cs typeface="Times New Roman"/>
                        </a:rPr>
                        <a:t>2.7;21.9</a:t>
                      </a:r>
                      <a:endParaRPr lang="fr-CH" sz="1400" dirty="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400" dirty="0">
                          <a:solidFill>
                            <a:srgbClr val="000000"/>
                          </a:solidFill>
                          <a:highlight>
                            <a:srgbClr val="FFFF00"/>
                          </a:highlight>
                          <a:latin typeface="Calibri"/>
                          <a:ea typeface="Calibri"/>
                          <a:cs typeface="Times New Roman"/>
                        </a:rPr>
                        <a:t>&lt;0.001</a:t>
                      </a:r>
                      <a:endParaRPr lang="fr-CH" sz="1400" dirty="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56">
                <a:tc vMerge="1">
                  <a:txBody>
                    <a:bodyPr/>
                    <a:lstStyle/>
                    <a:p>
                      <a:endParaRPr lang="fr-CH"/>
                    </a:p>
                  </a:txBody>
                  <a:tcPr/>
                </a:tc>
                <a:tc>
                  <a:txBody>
                    <a:bodyPr/>
                    <a:lstStyle/>
                    <a:p>
                      <a:pPr algn="l">
                        <a:lnSpc>
                          <a:spcPct val="115000"/>
                        </a:lnSpc>
                        <a:spcAft>
                          <a:spcPts val="1000"/>
                        </a:spcAft>
                      </a:pPr>
                      <a:r>
                        <a:rPr lang="en-US" sz="1400" b="1">
                          <a:latin typeface="Calibri"/>
                          <a:ea typeface="Calibri"/>
                          <a:cs typeface="Times New Roman"/>
                        </a:rPr>
                        <a:t>Adults </a:t>
                      </a:r>
                      <a:endParaRPr lang="fr-CH" sz="1400">
                        <a:latin typeface="Calibri"/>
                        <a:ea typeface="Calibri"/>
                        <a:cs typeface="Times New Roman"/>
                      </a:endParaRPr>
                    </a:p>
                  </a:txBody>
                  <a:tcPr marL="16904" marR="16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400" dirty="0">
                          <a:solidFill>
                            <a:srgbClr val="000000"/>
                          </a:solidFill>
                          <a:latin typeface="Calibri"/>
                          <a:ea typeface="Calibri"/>
                          <a:cs typeface="Times New Roman"/>
                        </a:rPr>
                        <a:t>5.2</a:t>
                      </a:r>
                      <a:endParaRPr lang="fr-CH" sz="1400" dirty="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400" dirty="0">
                          <a:solidFill>
                            <a:srgbClr val="000000"/>
                          </a:solidFill>
                          <a:latin typeface="Calibri"/>
                          <a:ea typeface="Calibri"/>
                          <a:cs typeface="Times New Roman"/>
                        </a:rPr>
                        <a:t>1.4;20.9</a:t>
                      </a:r>
                      <a:endParaRPr lang="fr-CH" sz="1400" dirty="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400" dirty="0">
                          <a:solidFill>
                            <a:srgbClr val="000000"/>
                          </a:solidFill>
                          <a:highlight>
                            <a:srgbClr val="FFFF00"/>
                          </a:highlight>
                          <a:latin typeface="Calibri"/>
                          <a:ea typeface="Calibri"/>
                          <a:cs typeface="Times New Roman"/>
                        </a:rPr>
                        <a:t>0.015</a:t>
                      </a:r>
                      <a:endParaRPr lang="fr-CH" sz="1400" dirty="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913">
                <a:tc vMerge="1">
                  <a:txBody>
                    <a:bodyPr/>
                    <a:lstStyle/>
                    <a:p>
                      <a:endParaRPr lang="fr-CH"/>
                    </a:p>
                  </a:txBody>
                  <a:tcPr/>
                </a:tc>
                <a:tc>
                  <a:txBody>
                    <a:bodyPr/>
                    <a:lstStyle/>
                    <a:p>
                      <a:pPr algn="l">
                        <a:lnSpc>
                          <a:spcPct val="115000"/>
                        </a:lnSpc>
                        <a:spcAft>
                          <a:spcPts val="1000"/>
                        </a:spcAft>
                      </a:pPr>
                      <a:r>
                        <a:rPr lang="en-US" sz="1400" b="1">
                          <a:latin typeface="Calibri"/>
                          <a:ea typeface="Calibri"/>
                          <a:cs typeface="Times New Roman"/>
                        </a:rPr>
                        <a:t>Children </a:t>
                      </a:r>
                      <a:endParaRPr lang="fr-CH" sz="1400">
                        <a:latin typeface="Calibri"/>
                        <a:ea typeface="Calibri"/>
                        <a:cs typeface="Times New Roman"/>
                      </a:endParaRPr>
                    </a:p>
                  </a:txBody>
                  <a:tcPr marL="16904" marR="16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US" sz="1400" dirty="0">
                        <a:highlight>
                          <a:srgbClr val="FFFF00"/>
                        </a:highlight>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US" sz="1400">
                        <a:highlight>
                          <a:srgbClr val="FFFF00"/>
                        </a:highlight>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US" sz="1400" dirty="0">
                        <a:highlight>
                          <a:srgbClr val="FFFF00"/>
                        </a:highlight>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56">
                <a:tc rowSpan="3">
                  <a:txBody>
                    <a:bodyPr/>
                    <a:lstStyle/>
                    <a:p>
                      <a:pPr algn="l">
                        <a:lnSpc>
                          <a:spcPct val="115000"/>
                        </a:lnSpc>
                        <a:spcAft>
                          <a:spcPts val="0"/>
                        </a:spcAft>
                      </a:pPr>
                      <a:endParaRPr lang="fr-CH" sz="1400" dirty="0">
                        <a:latin typeface="Calibri"/>
                        <a:ea typeface="Calibri"/>
                        <a:cs typeface="Times New Roman"/>
                      </a:endParaRPr>
                    </a:p>
                    <a:p>
                      <a:pPr algn="l">
                        <a:lnSpc>
                          <a:spcPct val="115000"/>
                        </a:lnSpc>
                        <a:spcAft>
                          <a:spcPts val="0"/>
                        </a:spcAft>
                      </a:pPr>
                      <a:r>
                        <a:rPr lang="en-US" sz="1400" b="1" dirty="0">
                          <a:latin typeface="Calibri"/>
                          <a:ea typeface="Calibri"/>
                          <a:cs typeface="Times New Roman"/>
                        </a:rPr>
                        <a:t>Chronic immunosuppressive medication</a:t>
                      </a:r>
                      <a:endParaRPr lang="fr-CH" sz="1400" dirty="0">
                        <a:latin typeface="Calibri"/>
                        <a:ea typeface="Calibri"/>
                        <a:cs typeface="Times New Roman"/>
                      </a:endParaRPr>
                    </a:p>
                  </a:txBody>
                  <a:tcPr marL="16904" marR="16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400" b="1">
                          <a:latin typeface="Calibri"/>
                          <a:ea typeface="Calibri"/>
                          <a:cs typeface="Times New Roman"/>
                        </a:rPr>
                        <a:t>All</a:t>
                      </a:r>
                      <a:endParaRPr lang="fr-CH" sz="1400">
                        <a:latin typeface="Calibri"/>
                        <a:ea typeface="Calibri"/>
                        <a:cs typeface="Times New Roman"/>
                      </a:endParaRPr>
                    </a:p>
                  </a:txBody>
                  <a:tcPr marL="16904" marR="16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400">
                          <a:solidFill>
                            <a:srgbClr val="000000"/>
                          </a:solidFill>
                          <a:latin typeface="Calibri"/>
                          <a:ea typeface="Calibri"/>
                          <a:cs typeface="Times New Roman"/>
                        </a:rPr>
                        <a:t>9.5</a:t>
                      </a:r>
                      <a:endParaRPr lang="fr-CH" sz="140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400" dirty="0">
                          <a:solidFill>
                            <a:srgbClr val="000000"/>
                          </a:solidFill>
                          <a:latin typeface="Calibri"/>
                          <a:ea typeface="Calibri"/>
                          <a:cs typeface="Times New Roman"/>
                        </a:rPr>
                        <a:t>3.3;30.2</a:t>
                      </a:r>
                      <a:endParaRPr lang="fr-CH" sz="1400" dirty="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400" dirty="0">
                          <a:solidFill>
                            <a:srgbClr val="000000"/>
                          </a:solidFill>
                          <a:highlight>
                            <a:srgbClr val="FFFF00"/>
                          </a:highlight>
                          <a:latin typeface="Calibri"/>
                          <a:ea typeface="Calibri"/>
                          <a:cs typeface="Times New Roman"/>
                        </a:rPr>
                        <a:t>&lt;0.001</a:t>
                      </a:r>
                      <a:endParaRPr lang="fr-CH" sz="1400" dirty="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56">
                <a:tc vMerge="1">
                  <a:txBody>
                    <a:bodyPr/>
                    <a:lstStyle/>
                    <a:p>
                      <a:endParaRPr lang="fr-CH"/>
                    </a:p>
                  </a:txBody>
                  <a:tcPr/>
                </a:tc>
                <a:tc>
                  <a:txBody>
                    <a:bodyPr/>
                    <a:lstStyle/>
                    <a:p>
                      <a:pPr algn="l">
                        <a:lnSpc>
                          <a:spcPct val="115000"/>
                        </a:lnSpc>
                        <a:spcAft>
                          <a:spcPts val="1000"/>
                        </a:spcAft>
                      </a:pPr>
                      <a:r>
                        <a:rPr lang="en-US" sz="1400" b="1">
                          <a:latin typeface="Calibri"/>
                          <a:ea typeface="Calibri"/>
                          <a:cs typeface="Times New Roman"/>
                        </a:rPr>
                        <a:t>Adults </a:t>
                      </a:r>
                      <a:endParaRPr lang="fr-CH" sz="1400">
                        <a:latin typeface="Calibri"/>
                        <a:ea typeface="Calibri"/>
                        <a:cs typeface="Times New Roman"/>
                      </a:endParaRPr>
                    </a:p>
                  </a:txBody>
                  <a:tcPr marL="16904" marR="16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400" dirty="0">
                          <a:solidFill>
                            <a:srgbClr val="000000"/>
                          </a:solidFill>
                          <a:latin typeface="Calibri"/>
                          <a:ea typeface="Calibri"/>
                          <a:cs typeface="Times New Roman"/>
                        </a:rPr>
                        <a:t>4.1</a:t>
                      </a:r>
                      <a:endParaRPr lang="fr-CH" sz="1400" dirty="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400" dirty="0">
                          <a:solidFill>
                            <a:srgbClr val="000000"/>
                          </a:solidFill>
                          <a:latin typeface="Calibri"/>
                          <a:ea typeface="Calibri"/>
                          <a:cs typeface="Times New Roman"/>
                        </a:rPr>
                        <a:t>1.1;16.0</a:t>
                      </a:r>
                      <a:endParaRPr lang="fr-CH" sz="1400" dirty="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400" dirty="0">
                          <a:solidFill>
                            <a:srgbClr val="000000"/>
                          </a:solidFill>
                          <a:highlight>
                            <a:srgbClr val="FFFF00"/>
                          </a:highlight>
                          <a:latin typeface="Calibri"/>
                          <a:ea typeface="Calibri"/>
                          <a:cs typeface="Times New Roman"/>
                        </a:rPr>
                        <a:t>0.034</a:t>
                      </a:r>
                      <a:endParaRPr lang="fr-CH" sz="1400" dirty="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913">
                <a:tc vMerge="1">
                  <a:txBody>
                    <a:bodyPr/>
                    <a:lstStyle/>
                    <a:p>
                      <a:endParaRPr lang="fr-CH"/>
                    </a:p>
                  </a:txBody>
                  <a:tcPr/>
                </a:tc>
                <a:tc>
                  <a:txBody>
                    <a:bodyPr/>
                    <a:lstStyle/>
                    <a:p>
                      <a:pPr algn="l">
                        <a:lnSpc>
                          <a:spcPct val="115000"/>
                        </a:lnSpc>
                        <a:spcAft>
                          <a:spcPts val="0"/>
                        </a:spcAft>
                      </a:pPr>
                      <a:r>
                        <a:rPr lang="en-US" sz="1400" b="1">
                          <a:latin typeface="Calibri"/>
                          <a:ea typeface="Calibri"/>
                          <a:cs typeface="Times New Roman"/>
                        </a:rPr>
                        <a:t>Children </a:t>
                      </a:r>
                      <a:endParaRPr lang="fr-CH" sz="1400">
                        <a:latin typeface="Calibri"/>
                        <a:ea typeface="Calibri"/>
                        <a:cs typeface="Times New Roman"/>
                      </a:endParaRPr>
                    </a:p>
                  </a:txBody>
                  <a:tcPr marL="16904" marR="16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US" sz="140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US" sz="140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US" sz="1400" dirty="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111">
                <a:tc>
                  <a:txBody>
                    <a:bodyPr/>
                    <a:lstStyle/>
                    <a:p>
                      <a:pPr algn="l">
                        <a:lnSpc>
                          <a:spcPct val="115000"/>
                        </a:lnSpc>
                        <a:spcAft>
                          <a:spcPts val="0"/>
                        </a:spcAft>
                      </a:pPr>
                      <a:endParaRPr lang="fr-CH" sz="1400" dirty="0">
                        <a:latin typeface="Calibri"/>
                        <a:ea typeface="Calibri"/>
                        <a:cs typeface="Times New Roman"/>
                      </a:endParaRPr>
                    </a:p>
                    <a:p>
                      <a:pPr algn="l">
                        <a:lnSpc>
                          <a:spcPct val="115000"/>
                        </a:lnSpc>
                        <a:spcAft>
                          <a:spcPts val="0"/>
                        </a:spcAft>
                      </a:pPr>
                      <a:r>
                        <a:rPr lang="en-US" sz="1400" b="1" dirty="0">
                          <a:latin typeface="Calibri"/>
                          <a:ea typeface="Calibri"/>
                          <a:cs typeface="Times New Roman"/>
                        </a:rPr>
                        <a:t>PID</a:t>
                      </a:r>
                      <a:endParaRPr lang="fr-CH" sz="1400" dirty="0">
                        <a:latin typeface="Calibri"/>
                        <a:ea typeface="Calibri"/>
                        <a:cs typeface="Times New Roman"/>
                      </a:endParaRPr>
                    </a:p>
                  </a:txBody>
                  <a:tcPr marL="16904" marR="16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b="1">
                          <a:latin typeface="Calibri"/>
                          <a:ea typeface="Calibri"/>
                          <a:cs typeface="Times New Roman"/>
                        </a:rPr>
                        <a:t>All</a:t>
                      </a:r>
                      <a:endParaRPr lang="fr-CH" sz="1400">
                        <a:latin typeface="Calibri"/>
                        <a:ea typeface="Calibri"/>
                        <a:cs typeface="Times New Roman"/>
                      </a:endParaRPr>
                    </a:p>
                  </a:txBody>
                  <a:tcPr marL="16904" marR="16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400" dirty="0">
                          <a:solidFill>
                            <a:srgbClr val="000000"/>
                          </a:solidFill>
                          <a:latin typeface="Calibri"/>
                          <a:ea typeface="Calibri"/>
                          <a:cs typeface="Times New Roman"/>
                        </a:rPr>
                        <a:t>4.5</a:t>
                      </a:r>
                      <a:endParaRPr lang="fr-CH" sz="1400" dirty="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400">
                          <a:solidFill>
                            <a:srgbClr val="000000"/>
                          </a:solidFill>
                          <a:latin typeface="Calibri"/>
                          <a:ea typeface="Calibri"/>
                          <a:cs typeface="Times New Roman"/>
                        </a:rPr>
                        <a:t>0.7;29.0</a:t>
                      </a:r>
                      <a:endParaRPr lang="fr-CH" sz="140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400" dirty="0">
                          <a:solidFill>
                            <a:srgbClr val="000000"/>
                          </a:solidFill>
                          <a:latin typeface="Calibri"/>
                          <a:ea typeface="Calibri"/>
                          <a:cs typeface="Times New Roman"/>
                        </a:rPr>
                        <a:t>0.097</a:t>
                      </a:r>
                      <a:endParaRPr lang="fr-CH" sz="1400" dirty="0">
                        <a:latin typeface="Calibri"/>
                        <a:ea typeface="Calibri"/>
                        <a:cs typeface="Times New Roman"/>
                      </a:endParaRPr>
                    </a:p>
                  </a:txBody>
                  <a:tcPr marL="16904" marR="169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8153400" y="1371600"/>
            <a:ext cx="609600" cy="2286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7" name="Rectangle 6"/>
          <p:cNvSpPr/>
          <p:nvPr/>
        </p:nvSpPr>
        <p:spPr>
          <a:xfrm>
            <a:off x="8153400" y="4191000"/>
            <a:ext cx="609600" cy="2286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8" name="Rectangle 7"/>
          <p:cNvSpPr/>
          <p:nvPr/>
        </p:nvSpPr>
        <p:spPr>
          <a:xfrm>
            <a:off x="8153400" y="4876800"/>
            <a:ext cx="609600" cy="2286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9" name="Rectangle 8"/>
          <p:cNvSpPr/>
          <p:nvPr/>
        </p:nvSpPr>
        <p:spPr>
          <a:xfrm>
            <a:off x="8153400" y="5105400"/>
            <a:ext cx="609600" cy="2286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0" name="Rectangle 9"/>
          <p:cNvSpPr/>
          <p:nvPr/>
        </p:nvSpPr>
        <p:spPr>
          <a:xfrm>
            <a:off x="8153400" y="5562600"/>
            <a:ext cx="685800" cy="3048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1" name="Rectangle 10"/>
          <p:cNvSpPr/>
          <p:nvPr/>
        </p:nvSpPr>
        <p:spPr>
          <a:xfrm>
            <a:off x="8153400" y="5867400"/>
            <a:ext cx="685800" cy="2286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Tree>
    <p:extLst>
      <p:ext uri="{BB962C8B-B14F-4D97-AF65-F5344CB8AC3E}">
        <p14:creationId xmlns="" xmlns:p14="http://schemas.microsoft.com/office/powerpoint/2010/main" val="1557612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609600" y="1066805"/>
          <a:ext cx="8229599" cy="5493279"/>
        </p:xfrm>
        <a:graphic>
          <a:graphicData uri="http://schemas.openxmlformats.org/drawingml/2006/table">
            <a:tbl>
              <a:tblPr/>
              <a:tblGrid>
                <a:gridCol w="4865246"/>
                <a:gridCol w="878745"/>
                <a:gridCol w="1013295"/>
                <a:gridCol w="833122"/>
                <a:gridCol w="639191"/>
              </a:tblGrid>
              <a:tr h="248815">
                <a:tc rowSpan="2" gridSpan="2">
                  <a:txBody>
                    <a:bodyPr/>
                    <a:lstStyle/>
                    <a:p>
                      <a:pPr algn="l">
                        <a:lnSpc>
                          <a:spcPct val="115000"/>
                        </a:lnSpc>
                        <a:spcAft>
                          <a:spcPts val="0"/>
                        </a:spcAft>
                      </a:pPr>
                      <a:r>
                        <a:rPr lang="en-US" sz="1400" b="1" dirty="0">
                          <a:latin typeface="Calibri"/>
                          <a:ea typeface="Calibri"/>
                          <a:cs typeface="Times New Roman"/>
                        </a:rPr>
                        <a:t>Outcome: Pneumonia</a:t>
                      </a:r>
                      <a:endParaRPr lang="fr-CH" sz="1400" dirty="0">
                        <a:latin typeface="Calibri"/>
                        <a:ea typeface="Calibri"/>
                        <a:cs typeface="Times New Roman"/>
                      </a:endParaRPr>
                    </a:p>
                    <a:p>
                      <a:pPr algn="l">
                        <a:lnSpc>
                          <a:spcPct val="115000"/>
                        </a:lnSpc>
                        <a:spcAft>
                          <a:spcPts val="0"/>
                        </a:spcAft>
                      </a:pPr>
                      <a:r>
                        <a:rPr lang="en-US" sz="1400" b="1" dirty="0">
                          <a:latin typeface="Calibri"/>
                          <a:ea typeface="Calibri"/>
                          <a:cs typeface="Times New Roman"/>
                        </a:rPr>
                        <a:t>N= 215 (152 adults, 63 children)*</a:t>
                      </a:r>
                      <a:endParaRPr lang="fr-CH" sz="1400" dirty="0">
                        <a:latin typeface="Calibri"/>
                        <a:ea typeface="Calibri"/>
                        <a:cs typeface="Times New Roman"/>
                      </a:endParaRPr>
                    </a:p>
                  </a:txBody>
                  <a:tcPr marL="29669" marR="2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fr-CH"/>
                    </a:p>
                  </a:txBody>
                  <a:tcPr/>
                </a:tc>
                <a:tc gridSpan="3">
                  <a:txBody>
                    <a:bodyPr/>
                    <a:lstStyle/>
                    <a:p>
                      <a:pPr algn="l">
                        <a:lnSpc>
                          <a:spcPct val="115000"/>
                        </a:lnSpc>
                        <a:spcAft>
                          <a:spcPts val="0"/>
                        </a:spcAft>
                      </a:pPr>
                      <a:r>
                        <a:rPr lang="en-US" sz="1400" b="1">
                          <a:latin typeface="Calibri"/>
                          <a:ea typeface="Calibri"/>
                          <a:cs typeface="Times New Roman"/>
                        </a:rPr>
                        <a:t>Multivariable analyses</a:t>
                      </a:r>
                      <a:endParaRPr lang="fr-CH" sz="1400">
                        <a:latin typeface="Calibri"/>
                        <a:ea typeface="Calibri"/>
                        <a:cs typeface="Times New Roman"/>
                      </a:endParaRPr>
                    </a:p>
                  </a:txBody>
                  <a:tcPr marL="29669" marR="2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CH"/>
                    </a:p>
                  </a:txBody>
                  <a:tcPr/>
                </a:tc>
                <a:tc hMerge="1">
                  <a:txBody>
                    <a:bodyPr/>
                    <a:lstStyle/>
                    <a:p>
                      <a:endParaRPr lang="fr-CH"/>
                    </a:p>
                  </a:txBody>
                  <a:tcPr/>
                </a:tc>
              </a:tr>
              <a:tr h="755678">
                <a:tc gridSpan="2" vMerge="1">
                  <a:txBody>
                    <a:bodyPr/>
                    <a:lstStyle/>
                    <a:p>
                      <a:endParaRPr lang="fr-CH"/>
                    </a:p>
                  </a:txBody>
                  <a:tcPr/>
                </a:tc>
                <a:tc hMerge="1" vMerge="1">
                  <a:txBody>
                    <a:bodyPr/>
                    <a:lstStyle/>
                    <a:p>
                      <a:endParaRPr lang="fr-CH"/>
                    </a:p>
                  </a:txBody>
                  <a:tcPr/>
                </a:tc>
                <a:tc>
                  <a:txBody>
                    <a:bodyPr/>
                    <a:lstStyle/>
                    <a:p>
                      <a:pPr algn="l">
                        <a:lnSpc>
                          <a:spcPct val="115000"/>
                        </a:lnSpc>
                        <a:spcAft>
                          <a:spcPts val="0"/>
                        </a:spcAft>
                      </a:pPr>
                      <a:r>
                        <a:rPr lang="en-US" sz="1400" b="1" dirty="0">
                          <a:latin typeface="Calibri"/>
                          <a:ea typeface="Calibri"/>
                          <a:cs typeface="Times New Roman"/>
                        </a:rPr>
                        <a:t>OR</a:t>
                      </a:r>
                      <a:endParaRPr lang="fr-CH" sz="1400" dirty="0">
                        <a:latin typeface="Calibri"/>
                        <a:ea typeface="Calibri"/>
                        <a:cs typeface="Times New Roman"/>
                      </a:endParaRPr>
                    </a:p>
                  </a:txBody>
                  <a:tcPr marL="29669" marR="2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b="1" dirty="0">
                          <a:latin typeface="Calibri"/>
                          <a:ea typeface="Calibri"/>
                          <a:cs typeface="Times New Roman"/>
                        </a:rPr>
                        <a:t>95 % C.I</a:t>
                      </a:r>
                      <a:endParaRPr lang="fr-CH" sz="1400" dirty="0">
                        <a:latin typeface="Calibri"/>
                        <a:ea typeface="Calibri"/>
                        <a:cs typeface="Times New Roman"/>
                      </a:endParaRPr>
                    </a:p>
                  </a:txBody>
                  <a:tcPr marL="29669" marR="2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b="1">
                          <a:latin typeface="Calibri"/>
                          <a:ea typeface="Calibri"/>
                          <a:cs typeface="Times New Roman"/>
                        </a:rPr>
                        <a:t>P value</a:t>
                      </a:r>
                      <a:endParaRPr lang="fr-CH" sz="1400">
                        <a:latin typeface="Calibri"/>
                        <a:ea typeface="Calibri"/>
                        <a:cs typeface="Times New Roman"/>
                      </a:endParaRPr>
                    </a:p>
                  </a:txBody>
                  <a:tcPr marL="29669" marR="2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754">
                <a:tc>
                  <a:txBody>
                    <a:bodyPr/>
                    <a:lstStyle/>
                    <a:p>
                      <a:pPr algn="l">
                        <a:lnSpc>
                          <a:spcPct val="115000"/>
                        </a:lnSpc>
                        <a:spcAft>
                          <a:spcPts val="0"/>
                        </a:spcAft>
                      </a:pPr>
                      <a:endParaRPr lang="fr-CH" sz="1400">
                        <a:latin typeface="Calibri"/>
                        <a:ea typeface="Calibri"/>
                        <a:cs typeface="Times New Roman"/>
                      </a:endParaRPr>
                    </a:p>
                    <a:p>
                      <a:pPr algn="l">
                        <a:lnSpc>
                          <a:spcPct val="115000"/>
                        </a:lnSpc>
                        <a:spcAft>
                          <a:spcPts val="0"/>
                        </a:spcAft>
                      </a:pPr>
                      <a:r>
                        <a:rPr lang="en-US" sz="1400" b="1">
                          <a:latin typeface="Calibri"/>
                          <a:ea typeface="Calibri"/>
                          <a:cs typeface="Times New Roman"/>
                        </a:rPr>
                        <a:t>Increasing age (by 10Y range)</a:t>
                      </a:r>
                      <a:endParaRPr lang="fr-CH" sz="1400">
                        <a:latin typeface="Calibri"/>
                        <a:ea typeface="Calibri"/>
                        <a:cs typeface="Times New Roman"/>
                      </a:endParaRPr>
                    </a:p>
                  </a:txBody>
                  <a:tcPr marL="29669" marR="296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b="1">
                          <a:latin typeface="Calibri"/>
                          <a:ea typeface="Calibri"/>
                          <a:cs typeface="Times New Roman"/>
                        </a:rPr>
                        <a:t>All</a:t>
                      </a:r>
                      <a:endParaRPr lang="fr-CH" sz="1400">
                        <a:latin typeface="Calibri"/>
                        <a:ea typeface="Calibri"/>
                        <a:cs typeface="Times New Roman"/>
                      </a:endParaRPr>
                    </a:p>
                  </a:txBody>
                  <a:tcPr marL="29669" marR="2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400">
                          <a:solidFill>
                            <a:srgbClr val="000000"/>
                          </a:solidFill>
                          <a:latin typeface="Calibri"/>
                          <a:ea typeface="Calibri"/>
                          <a:cs typeface="Times New Roman"/>
                        </a:rPr>
                        <a:t>1.2</a:t>
                      </a:r>
                      <a:endParaRPr lang="fr-CH" sz="1400">
                        <a:latin typeface="Calibri"/>
                        <a:ea typeface="Calibri"/>
                        <a:cs typeface="Times New Roman"/>
                      </a:endParaRPr>
                    </a:p>
                  </a:txBody>
                  <a:tcPr marL="29669" marR="296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400" dirty="0">
                          <a:solidFill>
                            <a:srgbClr val="000000"/>
                          </a:solidFill>
                          <a:latin typeface="Calibri"/>
                          <a:ea typeface="Calibri"/>
                          <a:cs typeface="Times New Roman"/>
                        </a:rPr>
                        <a:t>1.1;1.4</a:t>
                      </a:r>
                      <a:endParaRPr lang="fr-CH" sz="1400" dirty="0">
                        <a:latin typeface="Calibri"/>
                        <a:ea typeface="Calibri"/>
                        <a:cs typeface="Times New Roman"/>
                      </a:endParaRPr>
                    </a:p>
                  </a:txBody>
                  <a:tcPr marL="29669" marR="296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400" dirty="0">
                          <a:solidFill>
                            <a:srgbClr val="000000"/>
                          </a:solidFill>
                          <a:highlight>
                            <a:srgbClr val="FFFF00"/>
                          </a:highlight>
                          <a:latin typeface="Calibri"/>
                          <a:ea typeface="Calibri"/>
                          <a:cs typeface="Times New Roman"/>
                        </a:rPr>
                        <a:t>0.003</a:t>
                      </a:r>
                      <a:endParaRPr lang="fr-CH" sz="1400" dirty="0">
                        <a:latin typeface="Calibri"/>
                        <a:ea typeface="Calibri"/>
                        <a:cs typeface="Times New Roman"/>
                      </a:endParaRPr>
                    </a:p>
                  </a:txBody>
                  <a:tcPr marL="29669" marR="296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754">
                <a:tc>
                  <a:txBody>
                    <a:bodyPr/>
                    <a:lstStyle/>
                    <a:p>
                      <a:pPr algn="l">
                        <a:lnSpc>
                          <a:spcPct val="115000"/>
                        </a:lnSpc>
                        <a:spcAft>
                          <a:spcPts val="0"/>
                        </a:spcAft>
                      </a:pPr>
                      <a:endParaRPr lang="fr-CH" sz="1400">
                        <a:latin typeface="Calibri"/>
                        <a:ea typeface="Calibri"/>
                        <a:cs typeface="Times New Roman"/>
                      </a:endParaRPr>
                    </a:p>
                    <a:p>
                      <a:pPr algn="l">
                        <a:lnSpc>
                          <a:spcPct val="115000"/>
                        </a:lnSpc>
                        <a:spcAft>
                          <a:spcPts val="0"/>
                        </a:spcAft>
                      </a:pPr>
                      <a:r>
                        <a:rPr lang="en-US" sz="1400" b="1">
                          <a:latin typeface="Calibri"/>
                          <a:ea typeface="Calibri"/>
                          <a:cs typeface="Times New Roman"/>
                        </a:rPr>
                        <a:t>Bacterial co-infection</a:t>
                      </a:r>
                      <a:endParaRPr lang="fr-CH" sz="1400">
                        <a:latin typeface="Calibri"/>
                        <a:ea typeface="Calibri"/>
                        <a:cs typeface="Times New Roman"/>
                      </a:endParaRPr>
                    </a:p>
                  </a:txBody>
                  <a:tcPr marL="29669" marR="296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b="1">
                          <a:latin typeface="Calibri"/>
                          <a:ea typeface="Calibri"/>
                          <a:cs typeface="Times New Roman"/>
                        </a:rPr>
                        <a:t>All</a:t>
                      </a:r>
                      <a:endParaRPr lang="fr-CH" sz="1400">
                        <a:latin typeface="Calibri"/>
                        <a:ea typeface="Calibri"/>
                        <a:cs typeface="Times New Roman"/>
                      </a:endParaRPr>
                    </a:p>
                  </a:txBody>
                  <a:tcPr marL="29669" marR="2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400">
                          <a:solidFill>
                            <a:srgbClr val="000000"/>
                          </a:solidFill>
                          <a:latin typeface="Calibri"/>
                          <a:ea typeface="Calibri"/>
                          <a:cs typeface="Times New Roman"/>
                        </a:rPr>
                        <a:t>3.6</a:t>
                      </a:r>
                      <a:endParaRPr lang="fr-CH" sz="1400">
                        <a:latin typeface="Calibri"/>
                        <a:ea typeface="Calibri"/>
                        <a:cs typeface="Times New Roman"/>
                      </a:endParaRPr>
                    </a:p>
                  </a:txBody>
                  <a:tcPr marL="29669" marR="296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400">
                          <a:solidFill>
                            <a:srgbClr val="000000"/>
                          </a:solidFill>
                          <a:latin typeface="Calibri"/>
                          <a:ea typeface="Calibri"/>
                          <a:cs typeface="Times New Roman"/>
                        </a:rPr>
                        <a:t>1.6;8.4</a:t>
                      </a:r>
                      <a:endParaRPr lang="fr-CH" sz="1400">
                        <a:latin typeface="Calibri"/>
                        <a:ea typeface="Calibri"/>
                        <a:cs typeface="Times New Roman"/>
                      </a:endParaRPr>
                    </a:p>
                  </a:txBody>
                  <a:tcPr marL="29669" marR="296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400" dirty="0">
                          <a:solidFill>
                            <a:srgbClr val="000000"/>
                          </a:solidFill>
                          <a:highlight>
                            <a:srgbClr val="FFFF00"/>
                          </a:highlight>
                          <a:latin typeface="Calibri"/>
                          <a:ea typeface="Calibri"/>
                          <a:cs typeface="Times New Roman"/>
                        </a:rPr>
                        <a:t>0.002</a:t>
                      </a:r>
                      <a:endParaRPr lang="fr-CH" sz="1400" dirty="0">
                        <a:latin typeface="Calibri"/>
                        <a:ea typeface="Calibri"/>
                        <a:cs typeface="Times New Roman"/>
                      </a:endParaRPr>
                    </a:p>
                  </a:txBody>
                  <a:tcPr marL="29669" marR="296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754">
                <a:tc>
                  <a:txBody>
                    <a:bodyPr/>
                    <a:lstStyle/>
                    <a:p>
                      <a:pPr algn="l">
                        <a:lnSpc>
                          <a:spcPct val="115000"/>
                        </a:lnSpc>
                        <a:spcAft>
                          <a:spcPts val="0"/>
                        </a:spcAft>
                      </a:pPr>
                      <a:endParaRPr lang="fr-CH" sz="1400">
                        <a:latin typeface="Calibri"/>
                        <a:ea typeface="Calibri"/>
                        <a:cs typeface="Times New Roman"/>
                      </a:endParaRPr>
                    </a:p>
                    <a:p>
                      <a:pPr algn="l">
                        <a:lnSpc>
                          <a:spcPct val="115000"/>
                        </a:lnSpc>
                        <a:spcAft>
                          <a:spcPts val="0"/>
                        </a:spcAft>
                      </a:pPr>
                      <a:r>
                        <a:rPr lang="en-US" sz="1400" b="1">
                          <a:latin typeface="Calibri"/>
                          <a:ea typeface="Calibri"/>
                          <a:cs typeface="Times New Roman"/>
                        </a:rPr>
                        <a:t>nALC</a:t>
                      </a:r>
                      <a:endParaRPr lang="fr-CH" sz="1400">
                        <a:latin typeface="Calibri"/>
                        <a:ea typeface="Calibri"/>
                        <a:cs typeface="Times New Roman"/>
                      </a:endParaRPr>
                    </a:p>
                  </a:txBody>
                  <a:tcPr marL="29669" marR="2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b="1">
                          <a:latin typeface="Calibri"/>
                          <a:ea typeface="Calibri"/>
                          <a:cs typeface="Times New Roman"/>
                        </a:rPr>
                        <a:t>All</a:t>
                      </a:r>
                      <a:endParaRPr lang="fr-CH" sz="1400">
                        <a:latin typeface="Calibri"/>
                        <a:ea typeface="Calibri"/>
                        <a:cs typeface="Times New Roman"/>
                      </a:endParaRPr>
                    </a:p>
                  </a:txBody>
                  <a:tcPr marL="29669" marR="2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solidFill>
                            <a:srgbClr val="000000"/>
                          </a:solidFill>
                          <a:latin typeface="Calibri"/>
                          <a:ea typeface="Calibri"/>
                          <a:cs typeface="Times New Roman"/>
                        </a:rPr>
                        <a:t>1.0</a:t>
                      </a:r>
                      <a:endParaRPr lang="fr-CH" sz="1400">
                        <a:latin typeface="Calibri"/>
                        <a:ea typeface="Calibri"/>
                        <a:cs typeface="Times New Roman"/>
                      </a:endParaRPr>
                    </a:p>
                  </a:txBody>
                  <a:tcPr marL="29669" marR="296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solidFill>
                            <a:srgbClr val="000000"/>
                          </a:solidFill>
                          <a:latin typeface="Calibri"/>
                          <a:ea typeface="Calibri"/>
                          <a:cs typeface="Times New Roman"/>
                        </a:rPr>
                        <a:t>1.0;1.1</a:t>
                      </a:r>
                      <a:endParaRPr lang="fr-CH" sz="1400">
                        <a:latin typeface="Calibri"/>
                        <a:ea typeface="Calibri"/>
                        <a:cs typeface="Times New Roman"/>
                      </a:endParaRPr>
                    </a:p>
                  </a:txBody>
                  <a:tcPr marL="29669" marR="296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dirty="0">
                          <a:solidFill>
                            <a:srgbClr val="000000"/>
                          </a:solidFill>
                          <a:latin typeface="Calibri"/>
                          <a:ea typeface="Calibri"/>
                          <a:cs typeface="Times New Roman"/>
                        </a:rPr>
                        <a:t>0.439</a:t>
                      </a:r>
                      <a:endParaRPr lang="fr-CH" sz="1400" dirty="0">
                        <a:latin typeface="Calibri"/>
                        <a:ea typeface="Calibri"/>
                        <a:cs typeface="Times New Roman"/>
                      </a:endParaRPr>
                    </a:p>
                  </a:txBody>
                  <a:tcPr marL="29669" marR="296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754">
                <a:tc gridSpan="5">
                  <a:txBody>
                    <a:bodyPr/>
                    <a:lstStyle/>
                    <a:p>
                      <a:pPr algn="l">
                        <a:lnSpc>
                          <a:spcPct val="115000"/>
                        </a:lnSpc>
                        <a:spcAft>
                          <a:spcPts val="0"/>
                        </a:spcAft>
                      </a:pPr>
                      <a:endParaRPr lang="fr-CH" sz="1400">
                        <a:latin typeface="Calibri"/>
                        <a:ea typeface="Calibri"/>
                        <a:cs typeface="Times New Roman"/>
                      </a:endParaRPr>
                    </a:p>
                    <a:p>
                      <a:pPr algn="l">
                        <a:lnSpc>
                          <a:spcPct val="115000"/>
                        </a:lnSpc>
                        <a:spcAft>
                          <a:spcPts val="0"/>
                        </a:spcAft>
                      </a:pPr>
                      <a:r>
                        <a:rPr lang="en-US" sz="1400" b="1">
                          <a:latin typeface="Calibri"/>
                          <a:ea typeface="Calibri"/>
                          <a:cs typeface="Times New Roman"/>
                        </a:rPr>
                        <a:t>Type immunosuppression (compared to HSCT)</a:t>
                      </a:r>
                      <a:endParaRPr lang="fr-CH" sz="1400">
                        <a:latin typeface="Calibri"/>
                        <a:ea typeface="Calibri"/>
                        <a:cs typeface="Times New Roman"/>
                      </a:endParaRPr>
                    </a:p>
                  </a:txBody>
                  <a:tcPr marL="29669" marR="2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CH"/>
                    </a:p>
                  </a:txBody>
                  <a:tcPr/>
                </a:tc>
                <a:tc hMerge="1">
                  <a:txBody>
                    <a:bodyPr/>
                    <a:lstStyle/>
                    <a:p>
                      <a:endParaRPr lang="fr-CH"/>
                    </a:p>
                  </a:txBody>
                  <a:tcPr/>
                </a:tc>
                <a:tc hMerge="1">
                  <a:txBody>
                    <a:bodyPr/>
                    <a:lstStyle/>
                    <a:p>
                      <a:endParaRPr lang="fr-CH"/>
                    </a:p>
                  </a:txBody>
                  <a:tcPr/>
                </a:tc>
                <a:tc hMerge="1">
                  <a:txBody>
                    <a:bodyPr/>
                    <a:lstStyle/>
                    <a:p>
                      <a:endParaRPr lang="fr-CH"/>
                    </a:p>
                  </a:txBody>
                  <a:tcPr/>
                </a:tc>
              </a:tr>
              <a:tr h="498754">
                <a:tc>
                  <a:txBody>
                    <a:bodyPr/>
                    <a:lstStyle/>
                    <a:p>
                      <a:pPr algn="l">
                        <a:lnSpc>
                          <a:spcPct val="115000"/>
                        </a:lnSpc>
                        <a:spcAft>
                          <a:spcPts val="0"/>
                        </a:spcAft>
                      </a:pPr>
                      <a:endParaRPr lang="fr-CH" sz="1400">
                        <a:latin typeface="Calibri"/>
                        <a:ea typeface="Calibri"/>
                        <a:cs typeface="Times New Roman"/>
                      </a:endParaRPr>
                    </a:p>
                    <a:p>
                      <a:pPr algn="l">
                        <a:lnSpc>
                          <a:spcPct val="115000"/>
                        </a:lnSpc>
                        <a:spcAft>
                          <a:spcPts val="0"/>
                        </a:spcAft>
                      </a:pPr>
                      <a:r>
                        <a:rPr lang="en-US" sz="1400" b="1">
                          <a:latin typeface="Calibri"/>
                          <a:ea typeface="Calibri"/>
                          <a:cs typeface="Times New Roman"/>
                        </a:rPr>
                        <a:t>SOT</a:t>
                      </a:r>
                      <a:endParaRPr lang="fr-CH" sz="1400">
                        <a:latin typeface="Calibri"/>
                        <a:ea typeface="Calibri"/>
                        <a:cs typeface="Times New Roman"/>
                      </a:endParaRPr>
                    </a:p>
                  </a:txBody>
                  <a:tcPr marL="29669" marR="2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b="1">
                          <a:latin typeface="Calibri"/>
                          <a:ea typeface="Calibri"/>
                          <a:cs typeface="Times New Roman"/>
                        </a:rPr>
                        <a:t>All</a:t>
                      </a:r>
                      <a:endParaRPr lang="fr-CH" sz="1400">
                        <a:latin typeface="Calibri"/>
                        <a:ea typeface="Calibri"/>
                        <a:cs typeface="Times New Roman"/>
                      </a:endParaRPr>
                    </a:p>
                  </a:txBody>
                  <a:tcPr marL="29669" marR="2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solidFill>
                            <a:srgbClr val="000000"/>
                          </a:solidFill>
                          <a:latin typeface="Calibri"/>
                          <a:ea typeface="Calibri"/>
                          <a:cs typeface="Times New Roman"/>
                        </a:rPr>
                        <a:t>0.5</a:t>
                      </a:r>
                      <a:endParaRPr lang="fr-CH" sz="1400">
                        <a:latin typeface="Calibri"/>
                        <a:ea typeface="Calibri"/>
                        <a:cs typeface="Times New Roman"/>
                      </a:endParaRPr>
                    </a:p>
                  </a:txBody>
                  <a:tcPr marL="29669" marR="296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solidFill>
                            <a:srgbClr val="000000"/>
                          </a:solidFill>
                          <a:latin typeface="Calibri"/>
                          <a:ea typeface="Calibri"/>
                          <a:cs typeface="Times New Roman"/>
                        </a:rPr>
                        <a:t>0.2;1.1</a:t>
                      </a:r>
                      <a:endParaRPr lang="fr-CH" sz="1400">
                        <a:latin typeface="Calibri"/>
                        <a:ea typeface="Calibri"/>
                        <a:cs typeface="Times New Roman"/>
                      </a:endParaRPr>
                    </a:p>
                  </a:txBody>
                  <a:tcPr marL="29669" marR="296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dirty="0">
                          <a:solidFill>
                            <a:srgbClr val="000000"/>
                          </a:solidFill>
                          <a:latin typeface="Calibri"/>
                          <a:ea typeface="Calibri"/>
                          <a:cs typeface="Times New Roman"/>
                        </a:rPr>
                        <a:t>0.094</a:t>
                      </a:r>
                      <a:endParaRPr lang="fr-CH" sz="1400" dirty="0">
                        <a:latin typeface="Calibri"/>
                        <a:ea typeface="Calibri"/>
                        <a:cs typeface="Times New Roman"/>
                      </a:endParaRPr>
                    </a:p>
                  </a:txBody>
                  <a:tcPr marL="29669" marR="296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754">
                <a:tc>
                  <a:txBody>
                    <a:bodyPr/>
                    <a:lstStyle/>
                    <a:p>
                      <a:pPr algn="l">
                        <a:lnSpc>
                          <a:spcPct val="115000"/>
                        </a:lnSpc>
                        <a:spcAft>
                          <a:spcPts val="0"/>
                        </a:spcAft>
                      </a:pPr>
                      <a:endParaRPr lang="fr-CH" sz="1400">
                        <a:latin typeface="Calibri"/>
                        <a:ea typeface="Calibri"/>
                        <a:cs typeface="Times New Roman"/>
                      </a:endParaRPr>
                    </a:p>
                    <a:p>
                      <a:pPr algn="l">
                        <a:lnSpc>
                          <a:spcPct val="115000"/>
                        </a:lnSpc>
                        <a:spcAft>
                          <a:spcPts val="0"/>
                        </a:spcAft>
                      </a:pPr>
                      <a:r>
                        <a:rPr lang="en-US" sz="1400" b="1">
                          <a:latin typeface="Calibri"/>
                          <a:ea typeface="Calibri"/>
                          <a:cs typeface="Times New Roman"/>
                        </a:rPr>
                        <a:t>Leukemia/lymphoma</a:t>
                      </a:r>
                      <a:endParaRPr lang="fr-CH" sz="1400">
                        <a:latin typeface="Calibri"/>
                        <a:ea typeface="Calibri"/>
                        <a:cs typeface="Times New Roman"/>
                      </a:endParaRPr>
                    </a:p>
                  </a:txBody>
                  <a:tcPr marL="29669" marR="2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b="1">
                          <a:latin typeface="Calibri"/>
                          <a:ea typeface="Calibri"/>
                          <a:cs typeface="Times New Roman"/>
                        </a:rPr>
                        <a:t>All</a:t>
                      </a:r>
                      <a:endParaRPr lang="fr-CH" sz="1400">
                        <a:latin typeface="Calibri"/>
                        <a:ea typeface="Calibri"/>
                        <a:cs typeface="Times New Roman"/>
                      </a:endParaRPr>
                    </a:p>
                  </a:txBody>
                  <a:tcPr marL="29669" marR="2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solidFill>
                            <a:srgbClr val="000000"/>
                          </a:solidFill>
                          <a:latin typeface="Calibri"/>
                          <a:ea typeface="Calibri"/>
                          <a:cs typeface="Times New Roman"/>
                        </a:rPr>
                        <a:t>1.0</a:t>
                      </a:r>
                      <a:endParaRPr lang="fr-CH" sz="1400">
                        <a:latin typeface="Calibri"/>
                        <a:ea typeface="Calibri"/>
                        <a:cs typeface="Times New Roman"/>
                      </a:endParaRPr>
                    </a:p>
                  </a:txBody>
                  <a:tcPr marL="29669" marR="296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solidFill>
                            <a:srgbClr val="000000"/>
                          </a:solidFill>
                          <a:latin typeface="Calibri"/>
                          <a:ea typeface="Calibri"/>
                          <a:cs typeface="Times New Roman"/>
                        </a:rPr>
                        <a:t>0.4;2.5</a:t>
                      </a:r>
                      <a:endParaRPr lang="fr-CH" sz="1400">
                        <a:latin typeface="Calibri"/>
                        <a:ea typeface="Calibri"/>
                        <a:cs typeface="Times New Roman"/>
                      </a:endParaRPr>
                    </a:p>
                  </a:txBody>
                  <a:tcPr marL="29669" marR="296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dirty="0">
                          <a:solidFill>
                            <a:srgbClr val="000000"/>
                          </a:solidFill>
                          <a:latin typeface="Calibri"/>
                          <a:ea typeface="Calibri"/>
                          <a:cs typeface="Times New Roman"/>
                        </a:rPr>
                        <a:t>0.956</a:t>
                      </a:r>
                      <a:endParaRPr lang="fr-CH" sz="1400" dirty="0">
                        <a:latin typeface="Calibri"/>
                        <a:ea typeface="Calibri"/>
                        <a:cs typeface="Times New Roman"/>
                      </a:endParaRPr>
                    </a:p>
                  </a:txBody>
                  <a:tcPr marL="29669" marR="296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754">
                <a:tc>
                  <a:txBody>
                    <a:bodyPr/>
                    <a:lstStyle/>
                    <a:p>
                      <a:pPr algn="l">
                        <a:lnSpc>
                          <a:spcPct val="115000"/>
                        </a:lnSpc>
                        <a:spcAft>
                          <a:spcPts val="0"/>
                        </a:spcAft>
                      </a:pPr>
                      <a:endParaRPr lang="fr-CH" sz="1400">
                        <a:latin typeface="Calibri"/>
                        <a:ea typeface="Calibri"/>
                        <a:cs typeface="Times New Roman"/>
                      </a:endParaRPr>
                    </a:p>
                    <a:p>
                      <a:pPr algn="l">
                        <a:lnSpc>
                          <a:spcPct val="115000"/>
                        </a:lnSpc>
                        <a:spcAft>
                          <a:spcPts val="0"/>
                        </a:spcAft>
                      </a:pPr>
                      <a:r>
                        <a:rPr lang="en-US" sz="1400" b="1">
                          <a:latin typeface="Calibri"/>
                          <a:ea typeface="Calibri"/>
                          <a:cs typeface="Times New Roman"/>
                        </a:rPr>
                        <a:t>Solid tumor</a:t>
                      </a:r>
                      <a:endParaRPr lang="fr-CH" sz="1400">
                        <a:latin typeface="Calibri"/>
                        <a:ea typeface="Calibri"/>
                        <a:cs typeface="Times New Roman"/>
                      </a:endParaRPr>
                    </a:p>
                  </a:txBody>
                  <a:tcPr marL="29669" marR="2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b="1">
                          <a:latin typeface="Calibri"/>
                          <a:ea typeface="Calibri"/>
                          <a:cs typeface="Times New Roman"/>
                        </a:rPr>
                        <a:t>All</a:t>
                      </a:r>
                      <a:endParaRPr lang="fr-CH" sz="1400">
                        <a:latin typeface="Calibri"/>
                        <a:ea typeface="Calibri"/>
                        <a:cs typeface="Times New Roman"/>
                      </a:endParaRPr>
                    </a:p>
                  </a:txBody>
                  <a:tcPr marL="29669" marR="2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solidFill>
                            <a:srgbClr val="000000"/>
                          </a:solidFill>
                          <a:latin typeface="Calibri"/>
                          <a:ea typeface="Calibri"/>
                          <a:cs typeface="Times New Roman"/>
                        </a:rPr>
                        <a:t>1.3</a:t>
                      </a:r>
                      <a:endParaRPr lang="fr-CH" sz="1400">
                        <a:latin typeface="Calibri"/>
                        <a:ea typeface="Calibri"/>
                        <a:cs typeface="Times New Roman"/>
                      </a:endParaRPr>
                    </a:p>
                  </a:txBody>
                  <a:tcPr marL="29669" marR="296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solidFill>
                            <a:srgbClr val="000000"/>
                          </a:solidFill>
                          <a:latin typeface="Calibri"/>
                          <a:ea typeface="Calibri"/>
                          <a:cs typeface="Times New Roman"/>
                        </a:rPr>
                        <a:t>0.4;3.6</a:t>
                      </a:r>
                      <a:endParaRPr lang="fr-CH" sz="1400">
                        <a:latin typeface="Calibri"/>
                        <a:ea typeface="Calibri"/>
                        <a:cs typeface="Times New Roman"/>
                      </a:endParaRPr>
                    </a:p>
                  </a:txBody>
                  <a:tcPr marL="29669" marR="296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dirty="0">
                          <a:solidFill>
                            <a:srgbClr val="000000"/>
                          </a:solidFill>
                          <a:latin typeface="Calibri"/>
                          <a:ea typeface="Calibri"/>
                          <a:cs typeface="Times New Roman"/>
                        </a:rPr>
                        <a:t>0.639</a:t>
                      </a:r>
                      <a:endParaRPr lang="fr-CH" sz="1400" dirty="0">
                        <a:latin typeface="Calibri"/>
                        <a:ea typeface="Calibri"/>
                        <a:cs typeface="Times New Roman"/>
                      </a:endParaRPr>
                    </a:p>
                  </a:txBody>
                  <a:tcPr marL="29669" marR="296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754">
                <a:tc>
                  <a:txBody>
                    <a:bodyPr/>
                    <a:lstStyle/>
                    <a:p>
                      <a:pPr algn="l">
                        <a:lnSpc>
                          <a:spcPct val="115000"/>
                        </a:lnSpc>
                        <a:spcAft>
                          <a:spcPts val="0"/>
                        </a:spcAft>
                      </a:pPr>
                      <a:endParaRPr lang="fr-CH" sz="1400">
                        <a:latin typeface="Calibri"/>
                        <a:ea typeface="Calibri"/>
                        <a:cs typeface="Times New Roman"/>
                      </a:endParaRPr>
                    </a:p>
                    <a:p>
                      <a:pPr algn="l">
                        <a:lnSpc>
                          <a:spcPct val="115000"/>
                        </a:lnSpc>
                        <a:spcAft>
                          <a:spcPts val="0"/>
                        </a:spcAft>
                      </a:pPr>
                      <a:r>
                        <a:rPr lang="en-US" sz="1400" b="1">
                          <a:latin typeface="Calibri"/>
                          <a:ea typeface="Calibri"/>
                          <a:cs typeface="Times New Roman"/>
                        </a:rPr>
                        <a:t>Chronic immunosuppressive medication</a:t>
                      </a:r>
                      <a:endParaRPr lang="fr-CH" sz="1400">
                        <a:latin typeface="Calibri"/>
                        <a:ea typeface="Calibri"/>
                        <a:cs typeface="Times New Roman"/>
                      </a:endParaRPr>
                    </a:p>
                  </a:txBody>
                  <a:tcPr marL="29669" marR="2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b="1">
                          <a:latin typeface="Calibri"/>
                          <a:ea typeface="Calibri"/>
                          <a:cs typeface="Times New Roman"/>
                        </a:rPr>
                        <a:t>All</a:t>
                      </a:r>
                      <a:endParaRPr lang="fr-CH" sz="1400">
                        <a:latin typeface="Calibri"/>
                        <a:ea typeface="Calibri"/>
                        <a:cs typeface="Times New Roman"/>
                      </a:endParaRPr>
                    </a:p>
                  </a:txBody>
                  <a:tcPr marL="29669" marR="2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solidFill>
                            <a:srgbClr val="000000"/>
                          </a:solidFill>
                          <a:latin typeface="Calibri"/>
                          <a:ea typeface="Calibri"/>
                          <a:cs typeface="Times New Roman"/>
                        </a:rPr>
                        <a:t>1.4</a:t>
                      </a:r>
                      <a:endParaRPr lang="fr-CH" sz="1400">
                        <a:latin typeface="Calibri"/>
                        <a:ea typeface="Calibri"/>
                        <a:cs typeface="Times New Roman"/>
                      </a:endParaRPr>
                    </a:p>
                  </a:txBody>
                  <a:tcPr marL="29669" marR="296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solidFill>
                            <a:srgbClr val="000000"/>
                          </a:solidFill>
                          <a:latin typeface="Calibri"/>
                          <a:ea typeface="Calibri"/>
                          <a:cs typeface="Times New Roman"/>
                        </a:rPr>
                        <a:t>0.5;3.8</a:t>
                      </a:r>
                      <a:endParaRPr lang="fr-CH" sz="1400">
                        <a:latin typeface="Calibri"/>
                        <a:ea typeface="Calibri"/>
                        <a:cs typeface="Times New Roman"/>
                      </a:endParaRPr>
                    </a:p>
                  </a:txBody>
                  <a:tcPr marL="29669" marR="296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dirty="0">
                          <a:solidFill>
                            <a:srgbClr val="000000"/>
                          </a:solidFill>
                          <a:latin typeface="Calibri"/>
                          <a:ea typeface="Calibri"/>
                          <a:cs typeface="Times New Roman"/>
                        </a:rPr>
                        <a:t>0.540</a:t>
                      </a:r>
                      <a:endParaRPr lang="fr-CH" sz="1400" dirty="0">
                        <a:latin typeface="Calibri"/>
                        <a:ea typeface="Calibri"/>
                        <a:cs typeface="Times New Roman"/>
                      </a:endParaRPr>
                    </a:p>
                  </a:txBody>
                  <a:tcPr marL="29669" marR="296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754">
                <a:tc>
                  <a:txBody>
                    <a:bodyPr/>
                    <a:lstStyle/>
                    <a:p>
                      <a:pPr algn="l">
                        <a:lnSpc>
                          <a:spcPct val="115000"/>
                        </a:lnSpc>
                        <a:spcAft>
                          <a:spcPts val="0"/>
                        </a:spcAft>
                      </a:pPr>
                      <a:endParaRPr lang="fr-CH" sz="1400">
                        <a:latin typeface="Calibri"/>
                        <a:ea typeface="Calibri"/>
                        <a:cs typeface="Times New Roman"/>
                      </a:endParaRPr>
                    </a:p>
                    <a:p>
                      <a:pPr algn="l">
                        <a:lnSpc>
                          <a:spcPct val="115000"/>
                        </a:lnSpc>
                        <a:spcAft>
                          <a:spcPts val="0"/>
                        </a:spcAft>
                      </a:pPr>
                      <a:r>
                        <a:rPr lang="en-US" sz="1400" b="1">
                          <a:latin typeface="Calibri"/>
                          <a:ea typeface="Calibri"/>
                          <a:cs typeface="Times New Roman"/>
                        </a:rPr>
                        <a:t>PID</a:t>
                      </a:r>
                      <a:endParaRPr lang="fr-CH" sz="1400">
                        <a:latin typeface="Calibri"/>
                        <a:ea typeface="Calibri"/>
                        <a:cs typeface="Times New Roman"/>
                      </a:endParaRPr>
                    </a:p>
                  </a:txBody>
                  <a:tcPr marL="29669" marR="2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b="1">
                          <a:latin typeface="Calibri"/>
                          <a:ea typeface="Calibri"/>
                          <a:cs typeface="Times New Roman"/>
                        </a:rPr>
                        <a:t>All</a:t>
                      </a:r>
                      <a:endParaRPr lang="fr-CH" sz="1400">
                        <a:latin typeface="Calibri"/>
                        <a:ea typeface="Calibri"/>
                        <a:cs typeface="Times New Roman"/>
                      </a:endParaRPr>
                    </a:p>
                  </a:txBody>
                  <a:tcPr marL="29669" marR="2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solidFill>
                            <a:srgbClr val="000000"/>
                          </a:solidFill>
                          <a:latin typeface="Calibri"/>
                          <a:ea typeface="Calibri"/>
                          <a:cs typeface="Times New Roman"/>
                        </a:rPr>
                        <a:t>0.7</a:t>
                      </a:r>
                      <a:endParaRPr lang="fr-CH" sz="1400">
                        <a:latin typeface="Calibri"/>
                        <a:ea typeface="Calibri"/>
                        <a:cs typeface="Times New Roman"/>
                      </a:endParaRPr>
                    </a:p>
                  </a:txBody>
                  <a:tcPr marL="29669" marR="296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solidFill>
                            <a:srgbClr val="000000"/>
                          </a:solidFill>
                          <a:latin typeface="Calibri"/>
                          <a:ea typeface="Calibri"/>
                          <a:cs typeface="Times New Roman"/>
                        </a:rPr>
                        <a:t>0.0;5.0</a:t>
                      </a:r>
                      <a:endParaRPr lang="fr-CH" sz="1400">
                        <a:latin typeface="Calibri"/>
                        <a:ea typeface="Calibri"/>
                        <a:cs typeface="Times New Roman"/>
                      </a:endParaRPr>
                    </a:p>
                  </a:txBody>
                  <a:tcPr marL="29669" marR="296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dirty="0">
                          <a:solidFill>
                            <a:srgbClr val="000000"/>
                          </a:solidFill>
                          <a:latin typeface="Calibri"/>
                          <a:ea typeface="Calibri"/>
                          <a:cs typeface="Times New Roman"/>
                        </a:rPr>
                        <a:t>0.721</a:t>
                      </a:r>
                      <a:endParaRPr lang="fr-CH" sz="1400" dirty="0">
                        <a:latin typeface="Calibri"/>
                        <a:ea typeface="Calibri"/>
                        <a:cs typeface="Times New Roman"/>
                      </a:endParaRPr>
                    </a:p>
                  </a:txBody>
                  <a:tcPr marL="29669" marR="296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8153400" y="2362200"/>
            <a:ext cx="609600" cy="2286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6" name="Rectangle 5"/>
          <p:cNvSpPr/>
          <p:nvPr/>
        </p:nvSpPr>
        <p:spPr>
          <a:xfrm>
            <a:off x="8153400" y="2819400"/>
            <a:ext cx="609600" cy="2286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4102" name="Text Box 6"/>
          <p:cNvSpPr txBox="1">
            <a:spLocks noChangeArrowheads="1"/>
          </p:cNvSpPr>
          <p:nvPr/>
        </p:nvSpPr>
        <p:spPr bwMode="auto">
          <a:xfrm>
            <a:off x="571500" y="142875"/>
            <a:ext cx="8267700" cy="8477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Arial" pitchFamily="34" charset="0"/>
                <a:cs typeface="Arial" pitchFamily="34" charset="0"/>
              </a:rPr>
              <a:t>Predictors of progression pneumonia among all </a:t>
            </a:r>
            <a:r>
              <a:rPr kumimoji="0" lang="en-US" b="1" i="0" u="none" strike="noStrike" cap="none" normalizeH="0" baseline="0" dirty="0" err="1" smtClean="0">
                <a:ln>
                  <a:noFill/>
                </a:ln>
                <a:solidFill>
                  <a:schemeClr val="tx1"/>
                </a:solidFill>
                <a:effectLst/>
                <a:latin typeface="Arial" pitchFamily="34" charset="0"/>
                <a:cs typeface="Arial" pitchFamily="34" charset="0"/>
              </a:rPr>
              <a:t>immunocompromised</a:t>
            </a:r>
            <a:r>
              <a:rPr kumimoji="0" lang="en-US" b="1" i="0" u="none" strike="noStrike" cap="none" normalizeH="0" baseline="0" dirty="0" smtClean="0">
                <a:ln>
                  <a:noFill/>
                </a:ln>
                <a:solidFill>
                  <a:schemeClr val="tx1"/>
                </a:solidFill>
                <a:effectLst/>
                <a:latin typeface="Arial" pitchFamily="34" charset="0"/>
                <a:cs typeface="Arial" pitchFamily="34" charset="0"/>
              </a:rPr>
              <a:t> patients and stratified by age-groups (adults </a:t>
            </a:r>
            <a:r>
              <a:rPr kumimoji="0" lang="en-US" b="1" i="0" u="none" strike="noStrike" cap="none" normalizeH="0" baseline="0" dirty="0" err="1" smtClean="0">
                <a:ln>
                  <a:noFill/>
                </a:ln>
                <a:solidFill>
                  <a:schemeClr val="tx1"/>
                </a:solidFill>
                <a:effectLst/>
                <a:latin typeface="Arial" pitchFamily="34" charset="0"/>
                <a:cs typeface="Arial" pitchFamily="34" charset="0"/>
              </a:rPr>
              <a:t>vs</a:t>
            </a:r>
            <a:r>
              <a:rPr kumimoji="0" lang="en-US" b="1" i="0" u="none" strike="noStrike" cap="none" normalizeH="0" baseline="0" dirty="0" smtClean="0">
                <a:ln>
                  <a:noFill/>
                </a:ln>
                <a:solidFill>
                  <a:schemeClr val="tx1"/>
                </a:solidFill>
                <a:effectLst/>
                <a:latin typeface="Arial" pitchFamily="34" charset="0"/>
                <a:cs typeface="Arial" pitchFamily="34" charset="0"/>
              </a:rPr>
              <a:t> children)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6268320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 y="-152400"/>
            <a:ext cx="8229600" cy="1143000"/>
          </a:xfrm>
        </p:spPr>
        <p:txBody>
          <a:bodyPr/>
          <a:lstStyle/>
          <a:p>
            <a:r>
              <a:rPr lang="fr-CH" dirty="0" smtClean="0"/>
              <a:t>Conclusions </a:t>
            </a:r>
            <a:r>
              <a:rPr lang="fr-CH" dirty="0" err="1" smtClean="0"/>
              <a:t>from</a:t>
            </a:r>
            <a:r>
              <a:rPr lang="fr-CH" dirty="0" smtClean="0"/>
              <a:t> </a:t>
            </a:r>
            <a:r>
              <a:rPr lang="fr-CH" dirty="0" err="1" smtClean="0"/>
              <a:t>our</a:t>
            </a:r>
            <a:r>
              <a:rPr lang="fr-CH" dirty="0" smtClean="0"/>
              <a:t> </a:t>
            </a:r>
            <a:r>
              <a:rPr lang="fr-CH" dirty="0" err="1" smtClean="0"/>
              <a:t>study</a:t>
            </a:r>
            <a:endParaRPr lang="fr-CH" dirty="0"/>
          </a:p>
        </p:txBody>
      </p:sp>
      <p:sp>
        <p:nvSpPr>
          <p:cNvPr id="3" name="Espace réservé du contenu 2"/>
          <p:cNvSpPr>
            <a:spLocks noGrp="1"/>
          </p:cNvSpPr>
          <p:nvPr>
            <p:ph idx="1"/>
          </p:nvPr>
        </p:nvSpPr>
        <p:spPr>
          <a:xfrm>
            <a:off x="533400" y="1066800"/>
            <a:ext cx="8382000" cy="5364163"/>
          </a:xfrm>
        </p:spPr>
        <p:txBody>
          <a:bodyPr>
            <a:normAutofit/>
          </a:bodyPr>
          <a:lstStyle/>
          <a:p>
            <a:r>
              <a:rPr lang="en-US" dirty="0" smtClean="0"/>
              <a:t>Evidence of burden </a:t>
            </a:r>
            <a:r>
              <a:rPr lang="en-US" dirty="0" smtClean="0"/>
              <a:t>of RSV disease among </a:t>
            </a:r>
            <a:r>
              <a:rPr lang="en-US" dirty="0" err="1" smtClean="0"/>
              <a:t>immunocompromised</a:t>
            </a:r>
            <a:r>
              <a:rPr lang="en-US" dirty="0" smtClean="0"/>
              <a:t> adults </a:t>
            </a:r>
            <a:endParaRPr lang="en-US" dirty="0" smtClean="0"/>
          </a:p>
          <a:p>
            <a:pPr>
              <a:buNone/>
            </a:pPr>
            <a:endParaRPr lang="en-US" dirty="0" smtClean="0"/>
          </a:p>
          <a:p>
            <a:r>
              <a:rPr lang="en-US" dirty="0" smtClean="0"/>
              <a:t>Severe RSV </a:t>
            </a:r>
            <a:r>
              <a:rPr lang="en-US" dirty="0" smtClean="0"/>
              <a:t>infections among patients requiring chronic </a:t>
            </a:r>
            <a:r>
              <a:rPr lang="en-US" dirty="0" err="1" smtClean="0"/>
              <a:t>immunosuppression</a:t>
            </a:r>
            <a:r>
              <a:rPr lang="en-US" dirty="0" smtClean="0"/>
              <a:t> for various </a:t>
            </a:r>
            <a:r>
              <a:rPr lang="en-US" dirty="0" err="1" smtClean="0"/>
              <a:t>rheumatological</a:t>
            </a:r>
            <a:r>
              <a:rPr lang="en-US" dirty="0" smtClean="0"/>
              <a:t> conditions and those with solid tumors or leukemia/lymphoma</a:t>
            </a:r>
            <a:r>
              <a:rPr lang="en-US" dirty="0" smtClean="0"/>
              <a:t>.</a:t>
            </a:r>
          </a:p>
          <a:p>
            <a:pPr>
              <a:buNone/>
            </a:pPr>
            <a:endParaRPr lang="en-US" dirty="0" smtClean="0"/>
          </a:p>
          <a:p>
            <a:r>
              <a:rPr lang="en-US" dirty="0" smtClean="0"/>
              <a:t>Scoring systems to identify patients most at risk</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Conclusions</a:t>
            </a:r>
            <a:endParaRPr lang="en-US" dirty="0"/>
          </a:p>
        </p:txBody>
      </p:sp>
      <p:sp>
        <p:nvSpPr>
          <p:cNvPr id="3" name="Content Placeholder 2"/>
          <p:cNvSpPr>
            <a:spLocks noGrp="1"/>
          </p:cNvSpPr>
          <p:nvPr>
            <p:ph idx="1"/>
          </p:nvPr>
        </p:nvSpPr>
        <p:spPr>
          <a:xfrm>
            <a:off x="228600" y="609600"/>
            <a:ext cx="8610600" cy="6172200"/>
          </a:xfrm>
        </p:spPr>
        <p:txBody>
          <a:bodyPr>
            <a:noAutofit/>
          </a:bodyPr>
          <a:lstStyle/>
          <a:p>
            <a:r>
              <a:rPr lang="en-US" dirty="0" smtClean="0"/>
              <a:t>RSV preventive strategies do need to be </a:t>
            </a:r>
            <a:r>
              <a:rPr lang="en-US" dirty="0" smtClean="0"/>
              <a:t>improved</a:t>
            </a:r>
          </a:p>
          <a:p>
            <a:pPr>
              <a:buNone/>
            </a:pPr>
            <a:endParaRPr lang="en-US" dirty="0"/>
          </a:p>
          <a:p>
            <a:r>
              <a:rPr lang="en-US" dirty="0" smtClean="0"/>
              <a:t>While numerous preventive strategies tested-&gt; still in phase II-III </a:t>
            </a:r>
            <a:r>
              <a:rPr lang="en-US" dirty="0" smtClean="0"/>
              <a:t>studies</a:t>
            </a:r>
          </a:p>
          <a:p>
            <a:pPr>
              <a:buNone/>
            </a:pPr>
            <a:endParaRPr lang="en-US" dirty="0"/>
          </a:p>
          <a:p>
            <a:r>
              <a:rPr lang="en-US" dirty="0" smtClean="0"/>
              <a:t>Better delineate children </a:t>
            </a:r>
            <a:r>
              <a:rPr lang="en-US" u="sng" dirty="0" smtClean="0"/>
              <a:t>most at risk</a:t>
            </a:r>
            <a:r>
              <a:rPr lang="en-US" dirty="0" smtClean="0"/>
              <a:t>, immunosuppression, CF, chronic </a:t>
            </a:r>
            <a:r>
              <a:rPr lang="en-US" dirty="0" err="1" smtClean="0"/>
              <a:t>pneumopathies</a:t>
            </a:r>
            <a:endParaRPr lang="en-US" dirty="0" smtClean="0"/>
          </a:p>
          <a:p>
            <a:endParaRPr lang="en-US" dirty="0" smtClean="0"/>
          </a:p>
          <a:p>
            <a:r>
              <a:rPr lang="en-US" dirty="0" smtClean="0"/>
              <a:t>Increased cost-effective strategies</a:t>
            </a:r>
          </a:p>
          <a:p>
            <a:endParaRPr lang="en-US" sz="3600" dirty="0" smtClean="0"/>
          </a:p>
        </p:txBody>
      </p:sp>
    </p:spTree>
    <p:extLst>
      <p:ext uri="{BB962C8B-B14F-4D97-AF65-F5344CB8AC3E}">
        <p14:creationId xmlns="" xmlns:p14="http://schemas.microsoft.com/office/powerpoint/2010/main" val="1699070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idx="1"/>
          </p:nvPr>
        </p:nvSpPr>
        <p:spPr>
          <a:xfrm>
            <a:off x="457200" y="1295400"/>
            <a:ext cx="8382000" cy="5029200"/>
          </a:xfrm>
        </p:spPr>
        <p:txBody>
          <a:bodyPr>
            <a:normAutofit/>
          </a:bodyPr>
          <a:lstStyle/>
          <a:p>
            <a:r>
              <a:rPr lang="en-US" dirty="0" smtClean="0"/>
              <a:t>Reservoir: </a:t>
            </a:r>
          </a:p>
          <a:p>
            <a:pPr lvl="1"/>
            <a:r>
              <a:rPr lang="en-US" dirty="0" smtClean="0"/>
              <a:t>Humans</a:t>
            </a:r>
          </a:p>
          <a:p>
            <a:pPr lvl="1">
              <a:buNone/>
            </a:pPr>
            <a:endParaRPr lang="en-US" dirty="0" smtClean="0"/>
          </a:p>
          <a:p>
            <a:r>
              <a:rPr lang="en-US" dirty="0" smtClean="0"/>
              <a:t>Transmission:</a:t>
            </a:r>
          </a:p>
          <a:p>
            <a:pPr lvl="1"/>
            <a:r>
              <a:rPr lang="en-US" dirty="0" smtClean="0"/>
              <a:t>Contact and droplet</a:t>
            </a:r>
          </a:p>
          <a:p>
            <a:pPr lvl="1"/>
            <a:r>
              <a:rPr lang="en-US" dirty="0" smtClean="0"/>
              <a:t>Can survive long periods on hands and surfaces</a:t>
            </a:r>
          </a:p>
          <a:p>
            <a:pPr lvl="1">
              <a:buNone/>
            </a:pPr>
            <a:endParaRPr lang="en-US" dirty="0" smtClean="0"/>
          </a:p>
          <a:p>
            <a:r>
              <a:rPr lang="en-US" dirty="0" smtClean="0"/>
              <a:t>Incubation Period: </a:t>
            </a:r>
          </a:p>
          <a:p>
            <a:pPr lvl="1"/>
            <a:r>
              <a:rPr lang="en-US" dirty="0" smtClean="0"/>
              <a:t>2-8 days (4 to 6 most common)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idx="1"/>
          </p:nvPr>
        </p:nvSpPr>
        <p:spPr>
          <a:xfrm>
            <a:off x="457200" y="1295400"/>
            <a:ext cx="8229600" cy="5257800"/>
          </a:xfrm>
        </p:spPr>
        <p:txBody>
          <a:bodyPr/>
          <a:lstStyle/>
          <a:p>
            <a:r>
              <a:rPr lang="en-US" dirty="0" smtClean="0"/>
              <a:t>Period of communicability: </a:t>
            </a:r>
          </a:p>
          <a:p>
            <a:pPr lvl="1"/>
            <a:r>
              <a:rPr lang="en-US" dirty="0" smtClean="0"/>
              <a:t>Viral shedding 3 – 8 days </a:t>
            </a:r>
          </a:p>
          <a:p>
            <a:pPr lvl="1"/>
            <a:r>
              <a:rPr lang="en-US" dirty="0" smtClean="0"/>
              <a:t>Longer in </a:t>
            </a:r>
            <a:r>
              <a:rPr lang="en-US" dirty="0" err="1" smtClean="0"/>
              <a:t>immunocompromised</a:t>
            </a:r>
            <a:r>
              <a:rPr lang="en-US" dirty="0" smtClean="0"/>
              <a:t> (4 wks)</a:t>
            </a:r>
          </a:p>
          <a:p>
            <a:pPr lvl="1">
              <a:buNone/>
            </a:pPr>
            <a:endParaRPr lang="en-US" dirty="0" smtClean="0"/>
          </a:p>
          <a:p>
            <a:r>
              <a:rPr lang="en-US" dirty="0" smtClean="0"/>
              <a:t>Attack rates:	</a:t>
            </a:r>
          </a:p>
          <a:p>
            <a:pPr lvl="1"/>
            <a:r>
              <a:rPr lang="en-US" dirty="0" smtClean="0"/>
              <a:t>50% family members </a:t>
            </a:r>
          </a:p>
          <a:p>
            <a:pPr lvl="2"/>
            <a:r>
              <a:rPr lang="en-US" dirty="0" smtClean="0"/>
              <a:t>62% those &lt; 1 year</a:t>
            </a:r>
          </a:p>
          <a:p>
            <a:pPr lvl="2"/>
            <a:r>
              <a:rPr lang="en-US" dirty="0" smtClean="0"/>
              <a:t>40% age 1 – 45 years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 </a:t>
            </a:r>
            <a:endParaRPr lang="en-US" dirty="0"/>
          </a:p>
        </p:txBody>
      </p:sp>
      <p:sp>
        <p:nvSpPr>
          <p:cNvPr id="3" name="Content Placeholder 2"/>
          <p:cNvSpPr>
            <a:spLocks noGrp="1"/>
          </p:cNvSpPr>
          <p:nvPr>
            <p:ph idx="1"/>
          </p:nvPr>
        </p:nvSpPr>
        <p:spPr/>
        <p:txBody>
          <a:bodyPr>
            <a:normAutofit lnSpcReduction="10000"/>
          </a:bodyPr>
          <a:lstStyle/>
          <a:p>
            <a:r>
              <a:rPr lang="en-US" dirty="0" smtClean="0"/>
              <a:t>Infects 2/3 children in 1</a:t>
            </a:r>
            <a:r>
              <a:rPr lang="en-US" baseline="30000" dirty="0" smtClean="0"/>
              <a:t>st</a:t>
            </a:r>
            <a:r>
              <a:rPr lang="en-US" dirty="0" smtClean="0"/>
              <a:t> year of life</a:t>
            </a:r>
          </a:p>
          <a:p>
            <a:pPr>
              <a:buNone/>
            </a:pPr>
            <a:endParaRPr lang="en-US" dirty="0" smtClean="0"/>
          </a:p>
          <a:p>
            <a:r>
              <a:rPr lang="en-US" dirty="0" smtClean="0"/>
              <a:t>Almost all children infected by 2 years of age</a:t>
            </a:r>
          </a:p>
          <a:p>
            <a:pPr lvl="1"/>
            <a:r>
              <a:rPr lang="en-US" dirty="0" smtClean="0"/>
              <a:t>Most important cause of </a:t>
            </a:r>
            <a:r>
              <a:rPr lang="en-US" dirty="0" err="1" smtClean="0"/>
              <a:t>bronchiolitis</a:t>
            </a:r>
            <a:r>
              <a:rPr lang="en-US" dirty="0" smtClean="0"/>
              <a:t> in infants and young children</a:t>
            </a:r>
          </a:p>
          <a:p>
            <a:pPr lvl="1">
              <a:buNone/>
            </a:pPr>
            <a:endParaRPr lang="en-US" dirty="0" smtClean="0"/>
          </a:p>
          <a:p>
            <a:r>
              <a:rPr lang="en-US" dirty="0" err="1" smtClean="0"/>
              <a:t>Reinfection</a:t>
            </a:r>
            <a:r>
              <a:rPr lang="en-US" dirty="0" smtClean="0"/>
              <a:t> common</a:t>
            </a:r>
          </a:p>
          <a:p>
            <a:pPr lvl="1"/>
            <a:r>
              <a:rPr lang="en-US" dirty="0" smtClean="0"/>
              <a:t>Usually upper respiratory tract</a:t>
            </a:r>
          </a:p>
          <a:p>
            <a:pPr lvl="1"/>
            <a:r>
              <a:rPr lang="en-US" dirty="0" smtClean="0"/>
              <a:t>Severe disease in at risk populations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04800"/>
            <a:ext cx="8229600" cy="1143000"/>
          </a:xfrm>
        </p:spPr>
        <p:txBody>
          <a:bodyPr/>
          <a:lstStyle/>
          <a:p>
            <a:pPr eaLnBrk="1" hangingPunct="1"/>
            <a:r>
              <a:rPr lang="fr-CH" dirty="0" err="1" smtClean="0"/>
              <a:t>Risk</a:t>
            </a:r>
            <a:r>
              <a:rPr lang="fr-CH" dirty="0" smtClean="0"/>
              <a:t> </a:t>
            </a:r>
            <a:r>
              <a:rPr lang="fr-CH" dirty="0" err="1" smtClean="0"/>
              <a:t>factors</a:t>
            </a:r>
            <a:r>
              <a:rPr lang="fr-CH" dirty="0" smtClean="0"/>
              <a:t> for </a:t>
            </a:r>
            <a:r>
              <a:rPr lang="fr-CH" dirty="0" err="1" smtClean="0"/>
              <a:t>severe</a:t>
            </a:r>
            <a:r>
              <a:rPr lang="fr-CH" dirty="0" smtClean="0"/>
              <a:t> </a:t>
            </a:r>
            <a:r>
              <a:rPr lang="fr-CH" dirty="0" err="1" smtClean="0"/>
              <a:t>disease</a:t>
            </a:r>
            <a:endParaRPr lang="fr-FR" dirty="0" smtClean="0"/>
          </a:p>
        </p:txBody>
      </p:sp>
      <p:sp>
        <p:nvSpPr>
          <p:cNvPr id="7171" name="Rectangle 3"/>
          <p:cNvSpPr>
            <a:spLocks noGrp="1" noChangeArrowheads="1"/>
          </p:cNvSpPr>
          <p:nvPr>
            <p:ph type="body" idx="1"/>
          </p:nvPr>
        </p:nvSpPr>
        <p:spPr>
          <a:xfrm>
            <a:off x="228600" y="685800"/>
            <a:ext cx="8686800" cy="5943600"/>
          </a:xfrm>
        </p:spPr>
        <p:txBody>
          <a:bodyPr>
            <a:normAutofit lnSpcReduction="10000"/>
          </a:bodyPr>
          <a:lstStyle/>
          <a:p>
            <a:pPr eaLnBrk="1" hangingPunct="1"/>
            <a:r>
              <a:rPr lang="fr-CH" sz="2800" b="1" dirty="0" smtClean="0"/>
              <a:t>Age </a:t>
            </a:r>
            <a:r>
              <a:rPr lang="fr-CH" sz="2800" dirty="0" smtClean="0"/>
              <a:t>(</a:t>
            </a:r>
            <a:r>
              <a:rPr lang="fr-CH" sz="2800" dirty="0" err="1" smtClean="0"/>
              <a:t>infancy</a:t>
            </a:r>
            <a:r>
              <a:rPr lang="fr-CH" sz="2800" dirty="0" smtClean="0"/>
              <a:t>/</a:t>
            </a:r>
            <a:r>
              <a:rPr lang="fr-CH" sz="2800" dirty="0" err="1" smtClean="0"/>
              <a:t>elderly</a:t>
            </a:r>
            <a:r>
              <a:rPr lang="fr-CH" sz="2800" dirty="0" smtClean="0"/>
              <a:t>)</a:t>
            </a:r>
          </a:p>
          <a:p>
            <a:pPr eaLnBrk="1" hangingPunct="1">
              <a:buNone/>
            </a:pPr>
            <a:r>
              <a:rPr lang="fr-CH" sz="2400" dirty="0" smtClean="0"/>
              <a:t>	</a:t>
            </a:r>
            <a:r>
              <a:rPr lang="fr-CH" sz="2000" dirty="0" smtClean="0"/>
              <a:t>-</a:t>
            </a:r>
            <a:r>
              <a:rPr lang="fr-CH" sz="2400" dirty="0" smtClean="0"/>
              <a:t> </a:t>
            </a:r>
            <a:r>
              <a:rPr lang="fr-CH" sz="2000" dirty="0" err="1" smtClean="0"/>
              <a:t>With</a:t>
            </a:r>
            <a:r>
              <a:rPr lang="fr-CH" sz="2000" dirty="0" smtClean="0"/>
              <a:t> or w/o </a:t>
            </a:r>
            <a:r>
              <a:rPr lang="fr-CH" sz="2000" dirty="0" err="1" smtClean="0"/>
              <a:t>high</a:t>
            </a:r>
            <a:r>
              <a:rPr lang="fr-CH" sz="2000" dirty="0" smtClean="0"/>
              <a:t> </a:t>
            </a:r>
            <a:r>
              <a:rPr lang="fr-CH" sz="2000" dirty="0" err="1" smtClean="0"/>
              <a:t>risk</a:t>
            </a:r>
            <a:r>
              <a:rPr lang="fr-CH" sz="2000" dirty="0" smtClean="0"/>
              <a:t> conditions</a:t>
            </a:r>
          </a:p>
          <a:p>
            <a:pPr eaLnBrk="1" hangingPunct="1">
              <a:buNone/>
            </a:pPr>
            <a:endParaRPr lang="fr-CH" sz="2400" dirty="0" smtClean="0"/>
          </a:p>
          <a:p>
            <a:pPr eaLnBrk="1" hangingPunct="1"/>
            <a:r>
              <a:rPr lang="fr-CH" sz="2800" b="1" dirty="0" err="1" smtClean="0"/>
              <a:t>Immunocompromised</a:t>
            </a:r>
            <a:r>
              <a:rPr lang="fr-CH" sz="2800" dirty="0" smtClean="0"/>
              <a:t> </a:t>
            </a:r>
            <a:endParaRPr lang="fr-CH" sz="2800" dirty="0" smtClean="0"/>
          </a:p>
          <a:p>
            <a:pPr eaLnBrk="1" hangingPunct="1">
              <a:buNone/>
            </a:pPr>
            <a:r>
              <a:rPr lang="fr-CH" sz="2400" dirty="0" smtClean="0"/>
              <a:t>	</a:t>
            </a:r>
            <a:r>
              <a:rPr lang="fr-CH" sz="2000" dirty="0" smtClean="0"/>
              <a:t>-</a:t>
            </a:r>
            <a:r>
              <a:rPr lang="fr-CH" sz="2400" dirty="0" smtClean="0"/>
              <a:t> </a:t>
            </a:r>
            <a:r>
              <a:rPr lang="fr-CH" sz="2000" dirty="0" smtClean="0"/>
              <a:t>Type &amp; timing of transplant, </a:t>
            </a:r>
            <a:r>
              <a:rPr lang="fr-CH" sz="2000" dirty="0" err="1" smtClean="0"/>
              <a:t>degree</a:t>
            </a:r>
            <a:r>
              <a:rPr lang="fr-CH" sz="2000" dirty="0" smtClean="0"/>
              <a:t> of immunosuppression</a:t>
            </a:r>
            <a:endParaRPr lang="fr-CH" sz="2400" dirty="0" smtClean="0"/>
          </a:p>
          <a:p>
            <a:pPr eaLnBrk="1" hangingPunct="1">
              <a:buNone/>
            </a:pPr>
            <a:r>
              <a:rPr lang="fr-CH" sz="2000" dirty="0" smtClean="0"/>
              <a:t>	-  </a:t>
            </a:r>
            <a:r>
              <a:rPr lang="fr-CH" sz="2000" u="sng" dirty="0" err="1" smtClean="0"/>
              <a:t>BMT</a:t>
            </a:r>
            <a:r>
              <a:rPr lang="fr-CH" sz="2000" dirty="0" smtClean="0"/>
              <a:t>: </a:t>
            </a:r>
            <a:r>
              <a:rPr lang="fr-CH" sz="2000" dirty="0" err="1" smtClean="0"/>
              <a:t>GVHD</a:t>
            </a:r>
            <a:r>
              <a:rPr lang="fr-CH" sz="2000" dirty="0" smtClean="0"/>
              <a:t>, </a:t>
            </a:r>
            <a:r>
              <a:rPr lang="fr-CH" sz="2000" dirty="0" smtClean="0">
                <a:solidFill>
                  <a:srgbClr val="FF0000"/>
                </a:solidFill>
              </a:rPr>
              <a:t>T </a:t>
            </a:r>
            <a:r>
              <a:rPr lang="fr-CH" sz="2000" dirty="0" err="1" smtClean="0">
                <a:solidFill>
                  <a:srgbClr val="FF0000"/>
                </a:solidFill>
              </a:rPr>
              <a:t>cell</a:t>
            </a:r>
            <a:r>
              <a:rPr lang="fr-CH" sz="2000" dirty="0" smtClean="0">
                <a:solidFill>
                  <a:srgbClr val="FF0000"/>
                </a:solidFill>
              </a:rPr>
              <a:t> </a:t>
            </a:r>
            <a:r>
              <a:rPr lang="fr-CH" sz="2000" dirty="0" err="1" smtClean="0">
                <a:solidFill>
                  <a:srgbClr val="FF0000"/>
                </a:solidFill>
              </a:rPr>
              <a:t>depletion</a:t>
            </a:r>
            <a:r>
              <a:rPr lang="fr-CH" sz="2000" dirty="0" smtClean="0">
                <a:solidFill>
                  <a:srgbClr val="FF0000"/>
                </a:solidFill>
              </a:rPr>
              <a:t> </a:t>
            </a:r>
            <a:r>
              <a:rPr lang="fr-CH" sz="2000" dirty="0" err="1" smtClean="0">
                <a:solidFill>
                  <a:srgbClr val="FF0000"/>
                </a:solidFill>
              </a:rPr>
              <a:t>Lymphopenia</a:t>
            </a:r>
            <a:r>
              <a:rPr lang="fr-CH" sz="2000" dirty="0" smtClean="0">
                <a:solidFill>
                  <a:srgbClr val="FF0000"/>
                </a:solidFill>
              </a:rPr>
              <a:t> (&lt;100)</a:t>
            </a:r>
            <a:r>
              <a:rPr lang="fr-CH" sz="2000" dirty="0" smtClean="0"/>
              <a:t>, HLA </a:t>
            </a:r>
            <a:r>
              <a:rPr lang="fr-CH" sz="2000" dirty="0" err="1" smtClean="0"/>
              <a:t>mismatch</a:t>
            </a:r>
            <a:r>
              <a:rPr lang="fr-CH" sz="2000" dirty="0" smtClean="0"/>
              <a:t>,   		   nosocomial</a:t>
            </a:r>
          </a:p>
          <a:p>
            <a:pPr eaLnBrk="1" hangingPunct="1">
              <a:buNone/>
            </a:pPr>
            <a:endParaRPr lang="fr-CH" sz="2000" dirty="0" smtClean="0"/>
          </a:p>
          <a:p>
            <a:pPr eaLnBrk="1" hangingPunct="1"/>
            <a:r>
              <a:rPr lang="fr-CH" sz="2800" b="1" dirty="0" smtClean="0"/>
              <a:t>CLD, CHD or </a:t>
            </a:r>
            <a:r>
              <a:rPr lang="fr-CH" sz="2800" b="1" dirty="0" err="1" smtClean="0"/>
              <a:t>prematurity</a:t>
            </a:r>
            <a:endParaRPr lang="fr-CH" sz="2800" b="1" dirty="0" smtClean="0"/>
          </a:p>
          <a:p>
            <a:pPr eaLnBrk="1" hangingPunct="1"/>
            <a:endParaRPr lang="fr-CH" sz="2400" b="1" dirty="0" smtClean="0"/>
          </a:p>
          <a:p>
            <a:pPr eaLnBrk="1" hangingPunct="1"/>
            <a:r>
              <a:rPr lang="fr-CH" sz="2800" b="1" dirty="0" smtClean="0"/>
              <a:t>Nosocomial infection</a:t>
            </a:r>
          </a:p>
          <a:p>
            <a:pPr eaLnBrk="1" hangingPunct="1">
              <a:buNone/>
            </a:pPr>
            <a:r>
              <a:rPr lang="fr-CH" sz="2000" dirty="0" smtClean="0"/>
              <a:t>    </a:t>
            </a:r>
          </a:p>
          <a:p>
            <a:pPr eaLnBrk="1" hangingPunct="1"/>
            <a:r>
              <a:rPr lang="fr-CH" sz="2800" b="1" dirty="0" err="1" smtClean="0"/>
              <a:t>Mortality</a:t>
            </a:r>
            <a:r>
              <a:rPr lang="fr-CH" sz="2800" b="1" dirty="0" smtClean="0"/>
              <a:t> </a:t>
            </a:r>
            <a:r>
              <a:rPr lang="fr-CH" sz="2800" b="1" dirty="0" err="1" smtClean="0"/>
              <a:t>with</a:t>
            </a:r>
            <a:r>
              <a:rPr lang="fr-CH" sz="2800" b="1" dirty="0" smtClean="0"/>
              <a:t> </a:t>
            </a:r>
            <a:r>
              <a:rPr lang="fr-CH" sz="2800" b="1" dirty="0" err="1" smtClean="0"/>
              <a:t>RSV</a:t>
            </a:r>
            <a:r>
              <a:rPr lang="fr-CH" sz="2800" b="1" dirty="0" smtClean="0"/>
              <a:t> </a:t>
            </a:r>
            <a:r>
              <a:rPr lang="fr-CH" sz="2800" b="1" dirty="0" err="1" smtClean="0"/>
              <a:t>bronchiolitis</a:t>
            </a:r>
            <a:r>
              <a:rPr lang="fr-CH" sz="2800" b="1" dirty="0" smtClean="0"/>
              <a:t> and/or  </a:t>
            </a:r>
            <a:r>
              <a:rPr lang="fr-CH" sz="2800" b="1" dirty="0" err="1" smtClean="0"/>
              <a:t>pneumonia</a:t>
            </a:r>
            <a:r>
              <a:rPr lang="fr-CH" sz="2800" b="1" dirty="0" smtClean="0"/>
              <a:t>: </a:t>
            </a:r>
          </a:p>
          <a:p>
            <a:pPr eaLnBrk="1" hangingPunct="1">
              <a:buNone/>
            </a:pPr>
            <a:r>
              <a:rPr lang="fr-CH" sz="2800" b="1" dirty="0" smtClean="0"/>
              <a:t>    3-5 % vs 0.5%</a:t>
            </a:r>
            <a:endParaRPr lang="fr-FR" sz="2800" b="1" dirty="0" smtClean="0"/>
          </a:p>
          <a:p>
            <a:pPr eaLnBrk="1" hangingPunct="1">
              <a:buNone/>
            </a:pPr>
            <a:endParaRPr lang="fr-CH" sz="2000" b="1" dirty="0" smtClean="0"/>
          </a:p>
          <a:p>
            <a:pPr eaLnBrk="1" hangingPunct="1">
              <a:buNone/>
            </a:pPr>
            <a:endParaRPr lang="fr-CH" sz="2000" b="1" dirty="0" smtClean="0"/>
          </a:p>
          <a:p>
            <a:pPr eaLnBrk="1" hangingPunct="1"/>
            <a:endParaRPr lang="fr-CH" sz="2800" dirty="0" smtClean="0"/>
          </a:p>
          <a:p>
            <a:pPr eaLnBrk="1" hangingPunct="1"/>
            <a:endParaRPr lang="fr-CH" sz="2800" dirty="0" smtClean="0"/>
          </a:p>
          <a:p>
            <a:pPr eaLnBrk="1" hangingPunct="1"/>
            <a:endParaRPr lang="fr-CH" sz="2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3912</TotalTime>
  <Words>3674</Words>
  <Application>Microsoft Office PowerPoint</Application>
  <PresentationFormat>Affichage à l'écran (4:3)</PresentationFormat>
  <Paragraphs>839</Paragraphs>
  <Slides>54</Slides>
  <Notes>37</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54</vt:i4>
      </vt:variant>
    </vt:vector>
  </HeadingPairs>
  <TitlesOfParts>
    <vt:vector size="56" baseType="lpstr">
      <vt:lpstr>Office Theme</vt:lpstr>
      <vt:lpstr>Document Microsoft Office Word</vt:lpstr>
      <vt:lpstr>Update on RSV</vt:lpstr>
      <vt:lpstr>Outline of presentation</vt:lpstr>
      <vt:lpstr>About RSV</vt:lpstr>
      <vt:lpstr>Diapositive 4</vt:lpstr>
      <vt:lpstr>Seasonality of Respiratory Agents</vt:lpstr>
      <vt:lpstr>Epidemiology</vt:lpstr>
      <vt:lpstr>Epidemiology</vt:lpstr>
      <vt:lpstr>Epidemiology </vt:lpstr>
      <vt:lpstr>Risk factors for severe disease</vt:lpstr>
      <vt:lpstr>Burden of RSV-related infections in immunocompromised subjects</vt:lpstr>
      <vt:lpstr>Pathogenesis</vt:lpstr>
      <vt:lpstr>Pathogenesis</vt:lpstr>
      <vt:lpstr>Diagnosis</vt:lpstr>
      <vt:lpstr>Diapositive 14</vt:lpstr>
      <vt:lpstr>Prevention</vt:lpstr>
      <vt:lpstr>The IMpact-RSV study</vt:lpstr>
      <vt:lpstr>Diapositive 17</vt:lpstr>
      <vt:lpstr>Cardiac synagis study group CSSG</vt:lpstr>
      <vt:lpstr>Cardiac synagis study group CSSG</vt:lpstr>
      <vt:lpstr>Who benefits from Palivizumab?</vt:lpstr>
      <vt:lpstr>Premature infants 33-35 weeks</vt:lpstr>
      <vt:lpstr>Diapositive 22</vt:lpstr>
      <vt:lpstr>Diapositive 23</vt:lpstr>
      <vt:lpstr>33-35 weeker w/o CLD &lt; 6 months of age at start of RSV season and </vt:lpstr>
      <vt:lpstr>Who benefits from Palivizumab?</vt:lpstr>
      <vt:lpstr>Critères CH, Paediatrica 2004</vt:lpstr>
      <vt:lpstr>Diapositive 27</vt:lpstr>
      <vt:lpstr>Diapositive 28</vt:lpstr>
      <vt:lpstr>Treatment/preemptive strategies</vt:lpstr>
      <vt:lpstr>Diapositive 30</vt:lpstr>
      <vt:lpstr>Other</vt:lpstr>
      <vt:lpstr>Fusion inhibitors: Most common Antiviral Target</vt:lpstr>
      <vt:lpstr>Diapositive 33</vt:lpstr>
      <vt:lpstr>Diapositive 34</vt:lpstr>
      <vt:lpstr>Rationale for severity score tools</vt:lpstr>
      <vt:lpstr>Diapositive 36</vt:lpstr>
      <vt:lpstr>Diapositive 37</vt:lpstr>
      <vt:lpstr>Aim</vt:lpstr>
      <vt:lpstr>Predictors for progression</vt:lpstr>
      <vt:lpstr>Results</vt:lpstr>
      <vt:lpstr>Conclusions</vt:lpstr>
      <vt:lpstr>Rationale</vt:lpstr>
      <vt:lpstr>MAIN STUDY OBJECTIVES</vt:lpstr>
      <vt:lpstr>OVERVIEW</vt:lpstr>
      <vt:lpstr>ELIGIBILITY CRITERIA</vt:lpstr>
      <vt:lpstr>OUTCOMES</vt:lpstr>
      <vt:lpstr>Dataset</vt:lpstr>
      <vt:lpstr>Diapositive 48</vt:lpstr>
      <vt:lpstr>Baseline Characteristics of Immunocompromised Patients with RSV Infection</vt:lpstr>
      <vt:lpstr>Diapositive 50</vt:lpstr>
      <vt:lpstr>Diapositive 51</vt:lpstr>
      <vt:lpstr>Diapositive 52</vt:lpstr>
      <vt:lpstr>Conclusions from our study</vt:lpstr>
      <vt:lpstr>Conclusions</vt:lpstr>
    </vt:vector>
  </TitlesOfParts>
  <Company>Sickkids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pilot randomized controlled trial of Palivizumab versus placebo in pediatric allogeneic bone marrow transplant</dc:title>
  <dc:creator>sandra asner</dc:creator>
  <cp:lastModifiedBy>Asner Sandra (HOS40378)</cp:lastModifiedBy>
  <cp:revision>294</cp:revision>
  <dcterms:created xsi:type="dcterms:W3CDTF">2012-12-06T21:14:27Z</dcterms:created>
  <dcterms:modified xsi:type="dcterms:W3CDTF">2017-06-07T15:28:56Z</dcterms:modified>
</cp:coreProperties>
</file>